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4"/>
  </p:notesMasterIdLst>
  <p:sldIdLst>
    <p:sldId id="264" r:id="rId2"/>
    <p:sldId id="266" r:id="rId3"/>
    <p:sldId id="262" r:id="rId4"/>
    <p:sldId id="258" r:id="rId5"/>
    <p:sldId id="279" r:id="rId6"/>
    <p:sldId id="280" r:id="rId7"/>
    <p:sldId id="295" r:id="rId8"/>
    <p:sldId id="298" r:id="rId9"/>
    <p:sldId id="297" r:id="rId10"/>
    <p:sldId id="299" r:id="rId11"/>
    <p:sldId id="277" r:id="rId12"/>
    <p:sldId id="260" r:id="rId1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6CC"/>
    <a:srgbClr val="E03A00"/>
    <a:srgbClr val="172B7E"/>
    <a:srgbClr val="2BA287"/>
    <a:srgbClr val="19A78C"/>
    <a:srgbClr val="19937C"/>
    <a:srgbClr val="43AB97"/>
    <a:srgbClr val="CC008C"/>
    <a:srgbClr val="00A480"/>
    <a:srgbClr val="00A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998" y="-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A433A-3155-4D66-AFA8-0FED5C5E1BD7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9E1ED-BFD4-480E-BDF0-B920896C6E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43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17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823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11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055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098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303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54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887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41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97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98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DB89D-5D07-394E-9E68-0DA793DAC88A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61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rtafolio.co/economia/asi-funciona-la-chatarrizacion-de-vehiculos-de-carga-en-colombia-499027" TargetMode="External"/><Relationship Id="rId2" Type="http://schemas.openxmlformats.org/officeDocument/2006/relationships/hyperlink" Target="https://repository.ucatolica.edu.co/bitstream/10983/23602/1/Conveniencia%20de%20la%20producci%C3%B3n%20de%20biodiesel%20en%20Colombia%20desde%20la%20perspectiva%20del%20desarrollo%20sostenible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stiondeoperaciones.net/programacion_lineal/historia-de-la-investigacion-de-operaciones/" TargetMode="External"/><Relationship Id="rId4" Type="http://schemas.openxmlformats.org/officeDocument/2006/relationships/hyperlink" Target="https://www.defencarga.org.co/contenido-sis/renovaci%C3%B3n-de-volquetas-en-el-valle-de-aburr%C3%A1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76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20519" cy="1143000"/>
          </a:xfrm>
        </p:spPr>
        <p:txBody>
          <a:bodyPr>
            <a:normAutofit/>
          </a:bodyPr>
          <a:lstStyle/>
          <a:p>
            <a:pPr algn="l"/>
            <a:r>
              <a:rPr lang="es-ES" sz="20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Otras fuentes de información</a:t>
            </a:r>
            <a:endParaRPr lang="en-US" sz="2000" dirty="0">
              <a:solidFill>
                <a:srgbClr val="172B7E"/>
              </a:solidFill>
              <a:latin typeface="Ancizar Serif Extrabold" panose="020A0902070300000003" pitchFamily="18" charset="0"/>
              <a:cs typeface="Ancizar Sans Extrabold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Imágenes satelitales</a:t>
            </a:r>
          </a:p>
          <a:p>
            <a:r>
              <a:rPr lang="es-ES" dirty="0"/>
              <a:t>Sensores remotos</a:t>
            </a:r>
          </a:p>
          <a:p>
            <a:r>
              <a:rPr lang="es-ES" dirty="0"/>
              <a:t>Modelos digitales de </a:t>
            </a:r>
            <a:r>
              <a:rPr lang="es-ES" dirty="0" smtClean="0"/>
              <a:t>elevación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923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sz="22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Referencias</a:t>
            </a:r>
            <a:endParaRPr lang="en-US" sz="2200" dirty="0">
              <a:solidFill>
                <a:srgbClr val="172B7E"/>
              </a:solidFill>
              <a:latin typeface="Ancizar Serif Extrabold" panose="020A0902070300000003" pitchFamily="18" charset="0"/>
              <a:cs typeface="Ancizar Sans Extrabold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68052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hlinkClick r:id="rId2"/>
              </a:rPr>
              <a:t>https://bibliotecadigital.udea.edu.co/bitstream/10495/16376/1/GrisalesSara_2020_ContaminacionAireEspacial.pdf</a:t>
            </a:r>
          </a:p>
          <a:p>
            <a:pPr algn="just"/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www.metropol.gov.co/ambiental/calidad-del-aire/Documents/Inventario-de-emisiones/Inventario-de-Emisiones-2018.pdf</a:t>
            </a:r>
          </a:p>
          <a:p>
            <a:pPr algn="just"/>
            <a:r>
              <a:rPr lang="en-US" sz="1800" dirty="0">
                <a:hlinkClick r:id="rId2"/>
              </a:rPr>
              <a:t>https://fedebiocombustibles.com/2022/01/03/proyecto-con-vehiculos-de-carga-reduce-considerablemente-la-mala-calidad-del-aire-en-medellin</a:t>
            </a:r>
            <a:r>
              <a:rPr lang="en-US" sz="1800" dirty="0" smtClean="0">
                <a:hlinkClick r:id="rId2"/>
              </a:rPr>
              <a:t>/</a:t>
            </a:r>
          </a:p>
          <a:p>
            <a:pPr algn="just"/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www.metropol.gov.co/Paginas/Noticias/area-metropolitana-avanza-en-prueba-piloto-en-vehiculos-de-carga.aspx</a:t>
            </a:r>
            <a:endParaRPr lang="en-US" sz="1800" dirty="0">
              <a:hlinkClick r:id="rId2"/>
            </a:endParaRPr>
          </a:p>
          <a:p>
            <a:pPr algn="just"/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repository.ucatolica.edu.co/bitstream/10983/23602/1/Conveniencia%20de%20la%20producci%C3%B3n%20de%20biodiesel%20en%20Colombia%20desde%20la%20perspectiva%20del%20desarrollo%20sostenible.pdf</a:t>
            </a:r>
            <a:endParaRPr lang="en-US" sz="1800" dirty="0" smtClean="0"/>
          </a:p>
          <a:p>
            <a:pPr algn="just"/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www.portafolio.co/economia/asi-funciona-la-chatarrizacion-de-vehiculos-de-carga-en-colombia-499027</a:t>
            </a:r>
            <a:endParaRPr lang="en-US" sz="1800" dirty="0" smtClean="0"/>
          </a:p>
          <a:p>
            <a:pPr algn="just"/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www.defencarga.org.co/contenido-sis/renovaci%C3%B3n-de-volquetas-en-el-valle-de-aburr%C3%A1</a:t>
            </a:r>
            <a:endParaRPr lang="en-US" sz="1800" dirty="0" smtClean="0"/>
          </a:p>
          <a:p>
            <a:pPr algn="just"/>
            <a:r>
              <a:rPr lang="en-US" sz="1800" dirty="0">
                <a:hlinkClick r:id="rId5"/>
              </a:rPr>
              <a:t>https://www.gestiondeoperaciones.net/programacion_lineal/historia-de-la-investigacion-de-operaciones</a:t>
            </a:r>
            <a:r>
              <a:rPr lang="en-US" sz="1800" dirty="0" smtClean="0">
                <a:hlinkClick r:id="rId5"/>
              </a:rPr>
              <a:t>/</a:t>
            </a:r>
            <a:endParaRPr lang="en-US" sz="1800" dirty="0" smtClean="0"/>
          </a:p>
          <a:p>
            <a:pPr marL="0" indent="0" algn="just">
              <a:buNone/>
            </a:pPr>
            <a:endParaRPr lang="en-US" sz="2000" dirty="0" smtClean="0"/>
          </a:p>
          <a:p>
            <a:pPr algn="just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2873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3514722" y="2920654"/>
            <a:ext cx="2093483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o-RO" sz="3200" i="1" dirty="0">
                <a:solidFill>
                  <a:srgbClr val="E03A00"/>
                </a:solidFill>
                <a:latin typeface="Ancizar Serif"/>
                <a:cs typeface="Ancizar Serif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413219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526092" y="1640374"/>
            <a:ext cx="8442543" cy="970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 smtClean="0">
                <a:solidFill>
                  <a:srgbClr val="172B7E"/>
                </a:solidFill>
                <a:latin typeface="Ancizar Serif"/>
                <a:cs typeface="Ancizar Serif"/>
              </a:rPr>
              <a:t>Representatividad de una estación de monitorio de calidad del aire en el municipio de Caldas, Antioquia</a:t>
            </a:r>
            <a:endParaRPr lang="es-ES" sz="4000" dirty="0">
              <a:solidFill>
                <a:srgbClr val="172B7E"/>
              </a:solidFill>
              <a:latin typeface="Ancizar Serif"/>
              <a:cs typeface="Ancizar Serif"/>
            </a:endParaRPr>
          </a:p>
        </p:txBody>
      </p:sp>
      <p:cxnSp>
        <p:nvCxnSpPr>
          <p:cNvPr id="4" name="Conector recto 3"/>
          <p:cNvCxnSpPr/>
          <p:nvPr/>
        </p:nvCxnSpPr>
        <p:spPr>
          <a:xfrm>
            <a:off x="1678803" y="3377493"/>
            <a:ext cx="581011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1471366" y="3841155"/>
            <a:ext cx="6201268" cy="14091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800" dirty="0">
              <a:solidFill>
                <a:srgbClr val="172B7E"/>
              </a:solidFill>
              <a:latin typeface="Ancizar Serif"/>
              <a:cs typeface="Ancizar Serif"/>
            </a:endParaRPr>
          </a:p>
          <a:p>
            <a:r>
              <a:rPr lang="es-ES" sz="1800" dirty="0" smtClean="0">
                <a:solidFill>
                  <a:srgbClr val="172B7E"/>
                </a:solidFill>
                <a:latin typeface="Ancizar Serif"/>
                <a:cs typeface="Ancizar Serif"/>
              </a:rPr>
              <a:t>Juan Pablo Holguín Marín</a:t>
            </a:r>
          </a:p>
          <a:p>
            <a:r>
              <a:rPr lang="es-ES" sz="1800" dirty="0">
                <a:solidFill>
                  <a:srgbClr val="172B7E"/>
                </a:solidFill>
                <a:latin typeface="Ancizar Serif"/>
                <a:cs typeface="Ancizar Serif"/>
              </a:rPr>
              <a:t>Estudiante Maestría en Ingeniería </a:t>
            </a:r>
            <a:r>
              <a:rPr lang="es-ES" sz="1800" dirty="0" smtClean="0">
                <a:solidFill>
                  <a:srgbClr val="172B7E"/>
                </a:solidFill>
                <a:latin typeface="Ancizar Serif"/>
                <a:cs typeface="Ancizar Serif"/>
              </a:rPr>
              <a:t>analítica</a:t>
            </a:r>
          </a:p>
          <a:p>
            <a:endParaRPr lang="es-ES" sz="1800" dirty="0">
              <a:solidFill>
                <a:srgbClr val="172B7E"/>
              </a:solidFill>
              <a:latin typeface="Ancizar Serif"/>
              <a:cs typeface="Ancizar Serif"/>
            </a:endParaRPr>
          </a:p>
          <a:p>
            <a:r>
              <a:rPr lang="es-ES" sz="1800" dirty="0">
                <a:solidFill>
                  <a:srgbClr val="172B7E"/>
                </a:solidFill>
                <a:latin typeface="Ancizar Serif"/>
                <a:cs typeface="Ancizar Serif"/>
              </a:rPr>
              <a:t>Análisis Geoespacial</a:t>
            </a:r>
          </a:p>
          <a:p>
            <a:r>
              <a:rPr lang="es-ES" sz="1800" dirty="0" err="1" smtClean="0">
                <a:solidFill>
                  <a:srgbClr val="172B7E"/>
                </a:solidFill>
                <a:latin typeface="Ancizar Serif"/>
                <a:cs typeface="Ancizar Serif"/>
              </a:rPr>
              <a:t>Edier</a:t>
            </a:r>
            <a:r>
              <a:rPr lang="es-ES" sz="1800" dirty="0" smtClean="0">
                <a:solidFill>
                  <a:srgbClr val="172B7E"/>
                </a:solidFill>
                <a:latin typeface="Ancizar Serif"/>
                <a:cs typeface="Ancizar Serif"/>
              </a:rPr>
              <a:t> </a:t>
            </a:r>
            <a:r>
              <a:rPr lang="es-ES" sz="1800" dirty="0" err="1" smtClean="0">
                <a:solidFill>
                  <a:srgbClr val="172B7E"/>
                </a:solidFill>
                <a:latin typeface="Ancizar Serif"/>
                <a:cs typeface="Ancizar Serif"/>
              </a:rPr>
              <a:t>Aristizabal</a:t>
            </a:r>
            <a:endParaRPr lang="es-ES" sz="1800" dirty="0">
              <a:solidFill>
                <a:srgbClr val="172B7E"/>
              </a:solidFill>
              <a:latin typeface="Ancizar Serif"/>
              <a:cs typeface="Ancizar Serif"/>
            </a:endParaRPr>
          </a:p>
          <a:p>
            <a:endParaRPr lang="es-ES" sz="1800" dirty="0" smtClean="0">
              <a:solidFill>
                <a:srgbClr val="172B7E"/>
              </a:solidFill>
              <a:latin typeface="Ancizar Serif"/>
              <a:cs typeface="Ancizar Serif"/>
            </a:endParaRPr>
          </a:p>
          <a:p>
            <a:endParaRPr lang="es-ES" sz="1800" dirty="0" smtClean="0">
              <a:solidFill>
                <a:srgbClr val="172B7E"/>
              </a:solidFill>
              <a:latin typeface="Ancizar Serif"/>
              <a:cs typeface="Ancizar Serif"/>
            </a:endParaRPr>
          </a:p>
          <a:p>
            <a:r>
              <a:rPr lang="es-ES" sz="1800" dirty="0" smtClean="0">
                <a:solidFill>
                  <a:srgbClr val="172B7E"/>
                </a:solidFill>
                <a:latin typeface="Ancizar Serif"/>
                <a:cs typeface="Ancizar Serif"/>
              </a:rPr>
              <a:t>Facultad de Minas</a:t>
            </a:r>
          </a:p>
          <a:p>
            <a:r>
              <a:rPr lang="es-ES" sz="1800" dirty="0" smtClean="0">
                <a:solidFill>
                  <a:srgbClr val="172B7E"/>
                </a:solidFill>
                <a:latin typeface="Ancizar Serif"/>
                <a:cs typeface="Ancizar Serif"/>
              </a:rPr>
              <a:t>Sede Medellín</a:t>
            </a:r>
            <a:endParaRPr lang="es-ES" sz="1800" dirty="0">
              <a:solidFill>
                <a:srgbClr val="172B7E"/>
              </a:solidFill>
              <a:latin typeface="Ancizar Serif"/>
              <a:cs typeface="Ancizar Serif"/>
            </a:endParaRPr>
          </a:p>
        </p:txBody>
      </p:sp>
    </p:spTree>
    <p:extLst>
      <p:ext uri="{BB962C8B-B14F-4D97-AF65-F5344CB8AC3E}">
        <p14:creationId xmlns:p14="http://schemas.microsoft.com/office/powerpoint/2010/main" val="22044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654466" y="645470"/>
            <a:ext cx="6609810" cy="395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 smtClean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Agenda</a:t>
            </a:r>
            <a:endParaRPr lang="es-ES" sz="2400" dirty="0">
              <a:solidFill>
                <a:srgbClr val="172B7E"/>
              </a:solidFill>
              <a:latin typeface="Ancizar Serif Extrabold" panose="020A0902070300000003" pitchFamily="18" charset="0"/>
              <a:cs typeface="Ancizar Sans Extrabold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2" y="6324602"/>
            <a:ext cx="935468" cy="30207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88932" y="1601128"/>
            <a:ext cx="55051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800" dirty="0" smtClean="0"/>
              <a:t>Contexto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 smtClean="0"/>
              <a:t>Problema de investigación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 smtClean="0"/>
              <a:t>Fuentes de información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 smtClean="0"/>
              <a:t>Referencias</a:t>
            </a:r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350932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 txBox="1">
            <a:spLocks/>
          </p:cNvSpPr>
          <p:nvPr/>
        </p:nvSpPr>
        <p:spPr>
          <a:xfrm>
            <a:off x="484218" y="425102"/>
            <a:ext cx="6609810" cy="395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 smtClean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contexto</a:t>
            </a:r>
            <a:endParaRPr lang="es-ES" sz="2400" dirty="0">
              <a:solidFill>
                <a:srgbClr val="172B7E"/>
              </a:solidFill>
              <a:latin typeface="Ancizar Serif Extrabold" panose="020A0902070300000003" pitchFamily="18" charset="0"/>
              <a:cs typeface="Ancizar Sans Extrabold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2" y="6324602"/>
            <a:ext cx="935468" cy="30207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20247" y="3105835"/>
            <a:ext cx="6137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560" y="1183090"/>
            <a:ext cx="8427924" cy="3845490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7766137" y="1646728"/>
            <a:ext cx="626301" cy="63256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7722296" y="1809121"/>
            <a:ext cx="832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PM2,5</a:t>
            </a:r>
            <a:endParaRPr lang="en-US" sz="1400" dirty="0"/>
          </a:p>
        </p:txBody>
      </p:sp>
      <p:sp>
        <p:nvSpPr>
          <p:cNvPr id="9" name="Rectángulo 8"/>
          <p:cNvSpPr/>
          <p:nvPr/>
        </p:nvSpPr>
        <p:spPr>
          <a:xfrm>
            <a:off x="468560" y="5028580"/>
            <a:ext cx="8427924" cy="10903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9398" y="5170986"/>
            <a:ext cx="2962429" cy="94797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038" y="5173148"/>
            <a:ext cx="939403" cy="89655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5356" y="5081688"/>
            <a:ext cx="988019" cy="98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52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9223" y="404706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s-ES" sz="24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contexto</a:t>
            </a:r>
            <a:br>
              <a:rPr lang="es-ES" sz="24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</a:br>
            <a:r>
              <a:rPr lang="es-ES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/>
            </a:r>
            <a:br>
              <a:rPr lang="es-ES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</a:b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23" y="682668"/>
            <a:ext cx="8229600" cy="488516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36319" y="5567837"/>
            <a:ext cx="7415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Figura 1</a:t>
            </a:r>
            <a:r>
              <a:rPr lang="es-ES" sz="1600" dirty="0"/>
              <a:t>. Distribución de las emisiones </a:t>
            </a:r>
            <a:r>
              <a:rPr lang="es-ES" sz="1600" dirty="0" smtClean="0"/>
              <a:t>en </a:t>
            </a:r>
            <a:r>
              <a:rPr lang="es-ES" sz="1600" dirty="0"/>
              <a:t>fuentes </a:t>
            </a:r>
            <a:r>
              <a:rPr lang="es-ES" sz="1600" dirty="0" smtClean="0"/>
              <a:t>fijas y móviles según contaminantes, Valle de </a:t>
            </a:r>
            <a:r>
              <a:rPr lang="es-ES" sz="1600" dirty="0" err="1" smtClean="0"/>
              <a:t>Aburrá</a:t>
            </a:r>
            <a:r>
              <a:rPr lang="es-ES" sz="1600" dirty="0" smtClean="0"/>
              <a:t>, 2018.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7433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7596" y="-284014"/>
            <a:ext cx="8229600" cy="1143000"/>
          </a:xfrm>
        </p:spPr>
        <p:txBody>
          <a:bodyPr/>
          <a:lstStyle/>
          <a:p>
            <a:pPr algn="l"/>
            <a:r>
              <a:rPr lang="es-ES" sz="24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contexto</a:t>
            </a:r>
            <a:endParaRPr lang="es-ES" sz="2400" dirty="0">
              <a:solidFill>
                <a:srgbClr val="172B7E"/>
              </a:solidFill>
              <a:latin typeface="Ancizar Serif Extrabold" panose="020A0902070300000003" pitchFamily="18" charset="0"/>
              <a:cs typeface="Ancizar Sans Extrabold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17" y="701459"/>
            <a:ext cx="8073179" cy="485383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36319" y="5507060"/>
            <a:ext cx="7415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Figura 2. </a:t>
            </a:r>
            <a:r>
              <a:rPr lang="es-ES" sz="1600" dirty="0"/>
              <a:t>Distribución de las emisiones </a:t>
            </a:r>
            <a:r>
              <a:rPr lang="es-ES" sz="1600" dirty="0" smtClean="0"/>
              <a:t>en </a:t>
            </a:r>
            <a:r>
              <a:rPr lang="es-ES" sz="1600" dirty="0"/>
              <a:t>fuentes </a:t>
            </a:r>
            <a:r>
              <a:rPr lang="es-ES" sz="1600" dirty="0" smtClean="0"/>
              <a:t>fijas y móviles según contaminantes, Valle de </a:t>
            </a:r>
            <a:r>
              <a:rPr lang="es-ES" sz="1600" dirty="0" err="1" smtClean="0"/>
              <a:t>Aburrá</a:t>
            </a:r>
            <a:r>
              <a:rPr lang="es-ES" sz="1600" dirty="0" smtClean="0"/>
              <a:t>, 2018.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773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281" y="-36861"/>
            <a:ext cx="8566221" cy="1143000"/>
          </a:xfrm>
        </p:spPr>
        <p:txBody>
          <a:bodyPr>
            <a:normAutofit/>
          </a:bodyPr>
          <a:lstStyle/>
          <a:p>
            <a:pPr algn="l"/>
            <a:r>
              <a:rPr lang="es-ES" sz="20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Problema de investigación</a:t>
            </a:r>
            <a:endParaRPr lang="en-US" sz="2000" dirty="0">
              <a:solidFill>
                <a:srgbClr val="172B7E"/>
              </a:solidFill>
              <a:latin typeface="Ancizar Serif Extrabold" panose="020A0902070300000003" pitchFamily="18" charset="0"/>
              <a:cs typeface="Ancizar Sans Extrabold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23" y="713433"/>
            <a:ext cx="7173726" cy="538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5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3381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s-ES" sz="20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Problema de investigación</a:t>
            </a:r>
            <a:endParaRPr lang="en-US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87" y="969666"/>
            <a:ext cx="7476625" cy="511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9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s-ES" sz="24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Fuentes de información</a:t>
            </a:r>
            <a:endParaRPr lang="en-US" sz="24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423644"/>
              </p:ext>
            </p:extLst>
          </p:nvPr>
        </p:nvGraphicFramePr>
        <p:xfrm>
          <a:off x="457200" y="1256043"/>
          <a:ext cx="8247184" cy="406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94205">
                  <a:extLst>
                    <a:ext uri="{9D8B030D-6E8A-4147-A177-3AD203B41FA5}">
                      <a16:colId xmlns:a16="http://schemas.microsoft.com/office/drawing/2014/main" val="1028212459"/>
                    </a:ext>
                  </a:extLst>
                </a:gridCol>
                <a:gridCol w="5052979">
                  <a:extLst>
                    <a:ext uri="{9D8B030D-6E8A-4147-A177-3AD203B41FA5}">
                      <a16:colId xmlns:a16="http://schemas.microsoft.com/office/drawing/2014/main" val="3862290408"/>
                    </a:ext>
                  </a:extLst>
                </a:gridCol>
              </a:tblGrid>
              <a:tr h="5899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 err="1">
                          <a:effectLst/>
                        </a:rPr>
                        <a:t>Dato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Fuente de </a:t>
                      </a:r>
                      <a:r>
                        <a:rPr lang="en-US" sz="2400" b="1" u="none" strike="noStrike" dirty="0" err="1">
                          <a:effectLst/>
                        </a:rPr>
                        <a:t>información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584951418"/>
                  </a:ext>
                </a:extLst>
              </a:tr>
              <a:tr h="577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Concentraciones</a:t>
                      </a:r>
                      <a:r>
                        <a:rPr lang="en-US" sz="1800" u="none" strike="noStrike" dirty="0">
                          <a:effectLst/>
                        </a:rPr>
                        <a:t> de P.M.2,5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Sistema de </a:t>
                      </a:r>
                      <a:r>
                        <a:rPr lang="en-US" sz="1800" u="none" strike="noStrike" dirty="0" err="1">
                          <a:effectLst/>
                        </a:rPr>
                        <a:t>alerta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temprana</a:t>
                      </a:r>
                      <a:r>
                        <a:rPr lang="en-US" sz="1800" u="none" strike="noStrike" dirty="0">
                          <a:effectLst/>
                        </a:rPr>
                        <a:t> del Valle de </a:t>
                      </a:r>
                      <a:r>
                        <a:rPr lang="en-US" sz="1800" u="none" strike="noStrike" dirty="0" err="1">
                          <a:effectLst/>
                        </a:rPr>
                        <a:t>Aburrá</a:t>
                      </a:r>
                      <a:r>
                        <a:rPr lang="en-US" sz="1800" u="none" strike="noStrike" dirty="0">
                          <a:effectLst/>
                        </a:rPr>
                        <a:t> -SIATA-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261600466"/>
                  </a:ext>
                </a:extLst>
              </a:tr>
              <a:tr h="577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Meteorología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Sistema de </a:t>
                      </a:r>
                      <a:r>
                        <a:rPr lang="en-US" sz="1800" u="none" strike="noStrike" dirty="0" err="1">
                          <a:effectLst/>
                        </a:rPr>
                        <a:t>alerta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temprana</a:t>
                      </a:r>
                      <a:r>
                        <a:rPr lang="en-US" sz="1800" u="none" strike="noStrike" dirty="0">
                          <a:effectLst/>
                        </a:rPr>
                        <a:t> del Valle de </a:t>
                      </a:r>
                      <a:r>
                        <a:rPr lang="en-US" sz="1800" u="none" strike="noStrike" dirty="0" err="1">
                          <a:effectLst/>
                        </a:rPr>
                        <a:t>Aburrá</a:t>
                      </a:r>
                      <a:r>
                        <a:rPr lang="en-US" sz="1800" u="none" strike="noStrike" dirty="0">
                          <a:effectLst/>
                        </a:rPr>
                        <a:t> -SIATA-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22839412"/>
                  </a:ext>
                </a:extLst>
              </a:tr>
              <a:tr h="577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Aforos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vehiculares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 dirty="0">
                          <a:effectLst/>
                        </a:rPr>
                        <a:t>Secretaría de Movilidad de Caldas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791182316"/>
                  </a:ext>
                </a:extLst>
              </a:tr>
              <a:tr h="577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Malla</a:t>
                      </a:r>
                      <a:r>
                        <a:rPr lang="en-US" sz="1800" u="none" strike="noStrike" dirty="0">
                          <a:effectLst/>
                        </a:rPr>
                        <a:t> vial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 dirty="0">
                          <a:effectLst/>
                        </a:rPr>
                        <a:t>Secretaría de Movilidad de Caldas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063896209"/>
                  </a:ext>
                </a:extLst>
              </a:tr>
              <a:tr h="577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Densidad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poblacional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Departamento Administrativo Nacional de Estadística -DANE-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034693626"/>
                  </a:ext>
                </a:extLst>
              </a:tr>
              <a:tr h="5899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Cartografía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 dirty="0">
                          <a:effectLst/>
                        </a:rPr>
                        <a:t>IGAC - Colombia en mapas - Datosabiertos.gov.co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565913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75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-presentac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39580</TotalTime>
  <Words>198</Words>
  <Application>Microsoft Office PowerPoint</Application>
  <PresentationFormat>Presentación en pantalla (4:3)</PresentationFormat>
  <Paragraphs>53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Ancizar Sans Extrabold</vt:lpstr>
      <vt:lpstr>Ancizar Serif</vt:lpstr>
      <vt:lpstr>Ancizar Serif Extrabold</vt:lpstr>
      <vt:lpstr>Arial</vt:lpstr>
      <vt:lpstr>Calibri</vt:lpstr>
      <vt:lpstr>Plantilla-presentacion</vt:lpstr>
      <vt:lpstr>Presentación de PowerPoint</vt:lpstr>
      <vt:lpstr>Presentación de PowerPoint</vt:lpstr>
      <vt:lpstr>Presentación de PowerPoint</vt:lpstr>
      <vt:lpstr>Presentación de PowerPoint</vt:lpstr>
      <vt:lpstr>contexto  </vt:lpstr>
      <vt:lpstr>contexto</vt:lpstr>
      <vt:lpstr>Problema de investigación</vt:lpstr>
      <vt:lpstr>Problema de investigación</vt:lpstr>
      <vt:lpstr>Fuentes de información</vt:lpstr>
      <vt:lpstr>Otras fuentes de información</vt:lpstr>
      <vt:lpstr>Referencias</vt:lpstr>
      <vt:lpstr>Presentación de PowerPoint</vt:lpstr>
    </vt:vector>
  </TitlesOfParts>
  <Company>Unimedios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Shayu Garnica</dc:creator>
  <cp:lastModifiedBy>AMVA</cp:lastModifiedBy>
  <cp:revision>158</cp:revision>
  <dcterms:created xsi:type="dcterms:W3CDTF">2018-07-09T16:33:10Z</dcterms:created>
  <dcterms:modified xsi:type="dcterms:W3CDTF">2023-03-16T08:01:37Z</dcterms:modified>
</cp:coreProperties>
</file>