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3" d="100"/>
          <a:sy n="103" d="100"/>
        </p:scale>
        <p:origin x="-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E20CC3-643D-2C41-BF3D-E105BD6123D6}" type="doc">
      <dgm:prSet loTypeId="urn:microsoft.com/office/officeart/2005/8/layout/vProcess5" loCatId="" qsTypeId="urn:microsoft.com/office/officeart/2005/8/quickstyle/3D1" qsCatId="3D" csTypeId="urn:microsoft.com/office/officeart/2005/8/colors/accent2_2" csCatId="accent2" phldr="1"/>
      <dgm:spPr/>
      <dgm:t>
        <a:bodyPr/>
        <a:lstStyle/>
        <a:p>
          <a:endParaRPr lang="en-US"/>
        </a:p>
      </dgm:t>
    </dgm:pt>
    <dgm:pt modelId="{ACA42084-B04B-E446-9CDC-6E2F86C343C9}">
      <dgm:prSet phldrT="[Text]" custT="1"/>
      <dgm:spPr/>
      <dgm:t>
        <a:bodyPr/>
        <a:lstStyle/>
        <a:p>
          <a:r>
            <a:rPr lang="en-US" sz="2000" b="1" dirty="0" smtClean="0"/>
            <a:t>Image Acquisition</a:t>
          </a:r>
          <a:endParaRPr lang="en-US" sz="2000" b="1" dirty="0"/>
        </a:p>
      </dgm:t>
    </dgm:pt>
    <dgm:pt modelId="{1CA71823-15E0-8846-93D0-F29DC262489B}" type="parTrans" cxnId="{8B216627-7287-3E4D-B379-17CCB3B77411}">
      <dgm:prSet/>
      <dgm:spPr/>
      <dgm:t>
        <a:bodyPr/>
        <a:lstStyle/>
        <a:p>
          <a:endParaRPr lang="en-US" sz="2000"/>
        </a:p>
      </dgm:t>
    </dgm:pt>
    <dgm:pt modelId="{01665102-0288-564E-A554-4763D4D887CB}" type="sibTrans" cxnId="{8B216627-7287-3E4D-B379-17CCB3B77411}">
      <dgm:prSet custT="1"/>
      <dgm:spPr/>
      <dgm:t>
        <a:bodyPr/>
        <a:lstStyle/>
        <a:p>
          <a:endParaRPr lang="en-US" sz="2800"/>
        </a:p>
      </dgm:t>
    </dgm:pt>
    <dgm:pt modelId="{61F066D2-A7D0-C14D-9958-42F92ABD3F7F}">
      <dgm:prSet phldrT="[Text]" custT="1"/>
      <dgm:spPr/>
      <dgm:t>
        <a:bodyPr/>
        <a:lstStyle/>
        <a:p>
          <a:r>
            <a:rPr lang="en-US" sz="2000" b="1" dirty="0" smtClean="0"/>
            <a:t>Image Enhancement</a:t>
          </a:r>
          <a:endParaRPr lang="en-US" sz="2000" b="1" dirty="0"/>
        </a:p>
      </dgm:t>
    </dgm:pt>
    <dgm:pt modelId="{B29EC248-B389-DD47-8BB4-717BBEC62696}" type="parTrans" cxnId="{9F3C64B9-3C93-B54D-A842-72C90D85E1B0}">
      <dgm:prSet/>
      <dgm:spPr/>
      <dgm:t>
        <a:bodyPr/>
        <a:lstStyle/>
        <a:p>
          <a:endParaRPr lang="en-US" sz="2000"/>
        </a:p>
      </dgm:t>
    </dgm:pt>
    <dgm:pt modelId="{61D3B7AF-9220-304E-9376-BFEF504DD03C}" type="sibTrans" cxnId="{9F3C64B9-3C93-B54D-A842-72C90D85E1B0}">
      <dgm:prSet custT="1"/>
      <dgm:spPr/>
      <dgm:t>
        <a:bodyPr/>
        <a:lstStyle/>
        <a:p>
          <a:endParaRPr lang="en-US" sz="2800"/>
        </a:p>
      </dgm:t>
    </dgm:pt>
    <dgm:pt modelId="{521F0F12-F115-B54C-BF3E-29A3FA3BCF92}">
      <dgm:prSet phldrT="[Text]" custT="1"/>
      <dgm:spPr/>
      <dgm:t>
        <a:bodyPr/>
        <a:lstStyle/>
        <a:p>
          <a:r>
            <a:rPr lang="en-US" sz="2000" b="1" dirty="0" smtClean="0"/>
            <a:t>Plate Localization</a:t>
          </a:r>
          <a:endParaRPr lang="en-US" sz="2000" b="1" dirty="0"/>
        </a:p>
      </dgm:t>
    </dgm:pt>
    <dgm:pt modelId="{39BC0F8A-951E-1749-95E6-9E110BB6328C}" type="parTrans" cxnId="{012B24FB-D3CE-674D-B5FF-92DC92C97EF6}">
      <dgm:prSet/>
      <dgm:spPr/>
      <dgm:t>
        <a:bodyPr/>
        <a:lstStyle/>
        <a:p>
          <a:endParaRPr lang="en-US" sz="2000"/>
        </a:p>
      </dgm:t>
    </dgm:pt>
    <dgm:pt modelId="{E20B00D5-4E8E-7E45-8685-0D82F0256578}" type="sibTrans" cxnId="{012B24FB-D3CE-674D-B5FF-92DC92C97EF6}">
      <dgm:prSet custT="1"/>
      <dgm:spPr/>
      <dgm:t>
        <a:bodyPr/>
        <a:lstStyle/>
        <a:p>
          <a:endParaRPr lang="en-US" sz="2800"/>
        </a:p>
      </dgm:t>
    </dgm:pt>
    <dgm:pt modelId="{34C456EA-FA00-E849-95E3-22958E10851D}">
      <dgm:prSet phldrT="[Text]" custT="1"/>
      <dgm:spPr/>
      <dgm:t>
        <a:bodyPr/>
        <a:lstStyle/>
        <a:p>
          <a:r>
            <a:rPr lang="en-US" sz="2000" b="1" dirty="0" smtClean="0"/>
            <a:t>Character segmentation</a:t>
          </a:r>
        </a:p>
      </dgm:t>
    </dgm:pt>
    <dgm:pt modelId="{D21308D4-1646-7D40-8C6A-4CD8E75E0CF7}" type="parTrans" cxnId="{2FBB8DF3-0762-734E-A12F-CA932D14ED61}">
      <dgm:prSet/>
      <dgm:spPr/>
      <dgm:t>
        <a:bodyPr/>
        <a:lstStyle/>
        <a:p>
          <a:endParaRPr lang="en-US" sz="2000"/>
        </a:p>
      </dgm:t>
    </dgm:pt>
    <dgm:pt modelId="{39EB8C95-5292-1942-938E-36E77A83809D}" type="sibTrans" cxnId="{2FBB8DF3-0762-734E-A12F-CA932D14ED61}">
      <dgm:prSet custT="1"/>
      <dgm:spPr/>
      <dgm:t>
        <a:bodyPr/>
        <a:lstStyle/>
        <a:p>
          <a:endParaRPr lang="en-US" sz="2800"/>
        </a:p>
      </dgm:t>
    </dgm:pt>
    <dgm:pt modelId="{74069021-8D81-AC45-A664-B5B40C93A28A}">
      <dgm:prSet custT="1"/>
      <dgm:spPr/>
      <dgm:t>
        <a:bodyPr/>
        <a:lstStyle/>
        <a:p>
          <a:r>
            <a:rPr lang="en-US" sz="2000" b="1" dirty="0" smtClean="0"/>
            <a:t>Optical Character Recognition</a:t>
          </a:r>
          <a:endParaRPr lang="en-US" sz="2000" b="1" dirty="0"/>
        </a:p>
      </dgm:t>
    </dgm:pt>
    <dgm:pt modelId="{FE65A9A4-A6A5-4D45-BBD9-6C8CFD1ECB93}" type="parTrans" cxnId="{6B779607-2216-2842-AB27-FFA9FE2009D1}">
      <dgm:prSet/>
      <dgm:spPr/>
      <dgm:t>
        <a:bodyPr/>
        <a:lstStyle/>
        <a:p>
          <a:endParaRPr lang="en-US" sz="2000"/>
        </a:p>
      </dgm:t>
    </dgm:pt>
    <dgm:pt modelId="{A64360E5-8F79-BF45-8843-3807DBA4E5D9}" type="sibTrans" cxnId="{6B779607-2216-2842-AB27-FFA9FE2009D1}">
      <dgm:prSet/>
      <dgm:spPr/>
      <dgm:t>
        <a:bodyPr/>
        <a:lstStyle/>
        <a:p>
          <a:endParaRPr lang="en-US" sz="2000"/>
        </a:p>
      </dgm:t>
    </dgm:pt>
    <dgm:pt modelId="{4CF357E4-FA2F-9145-8292-C286C8DB5A57}" type="pres">
      <dgm:prSet presAssocID="{3DE20CC3-643D-2C41-BF3D-E105BD6123D6}" presName="outerComposite" presStyleCnt="0">
        <dgm:presLayoutVars>
          <dgm:chMax val="5"/>
          <dgm:dir/>
          <dgm:resizeHandles val="exact"/>
        </dgm:presLayoutVars>
      </dgm:prSet>
      <dgm:spPr/>
      <dgm:t>
        <a:bodyPr/>
        <a:lstStyle/>
        <a:p>
          <a:endParaRPr lang="en-US"/>
        </a:p>
      </dgm:t>
    </dgm:pt>
    <dgm:pt modelId="{741FD93B-3BB8-884B-9AB8-2C2A8E989136}" type="pres">
      <dgm:prSet presAssocID="{3DE20CC3-643D-2C41-BF3D-E105BD6123D6}" presName="dummyMaxCanvas" presStyleCnt="0">
        <dgm:presLayoutVars/>
      </dgm:prSet>
      <dgm:spPr/>
    </dgm:pt>
    <dgm:pt modelId="{58E33280-16C0-024D-B5D1-FE8EAC408527}" type="pres">
      <dgm:prSet presAssocID="{3DE20CC3-643D-2C41-BF3D-E105BD6123D6}" presName="FiveNodes_1" presStyleLbl="node1" presStyleIdx="0" presStyleCnt="5">
        <dgm:presLayoutVars>
          <dgm:bulletEnabled val="1"/>
        </dgm:presLayoutVars>
      </dgm:prSet>
      <dgm:spPr/>
      <dgm:t>
        <a:bodyPr/>
        <a:lstStyle/>
        <a:p>
          <a:endParaRPr lang="en-US"/>
        </a:p>
      </dgm:t>
    </dgm:pt>
    <dgm:pt modelId="{77A58B0A-2EDE-6B4F-9308-32CC3A41E0D4}" type="pres">
      <dgm:prSet presAssocID="{3DE20CC3-643D-2C41-BF3D-E105BD6123D6}" presName="FiveNodes_2" presStyleLbl="node1" presStyleIdx="1" presStyleCnt="5">
        <dgm:presLayoutVars>
          <dgm:bulletEnabled val="1"/>
        </dgm:presLayoutVars>
      </dgm:prSet>
      <dgm:spPr/>
      <dgm:t>
        <a:bodyPr/>
        <a:lstStyle/>
        <a:p>
          <a:endParaRPr lang="en-US"/>
        </a:p>
      </dgm:t>
    </dgm:pt>
    <dgm:pt modelId="{F8DD2678-30D5-B64E-8736-F292549726D4}" type="pres">
      <dgm:prSet presAssocID="{3DE20CC3-643D-2C41-BF3D-E105BD6123D6}" presName="FiveNodes_3" presStyleLbl="node1" presStyleIdx="2" presStyleCnt="5">
        <dgm:presLayoutVars>
          <dgm:bulletEnabled val="1"/>
        </dgm:presLayoutVars>
      </dgm:prSet>
      <dgm:spPr/>
      <dgm:t>
        <a:bodyPr/>
        <a:lstStyle/>
        <a:p>
          <a:endParaRPr lang="en-US"/>
        </a:p>
      </dgm:t>
    </dgm:pt>
    <dgm:pt modelId="{B03A73C8-4A1D-7544-9D0E-FA20D15421E9}" type="pres">
      <dgm:prSet presAssocID="{3DE20CC3-643D-2C41-BF3D-E105BD6123D6}" presName="FiveNodes_4" presStyleLbl="node1" presStyleIdx="3" presStyleCnt="5">
        <dgm:presLayoutVars>
          <dgm:bulletEnabled val="1"/>
        </dgm:presLayoutVars>
      </dgm:prSet>
      <dgm:spPr/>
      <dgm:t>
        <a:bodyPr/>
        <a:lstStyle/>
        <a:p>
          <a:endParaRPr lang="en-US"/>
        </a:p>
      </dgm:t>
    </dgm:pt>
    <dgm:pt modelId="{05961B9B-247E-194E-8A8B-576A37F13893}" type="pres">
      <dgm:prSet presAssocID="{3DE20CC3-643D-2C41-BF3D-E105BD6123D6}" presName="FiveNodes_5" presStyleLbl="node1" presStyleIdx="4" presStyleCnt="5">
        <dgm:presLayoutVars>
          <dgm:bulletEnabled val="1"/>
        </dgm:presLayoutVars>
      </dgm:prSet>
      <dgm:spPr/>
      <dgm:t>
        <a:bodyPr/>
        <a:lstStyle/>
        <a:p>
          <a:endParaRPr lang="en-US"/>
        </a:p>
      </dgm:t>
    </dgm:pt>
    <dgm:pt modelId="{2C1F4B5B-2C3F-B243-A74A-4A327FA99710}" type="pres">
      <dgm:prSet presAssocID="{3DE20CC3-643D-2C41-BF3D-E105BD6123D6}" presName="FiveConn_1-2" presStyleLbl="fgAccFollowNode1" presStyleIdx="0" presStyleCnt="4">
        <dgm:presLayoutVars>
          <dgm:bulletEnabled val="1"/>
        </dgm:presLayoutVars>
      </dgm:prSet>
      <dgm:spPr/>
      <dgm:t>
        <a:bodyPr/>
        <a:lstStyle/>
        <a:p>
          <a:endParaRPr lang="en-US"/>
        </a:p>
      </dgm:t>
    </dgm:pt>
    <dgm:pt modelId="{681D3C69-9F9F-4E47-8C7D-FAD9A114D2F8}" type="pres">
      <dgm:prSet presAssocID="{3DE20CC3-643D-2C41-BF3D-E105BD6123D6}" presName="FiveConn_2-3" presStyleLbl="fgAccFollowNode1" presStyleIdx="1" presStyleCnt="4">
        <dgm:presLayoutVars>
          <dgm:bulletEnabled val="1"/>
        </dgm:presLayoutVars>
      </dgm:prSet>
      <dgm:spPr/>
      <dgm:t>
        <a:bodyPr/>
        <a:lstStyle/>
        <a:p>
          <a:endParaRPr lang="en-US"/>
        </a:p>
      </dgm:t>
    </dgm:pt>
    <dgm:pt modelId="{D1BEA139-2CCC-0F4F-B12E-27B177831EF5}" type="pres">
      <dgm:prSet presAssocID="{3DE20CC3-643D-2C41-BF3D-E105BD6123D6}" presName="FiveConn_3-4" presStyleLbl="fgAccFollowNode1" presStyleIdx="2" presStyleCnt="4">
        <dgm:presLayoutVars>
          <dgm:bulletEnabled val="1"/>
        </dgm:presLayoutVars>
      </dgm:prSet>
      <dgm:spPr/>
      <dgm:t>
        <a:bodyPr/>
        <a:lstStyle/>
        <a:p>
          <a:endParaRPr lang="en-US"/>
        </a:p>
      </dgm:t>
    </dgm:pt>
    <dgm:pt modelId="{CC08B61B-4936-114C-B407-F9C3EEF9FE06}" type="pres">
      <dgm:prSet presAssocID="{3DE20CC3-643D-2C41-BF3D-E105BD6123D6}" presName="FiveConn_4-5" presStyleLbl="fgAccFollowNode1" presStyleIdx="3" presStyleCnt="4">
        <dgm:presLayoutVars>
          <dgm:bulletEnabled val="1"/>
        </dgm:presLayoutVars>
      </dgm:prSet>
      <dgm:spPr/>
      <dgm:t>
        <a:bodyPr/>
        <a:lstStyle/>
        <a:p>
          <a:endParaRPr lang="en-US"/>
        </a:p>
      </dgm:t>
    </dgm:pt>
    <dgm:pt modelId="{71828723-6B92-3341-9715-72385AA5EC7D}" type="pres">
      <dgm:prSet presAssocID="{3DE20CC3-643D-2C41-BF3D-E105BD6123D6}" presName="FiveNodes_1_text" presStyleLbl="node1" presStyleIdx="4" presStyleCnt="5">
        <dgm:presLayoutVars>
          <dgm:bulletEnabled val="1"/>
        </dgm:presLayoutVars>
      </dgm:prSet>
      <dgm:spPr/>
      <dgm:t>
        <a:bodyPr/>
        <a:lstStyle/>
        <a:p>
          <a:endParaRPr lang="en-US"/>
        </a:p>
      </dgm:t>
    </dgm:pt>
    <dgm:pt modelId="{C8CAD097-5DF3-8943-80FE-9EF4B21AEA23}" type="pres">
      <dgm:prSet presAssocID="{3DE20CC3-643D-2C41-BF3D-E105BD6123D6}" presName="FiveNodes_2_text" presStyleLbl="node1" presStyleIdx="4" presStyleCnt="5">
        <dgm:presLayoutVars>
          <dgm:bulletEnabled val="1"/>
        </dgm:presLayoutVars>
      </dgm:prSet>
      <dgm:spPr/>
      <dgm:t>
        <a:bodyPr/>
        <a:lstStyle/>
        <a:p>
          <a:endParaRPr lang="en-US"/>
        </a:p>
      </dgm:t>
    </dgm:pt>
    <dgm:pt modelId="{6DD89ED6-BD7C-A14D-B776-6F0AB38263D6}" type="pres">
      <dgm:prSet presAssocID="{3DE20CC3-643D-2C41-BF3D-E105BD6123D6}" presName="FiveNodes_3_text" presStyleLbl="node1" presStyleIdx="4" presStyleCnt="5">
        <dgm:presLayoutVars>
          <dgm:bulletEnabled val="1"/>
        </dgm:presLayoutVars>
      </dgm:prSet>
      <dgm:spPr/>
      <dgm:t>
        <a:bodyPr/>
        <a:lstStyle/>
        <a:p>
          <a:endParaRPr lang="en-US"/>
        </a:p>
      </dgm:t>
    </dgm:pt>
    <dgm:pt modelId="{5057E30F-93A1-F34E-9C7D-4454716D324F}" type="pres">
      <dgm:prSet presAssocID="{3DE20CC3-643D-2C41-BF3D-E105BD6123D6}" presName="FiveNodes_4_text" presStyleLbl="node1" presStyleIdx="4" presStyleCnt="5">
        <dgm:presLayoutVars>
          <dgm:bulletEnabled val="1"/>
        </dgm:presLayoutVars>
      </dgm:prSet>
      <dgm:spPr/>
      <dgm:t>
        <a:bodyPr/>
        <a:lstStyle/>
        <a:p>
          <a:endParaRPr lang="en-US"/>
        </a:p>
      </dgm:t>
    </dgm:pt>
    <dgm:pt modelId="{21BCB5B1-BB94-594A-A73C-49BFE6780B28}" type="pres">
      <dgm:prSet presAssocID="{3DE20CC3-643D-2C41-BF3D-E105BD6123D6}" presName="FiveNodes_5_text" presStyleLbl="node1" presStyleIdx="4" presStyleCnt="5">
        <dgm:presLayoutVars>
          <dgm:bulletEnabled val="1"/>
        </dgm:presLayoutVars>
      </dgm:prSet>
      <dgm:spPr/>
      <dgm:t>
        <a:bodyPr/>
        <a:lstStyle/>
        <a:p>
          <a:endParaRPr lang="en-US"/>
        </a:p>
      </dgm:t>
    </dgm:pt>
  </dgm:ptLst>
  <dgm:cxnLst>
    <dgm:cxn modelId="{D83DBF68-EA76-3C40-B12F-3750C39DEBF0}" type="presOf" srcId="{01665102-0288-564E-A554-4763D4D887CB}" destId="{2C1F4B5B-2C3F-B243-A74A-4A327FA99710}" srcOrd="0" destOrd="0" presId="urn:microsoft.com/office/officeart/2005/8/layout/vProcess5"/>
    <dgm:cxn modelId="{6D2F509D-0111-0C4B-8C57-37EAA45D85C3}" type="presOf" srcId="{ACA42084-B04B-E446-9CDC-6E2F86C343C9}" destId="{71828723-6B92-3341-9715-72385AA5EC7D}" srcOrd="1" destOrd="0" presId="urn:microsoft.com/office/officeart/2005/8/layout/vProcess5"/>
    <dgm:cxn modelId="{D2D30853-46CE-0948-92DF-580A81450F5A}" type="presOf" srcId="{39EB8C95-5292-1942-938E-36E77A83809D}" destId="{CC08B61B-4936-114C-B407-F9C3EEF9FE06}" srcOrd="0" destOrd="0" presId="urn:microsoft.com/office/officeart/2005/8/layout/vProcess5"/>
    <dgm:cxn modelId="{3276B048-D45C-2E43-AF91-E122260E9721}" type="presOf" srcId="{ACA42084-B04B-E446-9CDC-6E2F86C343C9}" destId="{58E33280-16C0-024D-B5D1-FE8EAC408527}" srcOrd="0" destOrd="0" presId="urn:microsoft.com/office/officeart/2005/8/layout/vProcess5"/>
    <dgm:cxn modelId="{12ADC74E-B638-AB49-93BC-26AD19AF7377}" type="presOf" srcId="{74069021-8D81-AC45-A664-B5B40C93A28A}" destId="{05961B9B-247E-194E-8A8B-576A37F13893}" srcOrd="0" destOrd="0" presId="urn:microsoft.com/office/officeart/2005/8/layout/vProcess5"/>
    <dgm:cxn modelId="{6B779607-2216-2842-AB27-FFA9FE2009D1}" srcId="{3DE20CC3-643D-2C41-BF3D-E105BD6123D6}" destId="{74069021-8D81-AC45-A664-B5B40C93A28A}" srcOrd="4" destOrd="0" parTransId="{FE65A9A4-A6A5-4D45-BBD9-6C8CFD1ECB93}" sibTransId="{A64360E5-8F79-BF45-8843-3807DBA4E5D9}"/>
    <dgm:cxn modelId="{8B216627-7287-3E4D-B379-17CCB3B77411}" srcId="{3DE20CC3-643D-2C41-BF3D-E105BD6123D6}" destId="{ACA42084-B04B-E446-9CDC-6E2F86C343C9}" srcOrd="0" destOrd="0" parTransId="{1CA71823-15E0-8846-93D0-F29DC262489B}" sibTransId="{01665102-0288-564E-A554-4763D4D887CB}"/>
    <dgm:cxn modelId="{3A49792D-C574-AC45-A364-5A7EFF2FFC4E}" type="presOf" srcId="{521F0F12-F115-B54C-BF3E-29A3FA3BCF92}" destId="{F8DD2678-30D5-B64E-8736-F292549726D4}" srcOrd="0" destOrd="0" presId="urn:microsoft.com/office/officeart/2005/8/layout/vProcess5"/>
    <dgm:cxn modelId="{B1FBFD23-293C-AE45-A362-7A6B03342C3D}" type="presOf" srcId="{521F0F12-F115-B54C-BF3E-29A3FA3BCF92}" destId="{6DD89ED6-BD7C-A14D-B776-6F0AB38263D6}" srcOrd="1" destOrd="0" presId="urn:microsoft.com/office/officeart/2005/8/layout/vProcess5"/>
    <dgm:cxn modelId="{9F3C64B9-3C93-B54D-A842-72C90D85E1B0}" srcId="{3DE20CC3-643D-2C41-BF3D-E105BD6123D6}" destId="{61F066D2-A7D0-C14D-9958-42F92ABD3F7F}" srcOrd="1" destOrd="0" parTransId="{B29EC248-B389-DD47-8BB4-717BBEC62696}" sibTransId="{61D3B7AF-9220-304E-9376-BFEF504DD03C}"/>
    <dgm:cxn modelId="{3477695C-E969-D647-AD4C-660A77DCE276}" type="presOf" srcId="{34C456EA-FA00-E849-95E3-22958E10851D}" destId="{5057E30F-93A1-F34E-9C7D-4454716D324F}" srcOrd="1" destOrd="0" presId="urn:microsoft.com/office/officeart/2005/8/layout/vProcess5"/>
    <dgm:cxn modelId="{5415F245-EE29-DE49-93AE-F8FD8344476D}" type="presOf" srcId="{74069021-8D81-AC45-A664-B5B40C93A28A}" destId="{21BCB5B1-BB94-594A-A73C-49BFE6780B28}" srcOrd="1" destOrd="0" presId="urn:microsoft.com/office/officeart/2005/8/layout/vProcess5"/>
    <dgm:cxn modelId="{EC6887E0-F817-B04C-AFEA-53DCEE4287A7}" type="presOf" srcId="{3DE20CC3-643D-2C41-BF3D-E105BD6123D6}" destId="{4CF357E4-FA2F-9145-8292-C286C8DB5A57}" srcOrd="0" destOrd="0" presId="urn:microsoft.com/office/officeart/2005/8/layout/vProcess5"/>
    <dgm:cxn modelId="{D133911A-CA37-374A-828B-49AAC27BF75B}" type="presOf" srcId="{E20B00D5-4E8E-7E45-8685-0D82F0256578}" destId="{D1BEA139-2CCC-0F4F-B12E-27B177831EF5}" srcOrd="0" destOrd="0" presId="urn:microsoft.com/office/officeart/2005/8/layout/vProcess5"/>
    <dgm:cxn modelId="{B6387981-561B-3F4D-BBAE-E2E1A5365733}" type="presOf" srcId="{61D3B7AF-9220-304E-9376-BFEF504DD03C}" destId="{681D3C69-9F9F-4E47-8C7D-FAD9A114D2F8}" srcOrd="0" destOrd="0" presId="urn:microsoft.com/office/officeart/2005/8/layout/vProcess5"/>
    <dgm:cxn modelId="{2FBB8DF3-0762-734E-A12F-CA932D14ED61}" srcId="{3DE20CC3-643D-2C41-BF3D-E105BD6123D6}" destId="{34C456EA-FA00-E849-95E3-22958E10851D}" srcOrd="3" destOrd="0" parTransId="{D21308D4-1646-7D40-8C6A-4CD8E75E0CF7}" sibTransId="{39EB8C95-5292-1942-938E-36E77A83809D}"/>
    <dgm:cxn modelId="{B96E0764-919B-0F4E-A85B-F4A8DD883259}" type="presOf" srcId="{61F066D2-A7D0-C14D-9958-42F92ABD3F7F}" destId="{C8CAD097-5DF3-8943-80FE-9EF4B21AEA23}" srcOrd="1" destOrd="0" presId="urn:microsoft.com/office/officeart/2005/8/layout/vProcess5"/>
    <dgm:cxn modelId="{90E4CA26-10C0-FF4B-938E-EB1E75996EDD}" type="presOf" srcId="{34C456EA-FA00-E849-95E3-22958E10851D}" destId="{B03A73C8-4A1D-7544-9D0E-FA20D15421E9}" srcOrd="0" destOrd="0" presId="urn:microsoft.com/office/officeart/2005/8/layout/vProcess5"/>
    <dgm:cxn modelId="{012B24FB-D3CE-674D-B5FF-92DC92C97EF6}" srcId="{3DE20CC3-643D-2C41-BF3D-E105BD6123D6}" destId="{521F0F12-F115-B54C-BF3E-29A3FA3BCF92}" srcOrd="2" destOrd="0" parTransId="{39BC0F8A-951E-1749-95E6-9E110BB6328C}" sibTransId="{E20B00D5-4E8E-7E45-8685-0D82F0256578}"/>
    <dgm:cxn modelId="{A0EC9E5C-6DF6-6E4E-86D9-FDEB6A5377D1}" type="presOf" srcId="{61F066D2-A7D0-C14D-9958-42F92ABD3F7F}" destId="{77A58B0A-2EDE-6B4F-9308-32CC3A41E0D4}" srcOrd="0" destOrd="0" presId="urn:microsoft.com/office/officeart/2005/8/layout/vProcess5"/>
    <dgm:cxn modelId="{3F2B8FF5-9E3A-0540-BB4C-E4AE7B68235C}" type="presParOf" srcId="{4CF357E4-FA2F-9145-8292-C286C8DB5A57}" destId="{741FD93B-3BB8-884B-9AB8-2C2A8E989136}" srcOrd="0" destOrd="0" presId="urn:microsoft.com/office/officeart/2005/8/layout/vProcess5"/>
    <dgm:cxn modelId="{2F5E959E-6204-B448-AB7B-5FAB8B018BD9}" type="presParOf" srcId="{4CF357E4-FA2F-9145-8292-C286C8DB5A57}" destId="{58E33280-16C0-024D-B5D1-FE8EAC408527}" srcOrd="1" destOrd="0" presId="urn:microsoft.com/office/officeart/2005/8/layout/vProcess5"/>
    <dgm:cxn modelId="{CB8EE869-88B7-E948-9084-38ED50A1DDB6}" type="presParOf" srcId="{4CF357E4-FA2F-9145-8292-C286C8DB5A57}" destId="{77A58B0A-2EDE-6B4F-9308-32CC3A41E0D4}" srcOrd="2" destOrd="0" presId="urn:microsoft.com/office/officeart/2005/8/layout/vProcess5"/>
    <dgm:cxn modelId="{DC9E13B5-094A-464C-B128-F17CBA58B3A0}" type="presParOf" srcId="{4CF357E4-FA2F-9145-8292-C286C8DB5A57}" destId="{F8DD2678-30D5-B64E-8736-F292549726D4}" srcOrd="3" destOrd="0" presId="urn:microsoft.com/office/officeart/2005/8/layout/vProcess5"/>
    <dgm:cxn modelId="{EA94F6DA-7315-524C-9973-DE22534FE53F}" type="presParOf" srcId="{4CF357E4-FA2F-9145-8292-C286C8DB5A57}" destId="{B03A73C8-4A1D-7544-9D0E-FA20D15421E9}" srcOrd="4" destOrd="0" presId="urn:microsoft.com/office/officeart/2005/8/layout/vProcess5"/>
    <dgm:cxn modelId="{D906D8B0-CFD2-F345-B570-1D64135FEA4E}" type="presParOf" srcId="{4CF357E4-FA2F-9145-8292-C286C8DB5A57}" destId="{05961B9B-247E-194E-8A8B-576A37F13893}" srcOrd="5" destOrd="0" presId="urn:microsoft.com/office/officeart/2005/8/layout/vProcess5"/>
    <dgm:cxn modelId="{E0472A35-DCA4-B74E-837F-CD43FD89CA16}" type="presParOf" srcId="{4CF357E4-FA2F-9145-8292-C286C8DB5A57}" destId="{2C1F4B5B-2C3F-B243-A74A-4A327FA99710}" srcOrd="6" destOrd="0" presId="urn:microsoft.com/office/officeart/2005/8/layout/vProcess5"/>
    <dgm:cxn modelId="{9861DF6C-0BF0-6343-8ED6-4FE6636E2323}" type="presParOf" srcId="{4CF357E4-FA2F-9145-8292-C286C8DB5A57}" destId="{681D3C69-9F9F-4E47-8C7D-FAD9A114D2F8}" srcOrd="7" destOrd="0" presId="urn:microsoft.com/office/officeart/2005/8/layout/vProcess5"/>
    <dgm:cxn modelId="{0F85D73E-F844-DC49-AD8E-E2E429BF082A}" type="presParOf" srcId="{4CF357E4-FA2F-9145-8292-C286C8DB5A57}" destId="{D1BEA139-2CCC-0F4F-B12E-27B177831EF5}" srcOrd="8" destOrd="0" presId="urn:microsoft.com/office/officeart/2005/8/layout/vProcess5"/>
    <dgm:cxn modelId="{01BBDCE5-AAA0-984F-B7DB-6DE30E3F52AC}" type="presParOf" srcId="{4CF357E4-FA2F-9145-8292-C286C8DB5A57}" destId="{CC08B61B-4936-114C-B407-F9C3EEF9FE06}" srcOrd="9" destOrd="0" presId="urn:microsoft.com/office/officeart/2005/8/layout/vProcess5"/>
    <dgm:cxn modelId="{C9C004F8-1572-6044-BE87-A56DE83D07BC}" type="presParOf" srcId="{4CF357E4-FA2F-9145-8292-C286C8DB5A57}" destId="{71828723-6B92-3341-9715-72385AA5EC7D}" srcOrd="10" destOrd="0" presId="urn:microsoft.com/office/officeart/2005/8/layout/vProcess5"/>
    <dgm:cxn modelId="{E05E6B52-AC4B-714F-8D1F-20F5A3B30365}" type="presParOf" srcId="{4CF357E4-FA2F-9145-8292-C286C8DB5A57}" destId="{C8CAD097-5DF3-8943-80FE-9EF4B21AEA23}" srcOrd="11" destOrd="0" presId="urn:microsoft.com/office/officeart/2005/8/layout/vProcess5"/>
    <dgm:cxn modelId="{1A4F2CBA-3564-AB42-963E-2C4FA0C7A7AB}" type="presParOf" srcId="{4CF357E4-FA2F-9145-8292-C286C8DB5A57}" destId="{6DD89ED6-BD7C-A14D-B776-6F0AB38263D6}" srcOrd="12" destOrd="0" presId="urn:microsoft.com/office/officeart/2005/8/layout/vProcess5"/>
    <dgm:cxn modelId="{5AFCA367-E56E-374D-A152-938AEEF29FA9}" type="presParOf" srcId="{4CF357E4-FA2F-9145-8292-C286C8DB5A57}" destId="{5057E30F-93A1-F34E-9C7D-4454716D324F}" srcOrd="13" destOrd="0" presId="urn:microsoft.com/office/officeart/2005/8/layout/vProcess5"/>
    <dgm:cxn modelId="{1E150A2D-E141-8840-B13E-F5E2C2AFB19D}" type="presParOf" srcId="{4CF357E4-FA2F-9145-8292-C286C8DB5A57}" destId="{21BCB5B1-BB94-594A-A73C-49BFE6780B2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33280-16C0-024D-B5D1-FE8EAC408527}">
      <dsp:nvSpPr>
        <dsp:cNvPr id="0" name=""/>
        <dsp:cNvSpPr/>
      </dsp:nvSpPr>
      <dsp:spPr>
        <a:xfrm>
          <a:off x="0" y="0"/>
          <a:ext cx="6732165" cy="914291"/>
        </a:xfrm>
        <a:prstGeom prst="roundRect">
          <a:avLst>
            <a:gd name="adj" fmla="val 10000"/>
          </a:avLst>
        </a:prstGeom>
        <a:gradFill rotWithShape="0">
          <a:gsLst>
            <a:gs pos="0">
              <a:schemeClr val="accent2">
                <a:hueOff val="0"/>
                <a:satOff val="0"/>
                <a:lumOff val="0"/>
                <a:alphaOff val="0"/>
                <a:shade val="100000"/>
                <a:satMod val="120000"/>
              </a:schemeClr>
            </a:gs>
            <a:gs pos="69000">
              <a:schemeClr val="accent2">
                <a:hueOff val="0"/>
                <a:satOff val="0"/>
                <a:lumOff val="0"/>
                <a:alphaOff val="0"/>
                <a:tint val="80000"/>
                <a:shade val="100000"/>
                <a:satMod val="150000"/>
              </a:schemeClr>
            </a:gs>
            <a:gs pos="100000">
              <a:schemeClr val="accent2">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t>Image Acquisition</a:t>
          </a:r>
          <a:endParaRPr lang="en-US" sz="2000" b="1" kern="1200" dirty="0"/>
        </a:p>
      </dsp:txBody>
      <dsp:txXfrm>
        <a:off x="26779" y="26779"/>
        <a:ext cx="5638600" cy="860733"/>
      </dsp:txXfrm>
    </dsp:sp>
    <dsp:sp modelId="{77A58B0A-2EDE-6B4F-9308-32CC3A41E0D4}">
      <dsp:nvSpPr>
        <dsp:cNvPr id="0" name=""/>
        <dsp:cNvSpPr/>
      </dsp:nvSpPr>
      <dsp:spPr>
        <a:xfrm>
          <a:off x="502726" y="1041276"/>
          <a:ext cx="6732165" cy="914291"/>
        </a:xfrm>
        <a:prstGeom prst="roundRect">
          <a:avLst>
            <a:gd name="adj" fmla="val 10000"/>
          </a:avLst>
        </a:prstGeom>
        <a:gradFill rotWithShape="0">
          <a:gsLst>
            <a:gs pos="0">
              <a:schemeClr val="accent2">
                <a:hueOff val="0"/>
                <a:satOff val="0"/>
                <a:lumOff val="0"/>
                <a:alphaOff val="0"/>
                <a:shade val="100000"/>
                <a:satMod val="120000"/>
              </a:schemeClr>
            </a:gs>
            <a:gs pos="69000">
              <a:schemeClr val="accent2">
                <a:hueOff val="0"/>
                <a:satOff val="0"/>
                <a:lumOff val="0"/>
                <a:alphaOff val="0"/>
                <a:tint val="80000"/>
                <a:shade val="100000"/>
                <a:satMod val="150000"/>
              </a:schemeClr>
            </a:gs>
            <a:gs pos="100000">
              <a:schemeClr val="accent2">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t>Image Enhancement</a:t>
          </a:r>
          <a:endParaRPr lang="en-US" sz="2000" b="1" kern="1200" dirty="0"/>
        </a:p>
      </dsp:txBody>
      <dsp:txXfrm>
        <a:off x="529505" y="1068055"/>
        <a:ext cx="5581591" cy="860733"/>
      </dsp:txXfrm>
    </dsp:sp>
    <dsp:sp modelId="{F8DD2678-30D5-B64E-8736-F292549726D4}">
      <dsp:nvSpPr>
        <dsp:cNvPr id="0" name=""/>
        <dsp:cNvSpPr/>
      </dsp:nvSpPr>
      <dsp:spPr>
        <a:xfrm>
          <a:off x="1005453" y="2082552"/>
          <a:ext cx="6732165" cy="914291"/>
        </a:xfrm>
        <a:prstGeom prst="roundRect">
          <a:avLst>
            <a:gd name="adj" fmla="val 10000"/>
          </a:avLst>
        </a:prstGeom>
        <a:gradFill rotWithShape="0">
          <a:gsLst>
            <a:gs pos="0">
              <a:schemeClr val="accent2">
                <a:hueOff val="0"/>
                <a:satOff val="0"/>
                <a:lumOff val="0"/>
                <a:alphaOff val="0"/>
                <a:shade val="100000"/>
                <a:satMod val="120000"/>
              </a:schemeClr>
            </a:gs>
            <a:gs pos="69000">
              <a:schemeClr val="accent2">
                <a:hueOff val="0"/>
                <a:satOff val="0"/>
                <a:lumOff val="0"/>
                <a:alphaOff val="0"/>
                <a:tint val="80000"/>
                <a:shade val="100000"/>
                <a:satMod val="150000"/>
              </a:schemeClr>
            </a:gs>
            <a:gs pos="100000">
              <a:schemeClr val="accent2">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t>Plate Localization</a:t>
          </a:r>
          <a:endParaRPr lang="en-US" sz="2000" b="1" kern="1200" dirty="0"/>
        </a:p>
      </dsp:txBody>
      <dsp:txXfrm>
        <a:off x="1032232" y="2109331"/>
        <a:ext cx="5581591" cy="860733"/>
      </dsp:txXfrm>
    </dsp:sp>
    <dsp:sp modelId="{B03A73C8-4A1D-7544-9D0E-FA20D15421E9}">
      <dsp:nvSpPr>
        <dsp:cNvPr id="0" name=""/>
        <dsp:cNvSpPr/>
      </dsp:nvSpPr>
      <dsp:spPr>
        <a:xfrm>
          <a:off x="1508179" y="3123829"/>
          <a:ext cx="6732165" cy="914291"/>
        </a:xfrm>
        <a:prstGeom prst="roundRect">
          <a:avLst>
            <a:gd name="adj" fmla="val 10000"/>
          </a:avLst>
        </a:prstGeom>
        <a:gradFill rotWithShape="0">
          <a:gsLst>
            <a:gs pos="0">
              <a:schemeClr val="accent2">
                <a:hueOff val="0"/>
                <a:satOff val="0"/>
                <a:lumOff val="0"/>
                <a:alphaOff val="0"/>
                <a:shade val="100000"/>
                <a:satMod val="120000"/>
              </a:schemeClr>
            </a:gs>
            <a:gs pos="69000">
              <a:schemeClr val="accent2">
                <a:hueOff val="0"/>
                <a:satOff val="0"/>
                <a:lumOff val="0"/>
                <a:alphaOff val="0"/>
                <a:tint val="80000"/>
                <a:shade val="100000"/>
                <a:satMod val="150000"/>
              </a:schemeClr>
            </a:gs>
            <a:gs pos="100000">
              <a:schemeClr val="accent2">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t>Character segmentation</a:t>
          </a:r>
        </a:p>
      </dsp:txBody>
      <dsp:txXfrm>
        <a:off x="1534958" y="3150608"/>
        <a:ext cx="5581591" cy="860733"/>
      </dsp:txXfrm>
    </dsp:sp>
    <dsp:sp modelId="{05961B9B-247E-194E-8A8B-576A37F13893}">
      <dsp:nvSpPr>
        <dsp:cNvPr id="0" name=""/>
        <dsp:cNvSpPr/>
      </dsp:nvSpPr>
      <dsp:spPr>
        <a:xfrm>
          <a:off x="2010906" y="4165105"/>
          <a:ext cx="6732165" cy="914291"/>
        </a:xfrm>
        <a:prstGeom prst="roundRect">
          <a:avLst>
            <a:gd name="adj" fmla="val 10000"/>
          </a:avLst>
        </a:prstGeom>
        <a:gradFill rotWithShape="0">
          <a:gsLst>
            <a:gs pos="0">
              <a:schemeClr val="accent2">
                <a:hueOff val="0"/>
                <a:satOff val="0"/>
                <a:lumOff val="0"/>
                <a:alphaOff val="0"/>
                <a:shade val="100000"/>
                <a:satMod val="120000"/>
              </a:schemeClr>
            </a:gs>
            <a:gs pos="69000">
              <a:schemeClr val="accent2">
                <a:hueOff val="0"/>
                <a:satOff val="0"/>
                <a:lumOff val="0"/>
                <a:alphaOff val="0"/>
                <a:tint val="80000"/>
                <a:shade val="100000"/>
                <a:satMod val="150000"/>
              </a:schemeClr>
            </a:gs>
            <a:gs pos="100000">
              <a:schemeClr val="accent2">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t>Optical Character Recognition</a:t>
          </a:r>
          <a:endParaRPr lang="en-US" sz="2000" b="1" kern="1200" dirty="0"/>
        </a:p>
      </dsp:txBody>
      <dsp:txXfrm>
        <a:off x="2037685" y="4191884"/>
        <a:ext cx="5581591" cy="860733"/>
      </dsp:txXfrm>
    </dsp:sp>
    <dsp:sp modelId="{2C1F4B5B-2C3F-B243-A74A-4A327FA99710}">
      <dsp:nvSpPr>
        <dsp:cNvPr id="0" name=""/>
        <dsp:cNvSpPr/>
      </dsp:nvSpPr>
      <dsp:spPr>
        <a:xfrm>
          <a:off x="6137875" y="667940"/>
          <a:ext cx="594289" cy="594289"/>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a:outerShdw blurRad="63500" dist="25400" dir="5400000" sx="101000" sy="101000"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6271590" y="667940"/>
        <a:ext cx="326859" cy="447202"/>
      </dsp:txXfrm>
    </dsp:sp>
    <dsp:sp modelId="{681D3C69-9F9F-4E47-8C7D-FAD9A114D2F8}">
      <dsp:nvSpPr>
        <dsp:cNvPr id="0" name=""/>
        <dsp:cNvSpPr/>
      </dsp:nvSpPr>
      <dsp:spPr>
        <a:xfrm>
          <a:off x="6640602" y="1709217"/>
          <a:ext cx="594289" cy="594289"/>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a:outerShdw blurRad="63500" dist="25400" dir="5400000" sx="101000" sy="101000"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6774317" y="1709217"/>
        <a:ext cx="326859" cy="447202"/>
      </dsp:txXfrm>
    </dsp:sp>
    <dsp:sp modelId="{D1BEA139-2CCC-0F4F-B12E-27B177831EF5}">
      <dsp:nvSpPr>
        <dsp:cNvPr id="0" name=""/>
        <dsp:cNvSpPr/>
      </dsp:nvSpPr>
      <dsp:spPr>
        <a:xfrm>
          <a:off x="7143329" y="2735255"/>
          <a:ext cx="594289" cy="594289"/>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a:outerShdw blurRad="63500" dist="25400" dir="5400000" sx="101000" sy="101000"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7277044" y="2735255"/>
        <a:ext cx="326859" cy="447202"/>
      </dsp:txXfrm>
    </dsp:sp>
    <dsp:sp modelId="{CC08B61B-4936-114C-B407-F9C3EEF9FE06}">
      <dsp:nvSpPr>
        <dsp:cNvPr id="0" name=""/>
        <dsp:cNvSpPr/>
      </dsp:nvSpPr>
      <dsp:spPr>
        <a:xfrm>
          <a:off x="7646055" y="3786690"/>
          <a:ext cx="594289" cy="594289"/>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a:outerShdw blurRad="63500" dist="25400" dir="5400000" sx="101000" sy="101000"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7779770" y="3786690"/>
        <a:ext cx="326859" cy="4472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017695-260D-E545-88F5-CA4C70562C77}" type="datetimeFigureOut">
              <a:rPr lang="en-US" smtClean="0"/>
              <a:t>2/18/14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010BDF-F443-5341-AC12-349CE8B3753D}" type="slidenum">
              <a:rPr lang="en-US" smtClean="0"/>
              <a:t>‹#›</a:t>
            </a:fld>
            <a:endParaRPr lang="en-US"/>
          </a:p>
        </p:txBody>
      </p:sp>
    </p:spTree>
    <p:extLst>
      <p:ext uri="{BB962C8B-B14F-4D97-AF65-F5344CB8AC3E}">
        <p14:creationId xmlns:p14="http://schemas.microsoft.com/office/powerpoint/2010/main" val="8841222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Different Positions and Distance</a:t>
            </a:r>
          </a:p>
          <a:p>
            <a:pPr lvl="0"/>
            <a:r>
              <a:rPr lang="en-US" dirty="0" smtClean="0"/>
              <a:t>Light Conditions</a:t>
            </a:r>
          </a:p>
          <a:p>
            <a:r>
              <a:rPr lang="en-US" dirty="0" smtClean="0"/>
              <a:t>--</a:t>
            </a:r>
          </a:p>
          <a:p>
            <a:pPr lvl="0"/>
            <a:r>
              <a:rPr lang="en-US" dirty="0" smtClean="0"/>
              <a:t>Gaussian -&gt; </a:t>
            </a:r>
            <a:r>
              <a:rPr lang="en-US" dirty="0" err="1" smtClean="0"/>
              <a:t>Sobel</a:t>
            </a:r>
            <a:endParaRPr lang="en-US" dirty="0" smtClean="0"/>
          </a:p>
          <a:p>
            <a:pPr lvl="0"/>
            <a:r>
              <a:rPr lang="en-US" dirty="0" err="1" smtClean="0"/>
              <a:t>Laplacian</a:t>
            </a:r>
            <a:r>
              <a:rPr lang="en-US" dirty="0" smtClean="0"/>
              <a:t> of Gaussian</a:t>
            </a:r>
          </a:p>
          <a:p>
            <a:endParaRPr lang="en-US" dirty="0"/>
          </a:p>
        </p:txBody>
      </p:sp>
      <p:sp>
        <p:nvSpPr>
          <p:cNvPr id="4" name="Slide Number Placeholder 3"/>
          <p:cNvSpPr>
            <a:spLocks noGrp="1"/>
          </p:cNvSpPr>
          <p:nvPr>
            <p:ph type="sldNum" sz="quarter" idx="10"/>
          </p:nvPr>
        </p:nvSpPr>
        <p:spPr/>
        <p:txBody>
          <a:bodyPr/>
          <a:lstStyle/>
          <a:p>
            <a:fld id="{A8010BDF-F443-5341-AC12-349CE8B3753D}" type="slidenum">
              <a:rPr lang="en-US" smtClean="0"/>
              <a:t>5</a:t>
            </a:fld>
            <a:endParaRPr lang="en-US"/>
          </a:p>
        </p:txBody>
      </p:sp>
    </p:spTree>
    <p:extLst>
      <p:ext uri="{BB962C8B-B14F-4D97-AF65-F5344CB8AC3E}">
        <p14:creationId xmlns:p14="http://schemas.microsoft.com/office/powerpoint/2010/main" val="3401760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Depending on the application the image changes,</a:t>
            </a:r>
            <a:r>
              <a:rPr lang="en-US" baseline="0" dirty="0" smtClean="0"/>
              <a:t> a system has to deal with that</a:t>
            </a:r>
            <a:endParaRPr lang="en-US" dirty="0" smtClean="0"/>
          </a:p>
        </p:txBody>
      </p:sp>
      <p:sp>
        <p:nvSpPr>
          <p:cNvPr id="4" name="Slide Number Placeholder 3"/>
          <p:cNvSpPr>
            <a:spLocks noGrp="1"/>
          </p:cNvSpPr>
          <p:nvPr>
            <p:ph type="sldNum" sz="quarter" idx="10"/>
          </p:nvPr>
        </p:nvSpPr>
        <p:spPr/>
        <p:txBody>
          <a:bodyPr/>
          <a:lstStyle/>
          <a:p>
            <a:fld id="{A8010BDF-F443-5341-AC12-349CE8B3753D}" type="slidenum">
              <a:rPr lang="en-US" smtClean="0"/>
              <a:t>6</a:t>
            </a:fld>
            <a:endParaRPr lang="en-US"/>
          </a:p>
        </p:txBody>
      </p:sp>
    </p:spTree>
    <p:extLst>
      <p:ext uri="{BB962C8B-B14F-4D97-AF65-F5344CB8AC3E}">
        <p14:creationId xmlns:p14="http://schemas.microsoft.com/office/powerpoint/2010/main" val="3721868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of all techniques is to improve the </a:t>
            </a:r>
            <a:r>
              <a:rPr lang="en-US" dirty="0" err="1" smtClean="0"/>
              <a:t>ed</a:t>
            </a:r>
            <a:endParaRPr lang="en-US" dirty="0"/>
          </a:p>
        </p:txBody>
      </p:sp>
      <p:sp>
        <p:nvSpPr>
          <p:cNvPr id="4" name="Slide Number Placeholder 3"/>
          <p:cNvSpPr>
            <a:spLocks noGrp="1"/>
          </p:cNvSpPr>
          <p:nvPr>
            <p:ph type="sldNum" sz="quarter" idx="10"/>
          </p:nvPr>
        </p:nvSpPr>
        <p:spPr/>
        <p:txBody>
          <a:bodyPr/>
          <a:lstStyle/>
          <a:p>
            <a:fld id="{A8010BDF-F443-5341-AC12-349CE8B3753D}" type="slidenum">
              <a:rPr lang="en-US" smtClean="0"/>
              <a:t>7</a:t>
            </a:fld>
            <a:endParaRPr lang="en-US"/>
          </a:p>
        </p:txBody>
      </p:sp>
    </p:spTree>
    <p:extLst>
      <p:ext uri="{BB962C8B-B14F-4D97-AF65-F5344CB8AC3E}">
        <p14:creationId xmlns:p14="http://schemas.microsoft.com/office/powerpoint/2010/main" val="190482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x-none"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dirty="0"/>
          </a:p>
        </p:txBody>
      </p:sp>
      <p:sp>
        <p:nvSpPr>
          <p:cNvPr id="4" name="Date Placeholder 3"/>
          <p:cNvSpPr>
            <a:spLocks noGrp="1"/>
          </p:cNvSpPr>
          <p:nvPr>
            <p:ph type="dt" sz="half" idx="10"/>
          </p:nvPr>
        </p:nvSpPr>
        <p:spPr/>
        <p:txBody>
          <a:bodyPr/>
          <a:lstStyle/>
          <a:p>
            <a:fld id="{0C6E2A82-65B9-924E-BEA8-B9F0467E9AC8}"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995D6-0197-104D-8B62-3DF5D5D18B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x-none"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0C6E2A82-65B9-924E-BEA8-B9F0467E9AC8}" type="datetimeFigureOut">
              <a:rPr lang="en-US" smtClean="0"/>
              <a:t>2/18/14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995D6-0197-104D-8B62-3DF5D5D18B60}"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0C6E2A82-65B9-924E-BEA8-B9F0467E9AC8}"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995D6-0197-104D-8B62-3DF5D5D18B6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x-none"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0C6E2A82-65B9-924E-BEA8-B9F0467E9AC8}"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995D6-0197-104D-8B62-3DF5D5D18B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10"/>
          </p:nvPr>
        </p:nvSpPr>
        <p:spPr/>
        <p:txBody>
          <a:bodyPr/>
          <a:lstStyle/>
          <a:p>
            <a:fld id="{0C6E2A82-65B9-924E-BEA8-B9F0467E9AC8}"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995D6-0197-104D-8B62-3DF5D5D18B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x-none"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dirty="0"/>
          </a:p>
        </p:txBody>
      </p:sp>
      <p:sp>
        <p:nvSpPr>
          <p:cNvPr id="4" name="Date Placeholder 3"/>
          <p:cNvSpPr>
            <a:spLocks noGrp="1"/>
          </p:cNvSpPr>
          <p:nvPr>
            <p:ph type="dt" sz="half" idx="10"/>
          </p:nvPr>
        </p:nvSpPr>
        <p:spPr/>
        <p:txBody>
          <a:bodyPr/>
          <a:lstStyle/>
          <a:p>
            <a:fld id="{0C6E2A82-65B9-924E-BEA8-B9F0467E9AC8}"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995D6-0197-104D-8B62-3DF5D5D18B60}"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x-none"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0C6E2A82-65B9-924E-BEA8-B9F0467E9AC8}"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995D6-0197-104D-8B62-3DF5D5D18B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x-none"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Date Placeholder 4"/>
          <p:cNvSpPr>
            <a:spLocks noGrp="1"/>
          </p:cNvSpPr>
          <p:nvPr>
            <p:ph type="dt" sz="half" idx="10"/>
          </p:nvPr>
        </p:nvSpPr>
        <p:spPr/>
        <p:txBody>
          <a:bodyPr/>
          <a:lstStyle/>
          <a:p>
            <a:fld id="{0C6E2A82-65B9-924E-BEA8-B9F0467E9AC8}" type="datetimeFigureOut">
              <a:rPr lang="en-US" smtClean="0"/>
              <a:t>2/18/14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995D6-0197-104D-8B62-3DF5D5D18B6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x-none"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7" name="Date Placeholder 6"/>
          <p:cNvSpPr>
            <a:spLocks noGrp="1"/>
          </p:cNvSpPr>
          <p:nvPr>
            <p:ph type="dt" sz="half" idx="10"/>
          </p:nvPr>
        </p:nvSpPr>
        <p:spPr/>
        <p:txBody>
          <a:bodyPr/>
          <a:lstStyle/>
          <a:p>
            <a:fld id="{0C6E2A82-65B9-924E-BEA8-B9F0467E9AC8}" type="datetimeFigureOut">
              <a:rPr lang="en-US" smtClean="0"/>
              <a:t>2/18/14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0995D6-0197-104D-8B62-3DF5D5D18B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Date Placeholder 2"/>
          <p:cNvSpPr>
            <a:spLocks noGrp="1"/>
          </p:cNvSpPr>
          <p:nvPr>
            <p:ph type="dt" sz="half" idx="10"/>
          </p:nvPr>
        </p:nvSpPr>
        <p:spPr/>
        <p:txBody>
          <a:bodyPr/>
          <a:lstStyle/>
          <a:p>
            <a:fld id="{0C6E2A82-65B9-924E-BEA8-B9F0467E9AC8}" type="datetimeFigureOut">
              <a:rPr lang="en-US" smtClean="0"/>
              <a:t>2/18/14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0995D6-0197-104D-8B62-3DF5D5D18B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E2A82-65B9-924E-BEA8-B9F0467E9AC8}" type="datetimeFigureOut">
              <a:rPr lang="en-US" smtClean="0"/>
              <a:t>2/18/14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0995D6-0197-104D-8B62-3DF5D5D18B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x-none"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0C6E2A82-65B9-924E-BEA8-B9F0467E9AC8}" type="datetimeFigureOut">
              <a:rPr lang="en-US" smtClean="0"/>
              <a:t>2/18/14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995D6-0197-104D-8B62-3DF5D5D18B6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x-none"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0C6E2A82-65B9-924E-BEA8-B9F0467E9AC8}" type="datetimeFigureOut">
              <a:rPr lang="en-US" smtClean="0"/>
              <a:t>2/18/14</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CE0995D6-0197-104D-8B62-3DF5D5D18B6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itfrindia.org/ICCIC/Vol2/9024ICCIC.pdf" TargetMode="External"/><Relationship Id="rId4" Type="http://schemas.openxmlformats.org/officeDocument/2006/relationships/hyperlink" Target="http://vortex.cs.wayne.edu/papers/ijns1997.pdf" TargetMode="External"/><Relationship Id="rId5" Type="http://schemas.openxmlformats.org/officeDocument/2006/relationships/hyperlink" Target="http://www.win.tue.nl/aime/Files/apr2002_license.pdf" TargetMode="External"/><Relationship Id="rId1" Type="http://schemas.openxmlformats.org/officeDocument/2006/relationships/slideLayout" Target="../slideLayouts/slideLayout2.xml"/><Relationship Id="rId2" Type="http://schemas.openxmlformats.org/officeDocument/2006/relationships/hyperlink" Target="http://ac.els-cdn.com/S0167865505001406/1-s2.0-S0167865505001406-main.pdf?_tid=acdf9518-8985-11e2-adb3-00000aacb35f&amp;acdnat=1362921979_902d579f2e482404e4439330e451c25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License Plate Recognition</a:t>
            </a:r>
            <a:endParaRPr lang="en-US" dirty="0"/>
          </a:p>
        </p:txBody>
      </p:sp>
      <p:sp>
        <p:nvSpPr>
          <p:cNvPr id="3" name="Subtitle 2"/>
          <p:cNvSpPr>
            <a:spLocks noGrp="1"/>
          </p:cNvSpPr>
          <p:nvPr>
            <p:ph type="subTitle" idx="1"/>
          </p:nvPr>
        </p:nvSpPr>
        <p:spPr/>
        <p:txBody>
          <a:bodyPr/>
          <a:lstStyle/>
          <a:p>
            <a:r>
              <a:rPr lang="en-US" dirty="0" smtClean="0"/>
              <a:t>Erick </a:t>
            </a:r>
            <a:r>
              <a:rPr lang="en-US" dirty="0" err="1" smtClean="0"/>
              <a:t>Calado</a:t>
            </a:r>
            <a:r>
              <a:rPr lang="en-US" dirty="0" smtClean="0"/>
              <a:t>, Joao Paulo Borges, Joao </a:t>
            </a:r>
            <a:r>
              <a:rPr lang="en-US" dirty="0" err="1" smtClean="0"/>
              <a:t>Luiz</a:t>
            </a:r>
            <a:r>
              <a:rPr lang="en-US" dirty="0" smtClean="0"/>
              <a:t> </a:t>
            </a:r>
            <a:r>
              <a:rPr lang="en-US" dirty="0" err="1" smtClean="0"/>
              <a:t>Valença</a:t>
            </a:r>
            <a:endParaRPr lang="en-US" dirty="0"/>
          </a:p>
        </p:txBody>
      </p:sp>
    </p:spTree>
    <p:extLst>
      <p:ext uri="{BB962C8B-B14F-4D97-AF65-F5344CB8AC3E}">
        <p14:creationId xmlns:p14="http://schemas.microsoft.com/office/powerpoint/2010/main" val="32732330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Recognition</a:t>
            </a:r>
            <a:endParaRPr lang="en-US" dirty="0"/>
          </a:p>
        </p:txBody>
      </p:sp>
      <p:sp>
        <p:nvSpPr>
          <p:cNvPr id="3" name="Content Placeholder 2"/>
          <p:cNvSpPr>
            <a:spLocks noGrp="1"/>
          </p:cNvSpPr>
          <p:nvPr>
            <p:ph idx="1"/>
          </p:nvPr>
        </p:nvSpPr>
        <p:spPr/>
        <p:txBody>
          <a:bodyPr/>
          <a:lstStyle/>
          <a:p>
            <a:r>
              <a:rPr lang="en-US" dirty="0" smtClean="0"/>
              <a:t>A template with the letters</a:t>
            </a:r>
          </a:p>
          <a:p>
            <a:r>
              <a:rPr lang="en-US" dirty="0" smtClean="0"/>
              <a:t>Improve </a:t>
            </a:r>
            <a:r>
              <a:rPr lang="en-US" dirty="0"/>
              <a:t>the </a:t>
            </a:r>
            <a:r>
              <a:rPr lang="en-US" dirty="0" smtClean="0"/>
              <a:t>letter using dilatation</a:t>
            </a:r>
          </a:p>
          <a:p>
            <a:r>
              <a:rPr lang="en-US" dirty="0" smtClean="0"/>
              <a:t>Binary inversion</a:t>
            </a:r>
          </a:p>
          <a:p>
            <a:r>
              <a:rPr lang="en-US" dirty="0" smtClean="0"/>
              <a:t>Correlation</a:t>
            </a:r>
            <a:endParaRPr lang="en-US" dirty="0"/>
          </a:p>
        </p:txBody>
      </p:sp>
      <p:pic>
        <p:nvPicPr>
          <p:cNvPr id="4" name="Picture 3"/>
          <p:cNvPicPr>
            <a:picLocks noChangeAspect="1"/>
          </p:cNvPicPr>
          <p:nvPr/>
        </p:nvPicPr>
        <p:blipFill>
          <a:blip r:embed="rId2"/>
          <a:stretch>
            <a:fillRect/>
          </a:stretch>
        </p:blipFill>
        <p:spPr>
          <a:xfrm>
            <a:off x="4498515" y="3526091"/>
            <a:ext cx="4302650" cy="3183961"/>
          </a:xfrm>
          <a:prstGeom prst="rect">
            <a:avLst/>
          </a:prstGeom>
        </p:spPr>
      </p:pic>
      <p:pic>
        <p:nvPicPr>
          <p:cNvPr id="5" name="Picture 4" descr="7.bm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475" y="6181189"/>
            <a:ext cx="304800" cy="533400"/>
          </a:xfrm>
          <a:prstGeom prst="rect">
            <a:avLst/>
          </a:prstGeom>
        </p:spPr>
      </p:pic>
      <p:pic>
        <p:nvPicPr>
          <p:cNvPr id="6" name="Picture 5" descr="G.bm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690" y="6176652"/>
            <a:ext cx="304800" cy="533400"/>
          </a:xfrm>
          <a:prstGeom prst="rect">
            <a:avLst/>
          </a:prstGeom>
        </p:spPr>
      </p:pic>
      <p:pic>
        <p:nvPicPr>
          <p:cNvPr id="7" name="Picture 6" descr="K.bmp"/>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2432" y="6181189"/>
            <a:ext cx="304800" cy="533400"/>
          </a:xfrm>
          <a:prstGeom prst="rect">
            <a:avLst/>
          </a:prstGeom>
        </p:spPr>
      </p:pic>
      <p:pic>
        <p:nvPicPr>
          <p:cNvPr id="8" name="Picture 7" descr="I.bmp"/>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9882" y="5410201"/>
            <a:ext cx="304800" cy="533400"/>
          </a:xfrm>
          <a:prstGeom prst="rect">
            <a:avLst/>
          </a:prstGeom>
        </p:spPr>
      </p:pic>
      <p:pic>
        <p:nvPicPr>
          <p:cNvPr id="9" name="Picture 8" descr="W.bmp"/>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7025" y="5404635"/>
            <a:ext cx="304800" cy="533400"/>
          </a:xfrm>
          <a:prstGeom prst="rect">
            <a:avLst/>
          </a:prstGeom>
        </p:spPr>
      </p:pic>
      <p:pic>
        <p:nvPicPr>
          <p:cNvPr id="10" name="Picture 9" descr="E.bmp"/>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95690" y="5404635"/>
            <a:ext cx="304800" cy="533400"/>
          </a:xfrm>
          <a:prstGeom prst="rect">
            <a:avLst/>
          </a:prstGeom>
        </p:spPr>
      </p:pic>
    </p:spTree>
    <p:extLst>
      <p:ext uri="{BB962C8B-B14F-4D97-AF65-F5344CB8AC3E}">
        <p14:creationId xmlns:p14="http://schemas.microsoft.com/office/powerpoint/2010/main" val="3008048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Analyses</a:t>
            </a:r>
            <a:endParaRPr lang="en-US" dirty="0"/>
          </a:p>
        </p:txBody>
      </p:sp>
      <p:sp>
        <p:nvSpPr>
          <p:cNvPr id="3" name="Content Placeholder 2"/>
          <p:cNvSpPr>
            <a:spLocks noGrp="1"/>
          </p:cNvSpPr>
          <p:nvPr>
            <p:ph idx="1"/>
          </p:nvPr>
        </p:nvSpPr>
        <p:spPr/>
        <p:txBody>
          <a:bodyPr/>
          <a:lstStyle/>
          <a:p>
            <a:r>
              <a:rPr lang="en-US" dirty="0" smtClean="0"/>
              <a:t>The results vary a lot depending on the image</a:t>
            </a:r>
          </a:p>
          <a:p>
            <a:r>
              <a:rPr lang="en-US" dirty="0" smtClean="0"/>
              <a:t>The </a:t>
            </a:r>
            <a:r>
              <a:rPr lang="en-US" dirty="0" err="1" smtClean="0"/>
              <a:t>Laplacian</a:t>
            </a:r>
            <a:r>
              <a:rPr lang="en-US" dirty="0" smtClean="0"/>
              <a:t> of Gaussian was the best enhancement technique</a:t>
            </a:r>
          </a:p>
          <a:p>
            <a:r>
              <a:rPr lang="en-US" dirty="0" smtClean="0"/>
              <a:t>The correlation works for most of the cases, however when the letter is very deteriorated it may fail.</a:t>
            </a:r>
          </a:p>
          <a:p>
            <a:endParaRPr lang="en-US" dirty="0"/>
          </a:p>
        </p:txBody>
      </p:sp>
    </p:spTree>
    <p:extLst>
      <p:ext uri="{BB962C8B-B14F-4D97-AF65-F5344CB8AC3E}">
        <p14:creationId xmlns:p14="http://schemas.microsoft.com/office/powerpoint/2010/main" val="146762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22921" y="1523999"/>
            <a:ext cx="6498158" cy="1724867"/>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9600" dirty="0" smtClean="0"/>
              <a:t>Demo</a:t>
            </a:r>
            <a:endParaRPr lang="en-US" sz="9600" dirty="0"/>
          </a:p>
        </p:txBody>
      </p:sp>
    </p:spTree>
    <p:extLst>
      <p:ext uri="{BB962C8B-B14F-4D97-AF65-F5344CB8AC3E}">
        <p14:creationId xmlns:p14="http://schemas.microsoft.com/office/powerpoint/2010/main" val="2680879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work</a:t>
            </a:r>
          </a:p>
        </p:txBody>
      </p:sp>
      <p:sp>
        <p:nvSpPr>
          <p:cNvPr id="3" name="Content Placeholder 2"/>
          <p:cNvSpPr>
            <a:spLocks noGrp="1"/>
          </p:cNvSpPr>
          <p:nvPr>
            <p:ph idx="1"/>
          </p:nvPr>
        </p:nvSpPr>
        <p:spPr/>
        <p:txBody>
          <a:bodyPr/>
          <a:lstStyle/>
          <a:p>
            <a:r>
              <a:rPr lang="en-US" dirty="0" smtClean="0"/>
              <a:t>License plate recognition is a very hard task. Many factor changes the final results.</a:t>
            </a:r>
          </a:p>
          <a:p>
            <a:r>
              <a:rPr lang="en-US" dirty="0" smtClean="0"/>
              <a:t>It’s almost impossible to do one system that works in every situation.</a:t>
            </a:r>
          </a:p>
          <a:p>
            <a:r>
              <a:rPr lang="en-US" dirty="0" smtClean="0"/>
              <a:t>As a future work the smearing technique should be improved. Other techniques, such as </a:t>
            </a:r>
            <a:r>
              <a:rPr lang="en-US" dirty="0"/>
              <a:t>Hough transform and Contour algorithm </a:t>
            </a:r>
            <a:r>
              <a:rPr lang="en-US" dirty="0" smtClean="0"/>
              <a:t>should be implemented. And the effect of motion blur should be analyzed. </a:t>
            </a:r>
            <a:endParaRPr lang="en-US" dirty="0"/>
          </a:p>
        </p:txBody>
      </p:sp>
    </p:spTree>
    <p:extLst>
      <p:ext uri="{BB962C8B-B14F-4D97-AF65-F5344CB8AC3E}">
        <p14:creationId xmlns:p14="http://schemas.microsoft.com/office/powerpoint/2010/main" val="1821713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[1]http://</a:t>
            </a:r>
            <a:r>
              <a:rPr lang="en-US" dirty="0" err="1"/>
              <a:t>users.utcluj.ro</a:t>
            </a:r>
            <a:r>
              <a:rPr lang="en-US" dirty="0"/>
              <a:t>/~</a:t>
            </a:r>
            <a:r>
              <a:rPr lang="en-US" dirty="0" err="1"/>
              <a:t>rdanescu</a:t>
            </a:r>
            <a:r>
              <a:rPr lang="en-US" dirty="0"/>
              <a:t>/</a:t>
            </a:r>
            <a:r>
              <a:rPr lang="en-US" dirty="0" err="1"/>
              <a:t>proiecte</a:t>
            </a:r>
            <a:r>
              <a:rPr lang="en-US" dirty="0"/>
              <a:t>/01-licenseplate.pdf</a:t>
            </a:r>
          </a:p>
          <a:p>
            <a:r>
              <a:rPr lang="en-US" dirty="0"/>
              <a:t>[2]http://</a:t>
            </a:r>
            <a:r>
              <a:rPr lang="en-US" dirty="0" err="1"/>
              <a:t>pdf.aminer.org</a:t>
            </a:r>
            <a:r>
              <a:rPr lang="en-US" dirty="0"/>
              <a:t>/000/349/486/</a:t>
            </a:r>
            <a:r>
              <a:rPr lang="en-US" dirty="0" err="1"/>
              <a:t>gray_scale_character_recognition_by_gabor_jets_projection.pdf</a:t>
            </a:r>
            <a:endParaRPr lang="en-US" dirty="0"/>
          </a:p>
          <a:p>
            <a:r>
              <a:rPr lang="en-US" dirty="0"/>
              <a:t>[3] </a:t>
            </a:r>
            <a:r>
              <a:rPr lang="en-US" dirty="0">
                <a:hlinkClick r:id="rId2"/>
              </a:rPr>
              <a:t>http://ac.els-cdn.com/S0167865505001406/1-s2.0-S0167865505001406-main.pdf?_tid=acdf9518-8985-11e2-adb3-00000aacb35f&amp;acdnat=1362921979_902d579f2e482404e4439330e451c25b</a:t>
            </a:r>
            <a:endParaRPr lang="en-US" dirty="0"/>
          </a:p>
          <a:p>
            <a:r>
              <a:rPr lang="en-US" dirty="0"/>
              <a:t>[4] </a:t>
            </a:r>
            <a:r>
              <a:rPr lang="en-US" dirty="0">
                <a:hlinkClick r:id="rId3"/>
              </a:rPr>
              <a:t>http://www.itfrindia.org/ICCIC/Vol2/9024ICCIC.pdf</a:t>
            </a:r>
            <a:endParaRPr lang="en-US" dirty="0"/>
          </a:p>
          <a:p>
            <a:r>
              <a:rPr lang="en-US" dirty="0"/>
              <a:t>[5] http://</a:t>
            </a:r>
            <a:r>
              <a:rPr lang="en-US" dirty="0" err="1"/>
              <a:t>ieeexplore.ieee.org</a:t>
            </a:r>
            <a:r>
              <a:rPr lang="en-US" dirty="0"/>
              <a:t>/</a:t>
            </a:r>
            <a:r>
              <a:rPr lang="en-US" dirty="0" err="1"/>
              <a:t>xpls</a:t>
            </a:r>
            <a:r>
              <a:rPr lang="en-US" dirty="0"/>
              <a:t>/</a:t>
            </a:r>
            <a:r>
              <a:rPr lang="en-US" dirty="0" err="1"/>
              <a:t>abs_all.jsp?arnumber</a:t>
            </a:r>
            <a:r>
              <a:rPr lang="en-US" dirty="0"/>
              <a:t>=413580 </a:t>
            </a:r>
          </a:p>
          <a:p>
            <a:r>
              <a:rPr lang="en-US" dirty="0"/>
              <a:t>[6] </a:t>
            </a:r>
            <a:r>
              <a:rPr lang="en-US" dirty="0">
                <a:hlinkClick r:id="rId4"/>
              </a:rPr>
              <a:t>http://vortex.cs.wayne.edu/papers/ijns1997.pdf</a:t>
            </a:r>
            <a:endParaRPr lang="en-US" dirty="0"/>
          </a:p>
          <a:p>
            <a:r>
              <a:rPr lang="en-US" dirty="0"/>
              <a:t>[7] </a:t>
            </a:r>
            <a:r>
              <a:rPr lang="en-US" dirty="0">
                <a:hlinkClick r:id="rId5"/>
              </a:rPr>
              <a:t>http://www.win.tue.nl/aime/Files/apr2002_license.pdf</a:t>
            </a:r>
            <a:endParaRPr lang="en-US" dirty="0"/>
          </a:p>
        </p:txBody>
      </p:sp>
    </p:spTree>
    <p:extLst>
      <p:ext uri="{BB962C8B-B14F-4D97-AF65-F5344CB8AC3E}">
        <p14:creationId xmlns:p14="http://schemas.microsoft.com/office/powerpoint/2010/main" val="730612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3"/>
          <p:cNvPicPr>
            <a:picLocks noChangeAspect="1"/>
          </p:cNvPicPr>
          <p:nvPr/>
        </p:nvPicPr>
        <p:blipFill>
          <a:blip r:embed="rId2"/>
          <a:stretch>
            <a:fillRect/>
          </a:stretch>
        </p:blipFill>
        <p:spPr>
          <a:xfrm>
            <a:off x="2794000" y="2009368"/>
            <a:ext cx="3556000" cy="4330700"/>
          </a:xfrm>
          <a:prstGeom prst="rect">
            <a:avLst/>
          </a:prstGeom>
        </p:spPr>
      </p:pic>
    </p:spTree>
    <p:extLst>
      <p:ext uri="{BB962C8B-B14F-4D97-AF65-F5344CB8AC3E}">
        <p14:creationId xmlns:p14="http://schemas.microsoft.com/office/powerpoint/2010/main" val="279770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This study aims to simulate an automatic plate recognition system (APR) and will evaluate different techniques of image enhancement to improve the character recognition. For each application, the complications and its characteristics problems are analyzed. For example the angle of the cameras and the quality of the images change from one application to another, some images can be blurry (especially motion blurry), or an object obscuring, such as dirt or fog, can be on plate.  In order to recognize the plate, the system firstly enhance the input by using two linear filters: </a:t>
            </a:r>
            <a:r>
              <a:rPr lang="en-US" dirty="0" err="1"/>
              <a:t>Laplacian</a:t>
            </a:r>
            <a:r>
              <a:rPr lang="en-US" dirty="0"/>
              <a:t> of a Gaussian and </a:t>
            </a:r>
            <a:r>
              <a:rPr lang="en-US" dirty="0" err="1"/>
              <a:t>Sobel</a:t>
            </a:r>
            <a:r>
              <a:rPr lang="en-US" dirty="0"/>
              <a:t>. Secondly it extracts the plate location, separate the plate characters individually by segmentation and finally apply template matching with the use of correlation for recognition of plate character. The system was evaluated empirically; one hundred images were tested and for each enhancement algorithm the accuracy was measured. The experiment demonstrated that the background and the image condition modified the final result and that the </a:t>
            </a:r>
            <a:r>
              <a:rPr lang="en-US" dirty="0" err="1"/>
              <a:t>Laplacian</a:t>
            </a:r>
            <a:r>
              <a:rPr lang="en-US" dirty="0"/>
              <a:t> of Gaussian presents the best result.</a:t>
            </a:r>
          </a:p>
          <a:p>
            <a:endParaRPr lang="en-US" dirty="0"/>
          </a:p>
        </p:txBody>
      </p:sp>
    </p:spTree>
    <p:extLst>
      <p:ext uri="{BB962C8B-B14F-4D97-AF65-F5344CB8AC3E}">
        <p14:creationId xmlns:p14="http://schemas.microsoft.com/office/powerpoint/2010/main" val="159110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Problems and Applications</a:t>
            </a:r>
          </a:p>
          <a:p>
            <a:r>
              <a:rPr lang="en-US" dirty="0" smtClean="0"/>
              <a:t>Technical Approach</a:t>
            </a:r>
          </a:p>
          <a:p>
            <a:r>
              <a:rPr lang="en-US" dirty="0" smtClean="0"/>
              <a:t>Results and Analyses</a:t>
            </a:r>
          </a:p>
          <a:p>
            <a:r>
              <a:rPr lang="en-US" dirty="0" smtClean="0"/>
              <a:t>Demo</a:t>
            </a:r>
          </a:p>
          <a:p>
            <a:r>
              <a:rPr lang="en-US" dirty="0" smtClean="0"/>
              <a:t>Conclusion and Future work</a:t>
            </a:r>
          </a:p>
          <a:p>
            <a:r>
              <a:rPr lang="en-US" dirty="0" smtClean="0"/>
              <a:t>Q&amp;A</a:t>
            </a:r>
            <a:endParaRPr lang="en-US" dirty="0"/>
          </a:p>
        </p:txBody>
      </p:sp>
    </p:spTree>
    <p:extLst>
      <p:ext uri="{BB962C8B-B14F-4D97-AF65-F5344CB8AC3E}">
        <p14:creationId xmlns:p14="http://schemas.microsoft.com/office/powerpoint/2010/main" val="10305243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and Applications</a:t>
            </a:r>
          </a:p>
        </p:txBody>
      </p:sp>
      <p:sp>
        <p:nvSpPr>
          <p:cNvPr id="3" name="Content Placeholder 2"/>
          <p:cNvSpPr>
            <a:spLocks noGrp="1"/>
          </p:cNvSpPr>
          <p:nvPr>
            <p:ph idx="1"/>
          </p:nvPr>
        </p:nvSpPr>
        <p:spPr/>
        <p:txBody>
          <a:bodyPr/>
          <a:lstStyle/>
          <a:p>
            <a:r>
              <a:rPr lang="en-US" dirty="0" smtClean="0"/>
              <a:t>Automated toll collection</a:t>
            </a:r>
          </a:p>
          <a:p>
            <a:r>
              <a:rPr lang="en-US" dirty="0" smtClean="0"/>
              <a:t>Road rules enforcement</a:t>
            </a:r>
          </a:p>
          <a:p>
            <a:r>
              <a:rPr lang="en-US" dirty="0" smtClean="0"/>
              <a:t>Tracking stolen cars</a:t>
            </a:r>
          </a:p>
          <a:p>
            <a:r>
              <a:rPr lang="en-US" dirty="0" smtClean="0"/>
              <a:t>Parking control system</a:t>
            </a:r>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4542490" y="3471364"/>
            <a:ext cx="4435418" cy="3187957"/>
          </a:xfrm>
          <a:prstGeom prst="rect">
            <a:avLst/>
          </a:prstGeom>
        </p:spPr>
      </p:pic>
    </p:spTree>
    <p:extLst>
      <p:ext uri="{BB962C8B-B14F-4D97-AF65-F5344CB8AC3E}">
        <p14:creationId xmlns:p14="http://schemas.microsoft.com/office/powerpoint/2010/main" val="35137676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t>
            </a:r>
            <a:r>
              <a:rPr lang="en-US" dirty="0" smtClean="0"/>
              <a:t>Approach</a:t>
            </a:r>
            <a:endParaRPr lang="en-US" dirty="0"/>
          </a:p>
        </p:txBody>
      </p:sp>
      <p:graphicFrame>
        <p:nvGraphicFramePr>
          <p:cNvPr id="4" name="Diagram 3"/>
          <p:cNvGraphicFramePr/>
          <p:nvPr>
            <p:extLst>
              <p:ext uri="{D42A27DB-BD31-4B8C-83A1-F6EECF244321}">
                <p14:modId xmlns:p14="http://schemas.microsoft.com/office/powerpoint/2010/main" val="3276064604"/>
              </p:ext>
            </p:extLst>
          </p:nvPr>
        </p:nvGraphicFramePr>
        <p:xfrm>
          <a:off x="244220" y="1595452"/>
          <a:ext cx="8743072" cy="5079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67066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Acquisition</a:t>
            </a:r>
            <a:endParaRPr lang="en-US" dirty="0"/>
          </a:p>
        </p:txBody>
      </p:sp>
      <p:sp>
        <p:nvSpPr>
          <p:cNvPr id="3" name="Content Placeholder 2"/>
          <p:cNvSpPr>
            <a:spLocks noGrp="1"/>
          </p:cNvSpPr>
          <p:nvPr>
            <p:ph idx="1"/>
          </p:nvPr>
        </p:nvSpPr>
        <p:spPr/>
        <p:txBody>
          <a:bodyPr/>
          <a:lstStyle/>
          <a:p>
            <a:r>
              <a:rPr lang="en-US" dirty="0" smtClean="0"/>
              <a:t>Fixed position is ideal for recognition</a:t>
            </a:r>
          </a:p>
          <a:p>
            <a:r>
              <a:rPr lang="en-US" dirty="0" smtClean="0"/>
              <a:t>The light condition changes the results</a:t>
            </a:r>
          </a:p>
          <a:p>
            <a:r>
              <a:rPr lang="en-US" dirty="0" smtClean="0"/>
              <a:t>The distance i.e. plate to rest the of the image ratio</a:t>
            </a:r>
          </a:p>
          <a:p>
            <a:r>
              <a:rPr lang="en-US" dirty="0" smtClean="0"/>
              <a:t>All three aspects were considerate, however a fixed set is used for demonstration</a:t>
            </a:r>
          </a:p>
          <a:p>
            <a:endParaRPr lang="en-US" dirty="0" smtClean="0"/>
          </a:p>
          <a:p>
            <a:endParaRPr lang="en-US" dirty="0" smtClean="0"/>
          </a:p>
        </p:txBody>
      </p:sp>
      <p:pic>
        <p:nvPicPr>
          <p:cNvPr id="4" name="Picture 3" descr="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288" y="3945276"/>
            <a:ext cx="2249270" cy="2912723"/>
          </a:xfrm>
          <a:prstGeom prst="rect">
            <a:avLst/>
          </a:prstGeom>
        </p:spPr>
      </p:pic>
    </p:spTree>
    <p:extLst>
      <p:ext uri="{BB962C8B-B14F-4D97-AF65-F5344CB8AC3E}">
        <p14:creationId xmlns:p14="http://schemas.microsoft.com/office/powerpoint/2010/main" val="9024895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Enhancement</a:t>
            </a:r>
            <a:endParaRPr lang="en-US" dirty="0"/>
          </a:p>
        </p:txBody>
      </p:sp>
      <p:sp>
        <p:nvSpPr>
          <p:cNvPr id="3" name="Content Placeholder 2"/>
          <p:cNvSpPr>
            <a:spLocks noGrp="1"/>
          </p:cNvSpPr>
          <p:nvPr>
            <p:ph idx="1"/>
          </p:nvPr>
        </p:nvSpPr>
        <p:spPr/>
        <p:txBody>
          <a:bodyPr/>
          <a:lstStyle/>
          <a:p>
            <a:r>
              <a:rPr lang="en-US" dirty="0"/>
              <a:t>E</a:t>
            </a:r>
            <a:r>
              <a:rPr lang="en-US" dirty="0" smtClean="0"/>
              <a:t>dges enhancement</a:t>
            </a:r>
          </a:p>
          <a:p>
            <a:r>
              <a:rPr lang="en-US" dirty="0" smtClean="0"/>
              <a:t>Noise reduction</a:t>
            </a:r>
          </a:p>
          <a:p>
            <a:r>
              <a:rPr lang="en-US" dirty="0" smtClean="0"/>
              <a:t>Improve luminosity in the plate area</a:t>
            </a:r>
          </a:p>
          <a:p>
            <a:r>
              <a:rPr lang="en-US" dirty="0" smtClean="0"/>
              <a:t>Two techniques were used:</a:t>
            </a:r>
          </a:p>
          <a:p>
            <a:pPr lvl="1"/>
            <a:r>
              <a:rPr lang="en-US" dirty="0" err="1" smtClean="0"/>
              <a:t>Laplacian</a:t>
            </a:r>
            <a:r>
              <a:rPr lang="en-US" dirty="0" smtClean="0"/>
              <a:t> of Gaussian</a:t>
            </a:r>
          </a:p>
          <a:p>
            <a:pPr lvl="1"/>
            <a:r>
              <a:rPr lang="en-US" dirty="0" smtClean="0"/>
              <a:t>Gaussian-&gt;</a:t>
            </a:r>
            <a:r>
              <a:rPr lang="en-US" dirty="0" err="1" smtClean="0"/>
              <a:t>Sobel</a:t>
            </a:r>
            <a:endParaRPr lang="en-US" dirty="0" smtClean="0"/>
          </a:p>
        </p:txBody>
      </p:sp>
      <p:pic>
        <p:nvPicPr>
          <p:cNvPr id="4" name="Picture 3"/>
          <p:cNvPicPr>
            <a:picLocks noChangeAspect="1"/>
          </p:cNvPicPr>
          <p:nvPr/>
        </p:nvPicPr>
        <p:blipFill>
          <a:blip r:embed="rId3"/>
          <a:stretch>
            <a:fillRect/>
          </a:stretch>
        </p:blipFill>
        <p:spPr>
          <a:xfrm>
            <a:off x="5159126" y="3809547"/>
            <a:ext cx="3984874" cy="2811335"/>
          </a:xfrm>
          <a:prstGeom prst="rect">
            <a:avLst/>
          </a:prstGeom>
        </p:spPr>
      </p:pic>
    </p:spTree>
    <p:extLst>
      <p:ext uri="{BB962C8B-B14F-4D97-AF65-F5344CB8AC3E}">
        <p14:creationId xmlns:p14="http://schemas.microsoft.com/office/powerpoint/2010/main" val="8250194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Plate location</a:t>
            </a:r>
            <a:endParaRPr lang="en-US" dirty="0"/>
          </a:p>
        </p:txBody>
      </p:sp>
      <p:sp>
        <p:nvSpPr>
          <p:cNvPr id="3" name="Content Placeholder 2"/>
          <p:cNvSpPr>
            <a:spLocks noGrp="1"/>
          </p:cNvSpPr>
          <p:nvPr>
            <p:ph idx="1"/>
          </p:nvPr>
        </p:nvSpPr>
        <p:spPr/>
        <p:txBody>
          <a:bodyPr/>
          <a:lstStyle/>
          <a:p>
            <a:r>
              <a:rPr lang="en-US" dirty="0" smtClean="0"/>
              <a:t>Most difficult task</a:t>
            </a:r>
          </a:p>
          <a:p>
            <a:r>
              <a:rPr lang="en-US" dirty="0" smtClean="0"/>
              <a:t>Assumptions had to be made</a:t>
            </a:r>
          </a:p>
          <a:p>
            <a:r>
              <a:rPr lang="en-US" dirty="0" smtClean="0"/>
              <a:t>Application Specific</a:t>
            </a:r>
          </a:p>
          <a:p>
            <a:r>
              <a:rPr lang="en-US" dirty="0" smtClean="0"/>
              <a:t>Two techniques</a:t>
            </a:r>
          </a:p>
          <a:p>
            <a:pPr lvl="1"/>
            <a:r>
              <a:rPr lang="en-US" dirty="0" smtClean="0"/>
              <a:t>Smearing</a:t>
            </a:r>
          </a:p>
          <a:p>
            <a:pPr lvl="1"/>
            <a:r>
              <a:rPr lang="en-US" dirty="0" smtClean="0"/>
              <a:t>Edge Histogram</a:t>
            </a:r>
          </a:p>
          <a:p>
            <a:endParaRPr lang="en-US" dirty="0"/>
          </a:p>
        </p:txBody>
      </p:sp>
      <p:pic>
        <p:nvPicPr>
          <p:cNvPr id="4" name="Picture 3" descr="Screen Shot 2013-05-01 at 5.04.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053" y="2711651"/>
            <a:ext cx="4323677" cy="4026773"/>
          </a:xfrm>
          <a:prstGeom prst="rect">
            <a:avLst/>
          </a:prstGeom>
        </p:spPr>
      </p:pic>
    </p:spTree>
    <p:extLst>
      <p:ext uri="{BB962C8B-B14F-4D97-AF65-F5344CB8AC3E}">
        <p14:creationId xmlns:p14="http://schemas.microsoft.com/office/powerpoint/2010/main" val="49958542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Segmentation</a:t>
            </a:r>
            <a:endParaRPr lang="en-US" dirty="0"/>
          </a:p>
        </p:txBody>
      </p:sp>
      <p:sp>
        <p:nvSpPr>
          <p:cNvPr id="3" name="Content Placeholder 2"/>
          <p:cNvSpPr>
            <a:spLocks noGrp="1"/>
          </p:cNvSpPr>
          <p:nvPr>
            <p:ph idx="1"/>
          </p:nvPr>
        </p:nvSpPr>
        <p:spPr/>
        <p:txBody>
          <a:bodyPr/>
          <a:lstStyle/>
          <a:p>
            <a:r>
              <a:rPr lang="en-US" dirty="0" smtClean="0"/>
              <a:t>Separate each character -&gt; Erosion</a:t>
            </a:r>
          </a:p>
          <a:p>
            <a:r>
              <a:rPr lang="en-US" dirty="0" smtClean="0"/>
              <a:t>Connect component -&gt; </a:t>
            </a:r>
            <a:r>
              <a:rPr lang="en-US" dirty="0" err="1" smtClean="0"/>
              <a:t>bwlabel</a:t>
            </a:r>
            <a:endParaRPr lang="en-US" dirty="0" smtClean="0"/>
          </a:p>
          <a:p>
            <a:r>
              <a:rPr lang="en-US" dirty="0" smtClean="0"/>
              <a:t>Select the components based on size and position</a:t>
            </a:r>
            <a:endParaRPr lang="en-US" dirty="0"/>
          </a:p>
        </p:txBody>
      </p:sp>
      <p:pic>
        <p:nvPicPr>
          <p:cNvPr id="4" name="Picture 3"/>
          <p:cNvPicPr>
            <a:picLocks noChangeAspect="1"/>
          </p:cNvPicPr>
          <p:nvPr/>
        </p:nvPicPr>
        <p:blipFill>
          <a:blip r:embed="rId2"/>
          <a:stretch>
            <a:fillRect/>
          </a:stretch>
        </p:blipFill>
        <p:spPr>
          <a:xfrm>
            <a:off x="364329" y="3489103"/>
            <a:ext cx="5381303" cy="3156222"/>
          </a:xfrm>
          <a:prstGeom prst="rect">
            <a:avLst/>
          </a:prstGeom>
        </p:spPr>
      </p:pic>
      <p:pic>
        <p:nvPicPr>
          <p:cNvPr id="5" name="Picture 4" descr="Screen Shot 2013-05-01 at 5.17.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843" y="3489103"/>
            <a:ext cx="3004157" cy="1450283"/>
          </a:xfrm>
          <a:prstGeom prst="rect">
            <a:avLst/>
          </a:prstGeom>
        </p:spPr>
      </p:pic>
    </p:spTree>
    <p:extLst>
      <p:ext uri="{BB962C8B-B14F-4D97-AF65-F5344CB8AC3E}">
        <p14:creationId xmlns:p14="http://schemas.microsoft.com/office/powerpoint/2010/main" val="55371425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3097</TotalTime>
  <Words>648</Words>
  <Application>Microsoft Macintosh PowerPoint</Application>
  <PresentationFormat>On-screen Show (4:3)</PresentationFormat>
  <Paragraphs>79</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Breeze</vt:lpstr>
      <vt:lpstr>License Plate Recognition</vt:lpstr>
      <vt:lpstr>Abstract</vt:lpstr>
      <vt:lpstr>Agenda</vt:lpstr>
      <vt:lpstr>Problems and Applications</vt:lpstr>
      <vt:lpstr>Technical Approach</vt:lpstr>
      <vt:lpstr>Image Acquisition</vt:lpstr>
      <vt:lpstr>Image Enhancement</vt:lpstr>
      <vt:lpstr>Plate location</vt:lpstr>
      <vt:lpstr>Character Segmentation</vt:lpstr>
      <vt:lpstr>Character Recognition</vt:lpstr>
      <vt:lpstr>Result and Analyses</vt:lpstr>
      <vt:lpstr>PowerPoint Presentation</vt:lpstr>
      <vt:lpstr>Conclusion and Future work</vt:lpstr>
      <vt:lpstr>References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Plate Recognition</dc:title>
  <dc:creator>p</dc:creator>
  <cp:lastModifiedBy>Joao Paulo Aguilera Borges</cp:lastModifiedBy>
  <cp:revision>23</cp:revision>
  <dcterms:created xsi:type="dcterms:W3CDTF">2013-05-01T20:15:31Z</dcterms:created>
  <dcterms:modified xsi:type="dcterms:W3CDTF">2014-02-18T23:32:24Z</dcterms:modified>
</cp:coreProperties>
</file>