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0" r:id="rId4"/>
    <p:sldId id="269" r:id="rId5"/>
    <p:sldId id="272" r:id="rId6"/>
    <p:sldId id="271" r:id="rId7"/>
    <p:sldId id="274" r:id="rId8"/>
    <p:sldId id="275" r:id="rId9"/>
    <p:sldId id="276" r:id="rId10"/>
    <p:sldId id="27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2168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20CC3-643D-2C41-BF3D-E105BD6123D6}" type="doc">
      <dgm:prSet loTypeId="urn:microsoft.com/office/officeart/2005/8/layout/vProcess5" loCatId="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A42084-B04B-E446-9CDC-6E2F86C343C9}">
      <dgm:prSet phldrT="[Text]" custT="1"/>
      <dgm:spPr/>
      <dgm:t>
        <a:bodyPr/>
        <a:lstStyle/>
        <a:p>
          <a:r>
            <a:rPr lang="pt-BR" sz="2000" b="1" noProof="0" dirty="0" smtClean="0"/>
            <a:t>Aquisição da imagem</a:t>
          </a:r>
          <a:endParaRPr lang="pt-BR" sz="2000" b="1" noProof="0" dirty="0"/>
        </a:p>
      </dgm:t>
    </dgm:pt>
    <dgm:pt modelId="{1CA71823-15E0-8846-93D0-F29DC262489B}" type="parTrans" cxnId="{8B216627-7287-3E4D-B379-17CCB3B77411}">
      <dgm:prSet/>
      <dgm:spPr/>
      <dgm:t>
        <a:bodyPr/>
        <a:lstStyle/>
        <a:p>
          <a:endParaRPr lang="en-US" sz="2000"/>
        </a:p>
      </dgm:t>
    </dgm:pt>
    <dgm:pt modelId="{01665102-0288-564E-A554-4763D4D887CB}" type="sibTrans" cxnId="{8B216627-7287-3E4D-B379-17CCB3B77411}">
      <dgm:prSet custT="1"/>
      <dgm:spPr/>
      <dgm:t>
        <a:bodyPr/>
        <a:lstStyle/>
        <a:p>
          <a:endParaRPr lang="en-US" sz="2800"/>
        </a:p>
      </dgm:t>
    </dgm:pt>
    <dgm:pt modelId="{61F066D2-A7D0-C14D-9958-42F92ABD3F7F}">
      <dgm:prSet phldrT="[Text]" custT="1"/>
      <dgm:spPr/>
      <dgm:t>
        <a:bodyPr/>
        <a:lstStyle/>
        <a:p>
          <a:r>
            <a:rPr lang="en-US" sz="2000" b="1" dirty="0" err="1" smtClean="0"/>
            <a:t>Melhorias</a:t>
          </a:r>
          <a:endParaRPr lang="en-US" sz="2000" b="1" dirty="0"/>
        </a:p>
      </dgm:t>
    </dgm:pt>
    <dgm:pt modelId="{B29EC248-B389-DD47-8BB4-717BBEC62696}" type="parTrans" cxnId="{9F3C64B9-3C93-B54D-A842-72C90D85E1B0}">
      <dgm:prSet/>
      <dgm:spPr/>
      <dgm:t>
        <a:bodyPr/>
        <a:lstStyle/>
        <a:p>
          <a:endParaRPr lang="en-US" sz="2000"/>
        </a:p>
      </dgm:t>
    </dgm:pt>
    <dgm:pt modelId="{61D3B7AF-9220-304E-9376-BFEF504DD03C}" type="sibTrans" cxnId="{9F3C64B9-3C93-B54D-A842-72C90D85E1B0}">
      <dgm:prSet custT="1"/>
      <dgm:spPr/>
      <dgm:t>
        <a:bodyPr/>
        <a:lstStyle/>
        <a:p>
          <a:endParaRPr lang="en-US" sz="2800"/>
        </a:p>
      </dgm:t>
    </dgm:pt>
    <dgm:pt modelId="{521F0F12-F115-B54C-BF3E-29A3FA3BCF92}">
      <dgm:prSet phldrT="[Text]" custT="1"/>
      <dgm:spPr/>
      <dgm:t>
        <a:bodyPr/>
        <a:lstStyle/>
        <a:p>
          <a:r>
            <a:rPr lang="en-US" sz="2000" b="1" dirty="0" err="1" smtClean="0"/>
            <a:t>Localização</a:t>
          </a:r>
          <a:r>
            <a:rPr lang="en-US" sz="2000" b="1" dirty="0" smtClean="0"/>
            <a:t> da ROI (</a:t>
          </a:r>
          <a:r>
            <a:rPr lang="en-US" sz="2000" b="1" dirty="0" err="1" smtClean="0"/>
            <a:t>Placa</a:t>
          </a:r>
          <a:r>
            <a:rPr lang="en-US" sz="2000" b="1" dirty="0" smtClean="0"/>
            <a:t>)</a:t>
          </a:r>
          <a:endParaRPr lang="en-US" sz="2000" b="1" dirty="0"/>
        </a:p>
      </dgm:t>
    </dgm:pt>
    <dgm:pt modelId="{39BC0F8A-951E-1749-95E6-9E110BB6328C}" type="parTrans" cxnId="{012B24FB-D3CE-674D-B5FF-92DC92C97EF6}">
      <dgm:prSet/>
      <dgm:spPr/>
      <dgm:t>
        <a:bodyPr/>
        <a:lstStyle/>
        <a:p>
          <a:endParaRPr lang="en-US" sz="2000"/>
        </a:p>
      </dgm:t>
    </dgm:pt>
    <dgm:pt modelId="{E20B00D5-4E8E-7E45-8685-0D82F0256578}" type="sibTrans" cxnId="{012B24FB-D3CE-674D-B5FF-92DC92C97EF6}">
      <dgm:prSet custT="1"/>
      <dgm:spPr/>
      <dgm:t>
        <a:bodyPr/>
        <a:lstStyle/>
        <a:p>
          <a:endParaRPr lang="en-US" sz="2800"/>
        </a:p>
      </dgm:t>
    </dgm:pt>
    <dgm:pt modelId="{34C456EA-FA00-E849-95E3-22958E10851D}">
      <dgm:prSet phldrT="[Text]" custT="1"/>
      <dgm:spPr/>
      <dgm:t>
        <a:bodyPr/>
        <a:lstStyle/>
        <a:p>
          <a:r>
            <a:rPr lang="en-US" sz="2000" b="1" dirty="0" err="1" smtClean="0"/>
            <a:t>Segmentação</a:t>
          </a:r>
          <a:r>
            <a:rPr lang="en-US" sz="2000" b="1" dirty="0" smtClean="0"/>
            <a:t> (Dos </a:t>
          </a:r>
          <a:r>
            <a:rPr lang="en-US" sz="2000" b="1" dirty="0" err="1" smtClean="0"/>
            <a:t>caracteres</a:t>
          </a:r>
          <a:r>
            <a:rPr lang="en-US" sz="2000" b="1" dirty="0" smtClean="0"/>
            <a:t>)</a:t>
          </a:r>
        </a:p>
      </dgm:t>
    </dgm:pt>
    <dgm:pt modelId="{D21308D4-1646-7D40-8C6A-4CD8E75E0CF7}" type="parTrans" cxnId="{2FBB8DF3-0762-734E-A12F-CA932D14ED61}">
      <dgm:prSet/>
      <dgm:spPr/>
      <dgm:t>
        <a:bodyPr/>
        <a:lstStyle/>
        <a:p>
          <a:endParaRPr lang="en-US" sz="2000"/>
        </a:p>
      </dgm:t>
    </dgm:pt>
    <dgm:pt modelId="{39EB8C95-5292-1942-938E-36E77A83809D}" type="sibTrans" cxnId="{2FBB8DF3-0762-734E-A12F-CA932D14ED61}">
      <dgm:prSet custT="1"/>
      <dgm:spPr/>
      <dgm:t>
        <a:bodyPr/>
        <a:lstStyle/>
        <a:p>
          <a:endParaRPr lang="en-US" sz="2800"/>
        </a:p>
      </dgm:t>
    </dgm:pt>
    <dgm:pt modelId="{74069021-8D81-AC45-A664-B5B40C93A28A}">
      <dgm:prSet custT="1"/>
      <dgm:spPr/>
      <dgm:t>
        <a:bodyPr/>
        <a:lstStyle/>
        <a:p>
          <a:r>
            <a:rPr lang="en-US" sz="2000" b="1" dirty="0" err="1" smtClean="0"/>
            <a:t>Reconhecimento</a:t>
          </a:r>
          <a:r>
            <a:rPr lang="en-US" sz="2000" b="1" dirty="0" smtClean="0"/>
            <a:t> (OCR)</a:t>
          </a:r>
          <a:endParaRPr lang="en-US" sz="2000" b="1" dirty="0"/>
        </a:p>
      </dgm:t>
    </dgm:pt>
    <dgm:pt modelId="{FE65A9A4-A6A5-4D45-BBD9-6C8CFD1ECB93}" type="parTrans" cxnId="{6B779607-2216-2842-AB27-FFA9FE2009D1}">
      <dgm:prSet/>
      <dgm:spPr/>
      <dgm:t>
        <a:bodyPr/>
        <a:lstStyle/>
        <a:p>
          <a:endParaRPr lang="en-US" sz="2000"/>
        </a:p>
      </dgm:t>
    </dgm:pt>
    <dgm:pt modelId="{A64360E5-8F79-BF45-8843-3807DBA4E5D9}" type="sibTrans" cxnId="{6B779607-2216-2842-AB27-FFA9FE2009D1}">
      <dgm:prSet/>
      <dgm:spPr/>
      <dgm:t>
        <a:bodyPr/>
        <a:lstStyle/>
        <a:p>
          <a:endParaRPr lang="en-US" sz="2000"/>
        </a:p>
      </dgm:t>
    </dgm:pt>
    <dgm:pt modelId="{4CF357E4-FA2F-9145-8292-C286C8DB5A57}" type="pres">
      <dgm:prSet presAssocID="{3DE20CC3-643D-2C41-BF3D-E105BD6123D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1FD93B-3BB8-884B-9AB8-2C2A8E989136}" type="pres">
      <dgm:prSet presAssocID="{3DE20CC3-643D-2C41-BF3D-E105BD6123D6}" presName="dummyMaxCanvas" presStyleCnt="0">
        <dgm:presLayoutVars/>
      </dgm:prSet>
      <dgm:spPr/>
    </dgm:pt>
    <dgm:pt modelId="{58E33280-16C0-024D-B5D1-FE8EAC408527}" type="pres">
      <dgm:prSet presAssocID="{3DE20CC3-643D-2C41-BF3D-E105BD6123D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8B0A-2EDE-6B4F-9308-32CC3A41E0D4}" type="pres">
      <dgm:prSet presAssocID="{3DE20CC3-643D-2C41-BF3D-E105BD6123D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D2678-30D5-B64E-8736-F292549726D4}" type="pres">
      <dgm:prSet presAssocID="{3DE20CC3-643D-2C41-BF3D-E105BD6123D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A73C8-4A1D-7544-9D0E-FA20D15421E9}" type="pres">
      <dgm:prSet presAssocID="{3DE20CC3-643D-2C41-BF3D-E105BD6123D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61B9B-247E-194E-8A8B-576A37F13893}" type="pres">
      <dgm:prSet presAssocID="{3DE20CC3-643D-2C41-BF3D-E105BD6123D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F4B5B-2C3F-B243-A74A-4A327FA99710}" type="pres">
      <dgm:prSet presAssocID="{3DE20CC3-643D-2C41-BF3D-E105BD6123D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D3C69-9F9F-4E47-8C7D-FAD9A114D2F8}" type="pres">
      <dgm:prSet presAssocID="{3DE20CC3-643D-2C41-BF3D-E105BD6123D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EA139-2CCC-0F4F-B12E-27B177831EF5}" type="pres">
      <dgm:prSet presAssocID="{3DE20CC3-643D-2C41-BF3D-E105BD6123D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8B61B-4936-114C-B407-F9C3EEF9FE06}" type="pres">
      <dgm:prSet presAssocID="{3DE20CC3-643D-2C41-BF3D-E105BD6123D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28723-6B92-3341-9715-72385AA5EC7D}" type="pres">
      <dgm:prSet presAssocID="{3DE20CC3-643D-2C41-BF3D-E105BD6123D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AD097-5DF3-8943-80FE-9EF4B21AEA23}" type="pres">
      <dgm:prSet presAssocID="{3DE20CC3-643D-2C41-BF3D-E105BD6123D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89ED6-BD7C-A14D-B776-6F0AB38263D6}" type="pres">
      <dgm:prSet presAssocID="{3DE20CC3-643D-2C41-BF3D-E105BD6123D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7E30F-93A1-F34E-9C7D-4454716D324F}" type="pres">
      <dgm:prSet presAssocID="{3DE20CC3-643D-2C41-BF3D-E105BD6123D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CB5B1-BB94-594A-A73C-49BFE6780B28}" type="pres">
      <dgm:prSet presAssocID="{3DE20CC3-643D-2C41-BF3D-E105BD6123D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33911A-CA37-374A-828B-49AAC27BF75B}" type="presOf" srcId="{E20B00D5-4E8E-7E45-8685-0D82F0256578}" destId="{D1BEA139-2CCC-0F4F-B12E-27B177831EF5}" srcOrd="0" destOrd="0" presId="urn:microsoft.com/office/officeart/2005/8/layout/vProcess5"/>
    <dgm:cxn modelId="{3276B048-D45C-2E43-AF91-E122260E9721}" type="presOf" srcId="{ACA42084-B04B-E446-9CDC-6E2F86C343C9}" destId="{58E33280-16C0-024D-B5D1-FE8EAC408527}" srcOrd="0" destOrd="0" presId="urn:microsoft.com/office/officeart/2005/8/layout/vProcess5"/>
    <dgm:cxn modelId="{3A49792D-C574-AC45-A364-5A7EFF2FFC4E}" type="presOf" srcId="{521F0F12-F115-B54C-BF3E-29A3FA3BCF92}" destId="{F8DD2678-30D5-B64E-8736-F292549726D4}" srcOrd="0" destOrd="0" presId="urn:microsoft.com/office/officeart/2005/8/layout/vProcess5"/>
    <dgm:cxn modelId="{B6387981-561B-3F4D-BBAE-E2E1A5365733}" type="presOf" srcId="{61D3B7AF-9220-304E-9376-BFEF504DD03C}" destId="{681D3C69-9F9F-4E47-8C7D-FAD9A114D2F8}" srcOrd="0" destOrd="0" presId="urn:microsoft.com/office/officeart/2005/8/layout/vProcess5"/>
    <dgm:cxn modelId="{EC6887E0-F817-B04C-AFEA-53DCEE4287A7}" type="presOf" srcId="{3DE20CC3-643D-2C41-BF3D-E105BD6123D6}" destId="{4CF357E4-FA2F-9145-8292-C286C8DB5A57}" srcOrd="0" destOrd="0" presId="urn:microsoft.com/office/officeart/2005/8/layout/vProcess5"/>
    <dgm:cxn modelId="{D2D30853-46CE-0948-92DF-580A81450F5A}" type="presOf" srcId="{39EB8C95-5292-1942-938E-36E77A83809D}" destId="{CC08B61B-4936-114C-B407-F9C3EEF9FE06}" srcOrd="0" destOrd="0" presId="urn:microsoft.com/office/officeart/2005/8/layout/vProcess5"/>
    <dgm:cxn modelId="{B96E0764-919B-0F4E-A85B-F4A8DD883259}" type="presOf" srcId="{61F066D2-A7D0-C14D-9958-42F92ABD3F7F}" destId="{C8CAD097-5DF3-8943-80FE-9EF4B21AEA23}" srcOrd="1" destOrd="0" presId="urn:microsoft.com/office/officeart/2005/8/layout/vProcess5"/>
    <dgm:cxn modelId="{90E4CA26-10C0-FF4B-938E-EB1E75996EDD}" type="presOf" srcId="{34C456EA-FA00-E849-95E3-22958E10851D}" destId="{B03A73C8-4A1D-7544-9D0E-FA20D15421E9}" srcOrd="0" destOrd="0" presId="urn:microsoft.com/office/officeart/2005/8/layout/vProcess5"/>
    <dgm:cxn modelId="{9F3C64B9-3C93-B54D-A842-72C90D85E1B0}" srcId="{3DE20CC3-643D-2C41-BF3D-E105BD6123D6}" destId="{61F066D2-A7D0-C14D-9958-42F92ABD3F7F}" srcOrd="1" destOrd="0" parTransId="{B29EC248-B389-DD47-8BB4-717BBEC62696}" sibTransId="{61D3B7AF-9220-304E-9376-BFEF504DD03C}"/>
    <dgm:cxn modelId="{12ADC74E-B638-AB49-93BC-26AD19AF7377}" type="presOf" srcId="{74069021-8D81-AC45-A664-B5B40C93A28A}" destId="{05961B9B-247E-194E-8A8B-576A37F13893}" srcOrd="0" destOrd="0" presId="urn:microsoft.com/office/officeart/2005/8/layout/vProcess5"/>
    <dgm:cxn modelId="{3477695C-E969-D647-AD4C-660A77DCE276}" type="presOf" srcId="{34C456EA-FA00-E849-95E3-22958E10851D}" destId="{5057E30F-93A1-F34E-9C7D-4454716D324F}" srcOrd="1" destOrd="0" presId="urn:microsoft.com/office/officeart/2005/8/layout/vProcess5"/>
    <dgm:cxn modelId="{012B24FB-D3CE-674D-B5FF-92DC92C97EF6}" srcId="{3DE20CC3-643D-2C41-BF3D-E105BD6123D6}" destId="{521F0F12-F115-B54C-BF3E-29A3FA3BCF92}" srcOrd="2" destOrd="0" parTransId="{39BC0F8A-951E-1749-95E6-9E110BB6328C}" sibTransId="{E20B00D5-4E8E-7E45-8685-0D82F0256578}"/>
    <dgm:cxn modelId="{B1FBFD23-293C-AE45-A362-7A6B03342C3D}" type="presOf" srcId="{521F0F12-F115-B54C-BF3E-29A3FA3BCF92}" destId="{6DD89ED6-BD7C-A14D-B776-6F0AB38263D6}" srcOrd="1" destOrd="0" presId="urn:microsoft.com/office/officeart/2005/8/layout/vProcess5"/>
    <dgm:cxn modelId="{D83DBF68-EA76-3C40-B12F-3750C39DEBF0}" type="presOf" srcId="{01665102-0288-564E-A554-4763D4D887CB}" destId="{2C1F4B5B-2C3F-B243-A74A-4A327FA99710}" srcOrd="0" destOrd="0" presId="urn:microsoft.com/office/officeart/2005/8/layout/vProcess5"/>
    <dgm:cxn modelId="{6B779607-2216-2842-AB27-FFA9FE2009D1}" srcId="{3DE20CC3-643D-2C41-BF3D-E105BD6123D6}" destId="{74069021-8D81-AC45-A664-B5B40C93A28A}" srcOrd="4" destOrd="0" parTransId="{FE65A9A4-A6A5-4D45-BBD9-6C8CFD1ECB93}" sibTransId="{A64360E5-8F79-BF45-8843-3807DBA4E5D9}"/>
    <dgm:cxn modelId="{A0EC9E5C-6DF6-6E4E-86D9-FDEB6A5377D1}" type="presOf" srcId="{61F066D2-A7D0-C14D-9958-42F92ABD3F7F}" destId="{77A58B0A-2EDE-6B4F-9308-32CC3A41E0D4}" srcOrd="0" destOrd="0" presId="urn:microsoft.com/office/officeart/2005/8/layout/vProcess5"/>
    <dgm:cxn modelId="{5415F245-EE29-DE49-93AE-F8FD8344476D}" type="presOf" srcId="{74069021-8D81-AC45-A664-B5B40C93A28A}" destId="{21BCB5B1-BB94-594A-A73C-49BFE6780B28}" srcOrd="1" destOrd="0" presId="urn:microsoft.com/office/officeart/2005/8/layout/vProcess5"/>
    <dgm:cxn modelId="{8B216627-7287-3E4D-B379-17CCB3B77411}" srcId="{3DE20CC3-643D-2C41-BF3D-E105BD6123D6}" destId="{ACA42084-B04B-E446-9CDC-6E2F86C343C9}" srcOrd="0" destOrd="0" parTransId="{1CA71823-15E0-8846-93D0-F29DC262489B}" sibTransId="{01665102-0288-564E-A554-4763D4D887CB}"/>
    <dgm:cxn modelId="{6D2F509D-0111-0C4B-8C57-37EAA45D85C3}" type="presOf" srcId="{ACA42084-B04B-E446-9CDC-6E2F86C343C9}" destId="{71828723-6B92-3341-9715-72385AA5EC7D}" srcOrd="1" destOrd="0" presId="urn:microsoft.com/office/officeart/2005/8/layout/vProcess5"/>
    <dgm:cxn modelId="{2FBB8DF3-0762-734E-A12F-CA932D14ED61}" srcId="{3DE20CC3-643D-2C41-BF3D-E105BD6123D6}" destId="{34C456EA-FA00-E849-95E3-22958E10851D}" srcOrd="3" destOrd="0" parTransId="{D21308D4-1646-7D40-8C6A-4CD8E75E0CF7}" sibTransId="{39EB8C95-5292-1942-938E-36E77A83809D}"/>
    <dgm:cxn modelId="{3F2B8FF5-9E3A-0540-BB4C-E4AE7B68235C}" type="presParOf" srcId="{4CF357E4-FA2F-9145-8292-C286C8DB5A57}" destId="{741FD93B-3BB8-884B-9AB8-2C2A8E989136}" srcOrd="0" destOrd="0" presId="urn:microsoft.com/office/officeart/2005/8/layout/vProcess5"/>
    <dgm:cxn modelId="{2F5E959E-6204-B448-AB7B-5FAB8B018BD9}" type="presParOf" srcId="{4CF357E4-FA2F-9145-8292-C286C8DB5A57}" destId="{58E33280-16C0-024D-B5D1-FE8EAC408527}" srcOrd="1" destOrd="0" presId="urn:microsoft.com/office/officeart/2005/8/layout/vProcess5"/>
    <dgm:cxn modelId="{CB8EE869-88B7-E948-9084-38ED50A1DDB6}" type="presParOf" srcId="{4CF357E4-FA2F-9145-8292-C286C8DB5A57}" destId="{77A58B0A-2EDE-6B4F-9308-32CC3A41E0D4}" srcOrd="2" destOrd="0" presId="urn:microsoft.com/office/officeart/2005/8/layout/vProcess5"/>
    <dgm:cxn modelId="{DC9E13B5-094A-464C-B128-F17CBA58B3A0}" type="presParOf" srcId="{4CF357E4-FA2F-9145-8292-C286C8DB5A57}" destId="{F8DD2678-30D5-B64E-8736-F292549726D4}" srcOrd="3" destOrd="0" presId="urn:microsoft.com/office/officeart/2005/8/layout/vProcess5"/>
    <dgm:cxn modelId="{EA94F6DA-7315-524C-9973-DE22534FE53F}" type="presParOf" srcId="{4CF357E4-FA2F-9145-8292-C286C8DB5A57}" destId="{B03A73C8-4A1D-7544-9D0E-FA20D15421E9}" srcOrd="4" destOrd="0" presId="urn:microsoft.com/office/officeart/2005/8/layout/vProcess5"/>
    <dgm:cxn modelId="{D906D8B0-CFD2-F345-B570-1D64135FEA4E}" type="presParOf" srcId="{4CF357E4-FA2F-9145-8292-C286C8DB5A57}" destId="{05961B9B-247E-194E-8A8B-576A37F13893}" srcOrd="5" destOrd="0" presId="urn:microsoft.com/office/officeart/2005/8/layout/vProcess5"/>
    <dgm:cxn modelId="{E0472A35-DCA4-B74E-837F-CD43FD89CA16}" type="presParOf" srcId="{4CF357E4-FA2F-9145-8292-C286C8DB5A57}" destId="{2C1F4B5B-2C3F-B243-A74A-4A327FA99710}" srcOrd="6" destOrd="0" presId="urn:microsoft.com/office/officeart/2005/8/layout/vProcess5"/>
    <dgm:cxn modelId="{9861DF6C-0BF0-6343-8ED6-4FE6636E2323}" type="presParOf" srcId="{4CF357E4-FA2F-9145-8292-C286C8DB5A57}" destId="{681D3C69-9F9F-4E47-8C7D-FAD9A114D2F8}" srcOrd="7" destOrd="0" presId="urn:microsoft.com/office/officeart/2005/8/layout/vProcess5"/>
    <dgm:cxn modelId="{0F85D73E-F844-DC49-AD8E-E2E429BF082A}" type="presParOf" srcId="{4CF357E4-FA2F-9145-8292-C286C8DB5A57}" destId="{D1BEA139-2CCC-0F4F-B12E-27B177831EF5}" srcOrd="8" destOrd="0" presId="urn:microsoft.com/office/officeart/2005/8/layout/vProcess5"/>
    <dgm:cxn modelId="{01BBDCE5-AAA0-984F-B7DB-6DE30E3F52AC}" type="presParOf" srcId="{4CF357E4-FA2F-9145-8292-C286C8DB5A57}" destId="{CC08B61B-4936-114C-B407-F9C3EEF9FE06}" srcOrd="9" destOrd="0" presId="urn:microsoft.com/office/officeart/2005/8/layout/vProcess5"/>
    <dgm:cxn modelId="{C9C004F8-1572-6044-BE87-A56DE83D07BC}" type="presParOf" srcId="{4CF357E4-FA2F-9145-8292-C286C8DB5A57}" destId="{71828723-6B92-3341-9715-72385AA5EC7D}" srcOrd="10" destOrd="0" presId="urn:microsoft.com/office/officeart/2005/8/layout/vProcess5"/>
    <dgm:cxn modelId="{E05E6B52-AC4B-714F-8D1F-20F5A3B30365}" type="presParOf" srcId="{4CF357E4-FA2F-9145-8292-C286C8DB5A57}" destId="{C8CAD097-5DF3-8943-80FE-9EF4B21AEA23}" srcOrd="11" destOrd="0" presId="urn:microsoft.com/office/officeart/2005/8/layout/vProcess5"/>
    <dgm:cxn modelId="{1A4F2CBA-3564-AB42-963E-2C4FA0C7A7AB}" type="presParOf" srcId="{4CF357E4-FA2F-9145-8292-C286C8DB5A57}" destId="{6DD89ED6-BD7C-A14D-B776-6F0AB38263D6}" srcOrd="12" destOrd="0" presId="urn:microsoft.com/office/officeart/2005/8/layout/vProcess5"/>
    <dgm:cxn modelId="{5AFCA367-E56E-374D-A152-938AEEF29FA9}" type="presParOf" srcId="{4CF357E4-FA2F-9145-8292-C286C8DB5A57}" destId="{5057E30F-93A1-F34E-9C7D-4454716D324F}" srcOrd="13" destOrd="0" presId="urn:microsoft.com/office/officeart/2005/8/layout/vProcess5"/>
    <dgm:cxn modelId="{1E150A2D-E141-8840-B13E-F5E2C2AFB19D}" type="presParOf" srcId="{4CF357E4-FA2F-9145-8292-C286C8DB5A57}" destId="{21BCB5B1-BB94-594A-A73C-49BFE6780B2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3280-16C0-024D-B5D1-FE8EAC408527}">
      <dsp:nvSpPr>
        <dsp:cNvPr id="0" name=""/>
        <dsp:cNvSpPr/>
      </dsp:nvSpPr>
      <dsp:spPr>
        <a:xfrm>
          <a:off x="0" y="0"/>
          <a:ext cx="6732165" cy="914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noProof="0" dirty="0" smtClean="0"/>
            <a:t>Aquisição da imagem</a:t>
          </a:r>
          <a:endParaRPr lang="pt-BR" sz="2000" b="1" kern="1200" noProof="0" dirty="0"/>
        </a:p>
      </dsp:txBody>
      <dsp:txXfrm>
        <a:off x="26779" y="26779"/>
        <a:ext cx="5638600" cy="860733"/>
      </dsp:txXfrm>
    </dsp:sp>
    <dsp:sp modelId="{77A58B0A-2EDE-6B4F-9308-32CC3A41E0D4}">
      <dsp:nvSpPr>
        <dsp:cNvPr id="0" name=""/>
        <dsp:cNvSpPr/>
      </dsp:nvSpPr>
      <dsp:spPr>
        <a:xfrm>
          <a:off x="502726" y="1041276"/>
          <a:ext cx="6732165" cy="914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Melhorias</a:t>
          </a:r>
          <a:endParaRPr lang="en-US" sz="2000" b="1" kern="1200" dirty="0"/>
        </a:p>
      </dsp:txBody>
      <dsp:txXfrm>
        <a:off x="529505" y="1068055"/>
        <a:ext cx="5581591" cy="860733"/>
      </dsp:txXfrm>
    </dsp:sp>
    <dsp:sp modelId="{F8DD2678-30D5-B64E-8736-F292549726D4}">
      <dsp:nvSpPr>
        <dsp:cNvPr id="0" name=""/>
        <dsp:cNvSpPr/>
      </dsp:nvSpPr>
      <dsp:spPr>
        <a:xfrm>
          <a:off x="1005453" y="2082552"/>
          <a:ext cx="6732165" cy="914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Localização</a:t>
          </a:r>
          <a:r>
            <a:rPr lang="en-US" sz="2000" b="1" kern="1200" dirty="0" smtClean="0"/>
            <a:t> da ROI (</a:t>
          </a:r>
          <a:r>
            <a:rPr lang="en-US" sz="2000" b="1" kern="1200" dirty="0" err="1" smtClean="0"/>
            <a:t>Placa</a:t>
          </a:r>
          <a:r>
            <a:rPr lang="en-US" sz="2000" b="1" kern="1200" dirty="0" smtClean="0"/>
            <a:t>)</a:t>
          </a:r>
          <a:endParaRPr lang="en-US" sz="2000" b="1" kern="1200" dirty="0"/>
        </a:p>
      </dsp:txBody>
      <dsp:txXfrm>
        <a:off x="1032232" y="2109331"/>
        <a:ext cx="5581591" cy="860733"/>
      </dsp:txXfrm>
    </dsp:sp>
    <dsp:sp modelId="{B03A73C8-4A1D-7544-9D0E-FA20D15421E9}">
      <dsp:nvSpPr>
        <dsp:cNvPr id="0" name=""/>
        <dsp:cNvSpPr/>
      </dsp:nvSpPr>
      <dsp:spPr>
        <a:xfrm>
          <a:off x="1508179" y="3123829"/>
          <a:ext cx="6732165" cy="914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Segmentação</a:t>
          </a:r>
          <a:r>
            <a:rPr lang="en-US" sz="2000" b="1" kern="1200" dirty="0" smtClean="0"/>
            <a:t> (Dos </a:t>
          </a:r>
          <a:r>
            <a:rPr lang="en-US" sz="2000" b="1" kern="1200" dirty="0" err="1" smtClean="0"/>
            <a:t>caracteres</a:t>
          </a:r>
          <a:r>
            <a:rPr lang="en-US" sz="2000" b="1" kern="1200" dirty="0" smtClean="0"/>
            <a:t>)</a:t>
          </a:r>
        </a:p>
      </dsp:txBody>
      <dsp:txXfrm>
        <a:off x="1534958" y="3150608"/>
        <a:ext cx="5581591" cy="860733"/>
      </dsp:txXfrm>
    </dsp:sp>
    <dsp:sp modelId="{05961B9B-247E-194E-8A8B-576A37F13893}">
      <dsp:nvSpPr>
        <dsp:cNvPr id="0" name=""/>
        <dsp:cNvSpPr/>
      </dsp:nvSpPr>
      <dsp:spPr>
        <a:xfrm>
          <a:off x="2010906" y="4165105"/>
          <a:ext cx="6732165" cy="914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Reconhecimento</a:t>
          </a:r>
          <a:r>
            <a:rPr lang="en-US" sz="2000" b="1" kern="1200" dirty="0" smtClean="0"/>
            <a:t> (OCR)</a:t>
          </a:r>
          <a:endParaRPr lang="en-US" sz="2000" b="1" kern="1200" dirty="0"/>
        </a:p>
      </dsp:txBody>
      <dsp:txXfrm>
        <a:off x="2037685" y="4191884"/>
        <a:ext cx="5581591" cy="860733"/>
      </dsp:txXfrm>
    </dsp:sp>
    <dsp:sp modelId="{2C1F4B5B-2C3F-B243-A74A-4A327FA99710}">
      <dsp:nvSpPr>
        <dsp:cNvPr id="0" name=""/>
        <dsp:cNvSpPr/>
      </dsp:nvSpPr>
      <dsp:spPr>
        <a:xfrm>
          <a:off x="6137875" y="667940"/>
          <a:ext cx="594289" cy="594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271590" y="667940"/>
        <a:ext cx="326859" cy="447202"/>
      </dsp:txXfrm>
    </dsp:sp>
    <dsp:sp modelId="{681D3C69-9F9F-4E47-8C7D-FAD9A114D2F8}">
      <dsp:nvSpPr>
        <dsp:cNvPr id="0" name=""/>
        <dsp:cNvSpPr/>
      </dsp:nvSpPr>
      <dsp:spPr>
        <a:xfrm>
          <a:off x="6640602" y="1709217"/>
          <a:ext cx="594289" cy="594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774317" y="1709217"/>
        <a:ext cx="326859" cy="447202"/>
      </dsp:txXfrm>
    </dsp:sp>
    <dsp:sp modelId="{D1BEA139-2CCC-0F4F-B12E-27B177831EF5}">
      <dsp:nvSpPr>
        <dsp:cNvPr id="0" name=""/>
        <dsp:cNvSpPr/>
      </dsp:nvSpPr>
      <dsp:spPr>
        <a:xfrm>
          <a:off x="7143329" y="2735255"/>
          <a:ext cx="594289" cy="594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277044" y="2735255"/>
        <a:ext cx="326859" cy="447202"/>
      </dsp:txXfrm>
    </dsp:sp>
    <dsp:sp modelId="{CC08B61B-4936-114C-B407-F9C3EEF9FE06}">
      <dsp:nvSpPr>
        <dsp:cNvPr id="0" name=""/>
        <dsp:cNvSpPr/>
      </dsp:nvSpPr>
      <dsp:spPr>
        <a:xfrm>
          <a:off x="7646055" y="3786690"/>
          <a:ext cx="594289" cy="594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779770" y="3786690"/>
        <a:ext cx="326859" cy="447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7695-260D-E545-88F5-CA4C70562C77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10BDF-F443-5341-AC12-349CE8B37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Different Positions and Distance</a:t>
            </a:r>
          </a:p>
          <a:p>
            <a:pPr lvl="0"/>
            <a:r>
              <a:rPr lang="en-US" dirty="0" smtClean="0"/>
              <a:t>Light Conditions</a:t>
            </a:r>
          </a:p>
          <a:p>
            <a:r>
              <a:rPr lang="en-US" dirty="0" smtClean="0"/>
              <a:t>--</a:t>
            </a:r>
          </a:p>
          <a:p>
            <a:pPr lvl="0"/>
            <a:r>
              <a:rPr lang="en-US" dirty="0" smtClean="0"/>
              <a:t>Gaussian -&gt; </a:t>
            </a:r>
            <a:r>
              <a:rPr lang="en-US" dirty="0" err="1" smtClean="0"/>
              <a:t>Sobel</a:t>
            </a:r>
            <a:endParaRPr lang="en-US" dirty="0" smtClean="0"/>
          </a:p>
          <a:p>
            <a:pPr lvl="0"/>
            <a:r>
              <a:rPr lang="en-US" dirty="0" err="1" smtClean="0"/>
              <a:t>Laplacian</a:t>
            </a:r>
            <a:r>
              <a:rPr lang="en-US" dirty="0" smtClean="0"/>
              <a:t> of Gaussian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10BDF-F443-5341-AC12-349CE8B375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6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Depending on the application the image changes,</a:t>
            </a:r>
            <a:r>
              <a:rPr lang="en-US" baseline="0" dirty="0" smtClean="0"/>
              <a:t> a system has to deal with that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10BDF-F443-5341-AC12-349CE8B375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all techniques is to improve the </a:t>
            </a:r>
            <a:r>
              <a:rPr lang="en-US" dirty="0" err="1" smtClean="0"/>
              <a:t>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10BDF-F443-5341-AC12-349CE8B375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10BDF-F443-5341-AC12-349CE8B375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C6E2A82-65B9-924E-BEA8-B9F0467E9AC8}" type="datetimeFigureOut">
              <a:rPr lang="en-US" smtClean="0"/>
              <a:pPr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E0995D6-0197-104D-8B62-3DF5D5D18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Bezerra</a:t>
            </a:r>
            <a:endParaRPr lang="en-US" dirty="0" smtClean="0"/>
          </a:p>
          <a:p>
            <a:r>
              <a:rPr lang="en-US" dirty="0" err="1" smtClean="0"/>
              <a:t>João</a:t>
            </a:r>
            <a:r>
              <a:rPr lang="en-US" dirty="0" smtClean="0"/>
              <a:t> Paulo A Borges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3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273" y="440749"/>
            <a:ext cx="53816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6244" y="2242422"/>
            <a:ext cx="54102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07241104"/>
              </p:ext>
            </p:extLst>
          </p:nvPr>
        </p:nvGraphicFramePr>
        <p:xfrm>
          <a:off x="244220" y="1595452"/>
          <a:ext cx="8743072" cy="5079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70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Aquisição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r>
              <a:rPr lang="en-US" dirty="0" smtClean="0"/>
              <a:t> tem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afeta</a:t>
            </a:r>
            <a:endParaRPr lang="en-US" dirty="0" smtClean="0"/>
          </a:p>
          <a:p>
            <a:r>
              <a:rPr lang="en-US" dirty="0" err="1" smtClean="0"/>
              <a:t>Distância</a:t>
            </a:r>
            <a:endParaRPr lang="en-US" dirty="0" smtClean="0"/>
          </a:p>
          <a:p>
            <a:r>
              <a:rPr lang="en-US" dirty="0" err="1" smtClean="0"/>
              <a:t>Tipo</a:t>
            </a:r>
            <a:r>
              <a:rPr lang="en-US" dirty="0" smtClean="0"/>
              <a:t> de camera e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foco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88" y="3945276"/>
            <a:ext cx="2249270" cy="29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Melhorias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Diminuição</a:t>
            </a:r>
            <a:r>
              <a:rPr lang="en-US" dirty="0" smtClean="0"/>
              <a:t> do </a:t>
            </a:r>
            <a:r>
              <a:rPr lang="en-US" dirty="0" err="1" smtClean="0"/>
              <a:t>ruido</a:t>
            </a:r>
            <a:endParaRPr lang="en-US" dirty="0" smtClean="0"/>
          </a:p>
          <a:p>
            <a:r>
              <a:rPr lang="en-US" dirty="0" err="1" smtClean="0"/>
              <a:t>Destaque</a:t>
            </a:r>
            <a:r>
              <a:rPr lang="en-US" dirty="0" smtClean="0"/>
              <a:t> dos </a:t>
            </a:r>
            <a:r>
              <a:rPr lang="en-US" dirty="0" err="1" smtClean="0"/>
              <a:t>contornos</a:t>
            </a:r>
            <a:endParaRPr lang="en-US" dirty="0" smtClean="0"/>
          </a:p>
          <a:p>
            <a:r>
              <a:rPr lang="en-US" dirty="0" err="1" smtClean="0"/>
              <a:t>Melhoria</a:t>
            </a:r>
            <a:r>
              <a:rPr lang="en-US" dirty="0" smtClean="0"/>
              <a:t> de </a:t>
            </a:r>
            <a:r>
              <a:rPr lang="en-US" dirty="0" err="1" smtClean="0"/>
              <a:t>luminosidade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técnicas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Laplacian</a:t>
            </a:r>
            <a:r>
              <a:rPr lang="en-US" dirty="0" smtClean="0"/>
              <a:t> of Gaussian</a:t>
            </a:r>
          </a:p>
          <a:p>
            <a:pPr lvl="1"/>
            <a:r>
              <a:rPr lang="en-US" dirty="0" smtClean="0"/>
              <a:t>Gaussian-&gt;</a:t>
            </a:r>
            <a:r>
              <a:rPr lang="en-US" dirty="0" err="1" smtClean="0"/>
              <a:t>Sobel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26" y="3809547"/>
            <a:ext cx="3984874" cy="281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Localização</a:t>
            </a:r>
            <a:r>
              <a:rPr lang="en-US" dirty="0" smtClean="0"/>
              <a:t> da ROI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das etapas mais difíceis</a:t>
            </a:r>
          </a:p>
          <a:p>
            <a:r>
              <a:rPr lang="pt-BR" dirty="0" smtClean="0"/>
              <a:t>Depende da aplicação</a:t>
            </a:r>
          </a:p>
          <a:p>
            <a:r>
              <a:rPr lang="pt-BR" dirty="0" smtClean="0"/>
              <a:t>Pode usar IA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Forma e localização</a:t>
            </a:r>
          </a:p>
          <a:p>
            <a:pPr lvl="1"/>
            <a:r>
              <a:rPr lang="pt-BR" dirty="0" smtClean="0"/>
              <a:t>Defini</a:t>
            </a:r>
            <a:r>
              <a:rPr lang="pt-BR" dirty="0" smtClean="0"/>
              <a:t>ção de </a:t>
            </a:r>
            <a:r>
              <a:rPr lang="pt-BR" dirty="0" err="1" smtClean="0"/>
              <a:t>threshold</a:t>
            </a:r>
            <a:endParaRPr lang="pt-BR" dirty="0" smtClean="0"/>
          </a:p>
          <a:p>
            <a:pPr lvl="1"/>
            <a:r>
              <a:rPr lang="pt-BR" dirty="0" smtClean="0"/>
              <a:t>Histograma de Contorno</a:t>
            </a:r>
          </a:p>
        </p:txBody>
      </p:sp>
      <p:pic>
        <p:nvPicPr>
          <p:cNvPr id="4" name="Picture 3" descr="Screen Shot 2013-05-01 at 5.0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54" y="2711651"/>
            <a:ext cx="4323677" cy="40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baseando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localização</a:t>
            </a:r>
            <a:r>
              <a:rPr lang="en-US" dirty="0" smtClean="0"/>
              <a:t> e </a:t>
            </a:r>
            <a:r>
              <a:rPr lang="en-US" dirty="0" err="1" smtClean="0"/>
              <a:t>tamanho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Técnicas</a:t>
            </a:r>
            <a:r>
              <a:rPr lang="en-US" dirty="0" smtClean="0"/>
              <a:t>: </a:t>
            </a:r>
            <a:r>
              <a:rPr lang="en-US" dirty="0" err="1" smtClean="0"/>
              <a:t>Erosão</a:t>
            </a:r>
            <a:r>
              <a:rPr lang="en-US" dirty="0" smtClean="0"/>
              <a:t> e </a:t>
            </a:r>
            <a:r>
              <a:rPr lang="en-US" dirty="0" err="1" smtClean="0"/>
              <a:t>dilatação</a:t>
            </a:r>
            <a:r>
              <a:rPr lang="en-US" dirty="0" smtClean="0"/>
              <a:t>, K-means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9" y="3489103"/>
            <a:ext cx="5381303" cy="3156222"/>
          </a:xfrm>
          <a:prstGeom prst="rect">
            <a:avLst/>
          </a:prstGeom>
        </p:spPr>
      </p:pic>
      <p:pic>
        <p:nvPicPr>
          <p:cNvPr id="5" name="Picture 4" descr="Screen Shot 2013-05-01 at 5.17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43" y="3489103"/>
            <a:ext cx="3004157" cy="14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1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Reconhecimento dos caracteres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Baseado no uso de </a:t>
            </a:r>
            <a:r>
              <a:rPr lang="pt-BR" dirty="0" err="1" smtClean="0"/>
              <a:t>templates</a:t>
            </a:r>
            <a:r>
              <a:rPr lang="pt-BR" dirty="0" smtClean="0"/>
              <a:t>, como base de treino ou na extra</a:t>
            </a:r>
            <a:r>
              <a:rPr lang="pt-BR" dirty="0" smtClean="0"/>
              <a:t>ção de características</a:t>
            </a:r>
            <a:endParaRPr lang="pt-BR" dirty="0" smtClean="0"/>
          </a:p>
          <a:p>
            <a:r>
              <a:rPr lang="pt-BR" dirty="0" smtClean="0"/>
              <a:t>Extensivo uso de técnicas de IA. </a:t>
            </a:r>
          </a:p>
          <a:p>
            <a:pPr lvl="1"/>
            <a:r>
              <a:rPr lang="pt-BR" dirty="0" smtClean="0"/>
              <a:t>SVM</a:t>
            </a:r>
          </a:p>
          <a:p>
            <a:pPr lvl="1"/>
            <a:r>
              <a:rPr lang="pt-BR" dirty="0" smtClean="0"/>
              <a:t>Redes neurais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Exemplo feito com 					</a:t>
            </a:r>
            <a:r>
              <a:rPr lang="pt-BR" dirty="0" err="1" smtClean="0"/>
              <a:t>correlaçao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15" y="3526091"/>
            <a:ext cx="4302650" cy="3183961"/>
          </a:xfrm>
          <a:prstGeom prst="rect">
            <a:avLst/>
          </a:prstGeom>
        </p:spPr>
      </p:pic>
      <p:pic>
        <p:nvPicPr>
          <p:cNvPr id="5" name="Picture 4" descr="7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" y="6181189"/>
            <a:ext cx="304800" cy="533400"/>
          </a:xfrm>
          <a:prstGeom prst="rect">
            <a:avLst/>
          </a:prstGeom>
        </p:spPr>
      </p:pic>
      <p:pic>
        <p:nvPicPr>
          <p:cNvPr id="6" name="Picture 5" descr="G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90" y="6176652"/>
            <a:ext cx="304800" cy="533400"/>
          </a:xfrm>
          <a:prstGeom prst="rect">
            <a:avLst/>
          </a:prstGeom>
        </p:spPr>
      </p:pic>
      <p:pic>
        <p:nvPicPr>
          <p:cNvPr id="7" name="Picture 6" descr="K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32" y="6181189"/>
            <a:ext cx="304800" cy="533400"/>
          </a:xfrm>
          <a:prstGeom prst="rect">
            <a:avLst/>
          </a:prstGeom>
        </p:spPr>
      </p:pic>
      <p:pic>
        <p:nvPicPr>
          <p:cNvPr id="8" name="Picture 7" descr="I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2" y="5410201"/>
            <a:ext cx="304800" cy="533400"/>
          </a:xfrm>
          <a:prstGeom prst="rect">
            <a:avLst/>
          </a:prstGeom>
        </p:spPr>
      </p:pic>
      <p:pic>
        <p:nvPicPr>
          <p:cNvPr id="9" name="Picture 8" descr="W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5" y="5404635"/>
            <a:ext cx="304800" cy="533400"/>
          </a:xfrm>
          <a:prstGeom prst="rect">
            <a:avLst/>
          </a:prstGeom>
        </p:spPr>
      </p:pic>
      <p:pic>
        <p:nvPicPr>
          <p:cNvPr id="10" name="Picture 9" descr="E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90" y="5404635"/>
            <a:ext cx="304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4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analises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variam muito a depender da imagem</a:t>
            </a:r>
          </a:p>
          <a:p>
            <a:r>
              <a:rPr lang="pt-BR" dirty="0" smtClean="0"/>
              <a:t>No exemplo testado o Laplaciano de uma </a:t>
            </a:r>
            <a:r>
              <a:rPr lang="pt-BR" dirty="0" err="1" smtClean="0"/>
              <a:t>Gausiana</a:t>
            </a:r>
            <a:r>
              <a:rPr lang="pt-BR" dirty="0" smtClean="0"/>
              <a:t> foi a melhor técnica de melhoria.</a:t>
            </a:r>
          </a:p>
          <a:p>
            <a:r>
              <a:rPr lang="pt-BR" dirty="0" smtClean="0"/>
              <a:t>A correlação, apesar de ser uma técnica simples, funciona para a maioria dos casos</a:t>
            </a:r>
          </a:p>
          <a:p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99" y="4019250"/>
            <a:ext cx="3787696" cy="28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refer</a:t>
            </a:r>
            <a:r>
              <a:rPr lang="pt-BR" dirty="0" smtClean="0"/>
              <a:t>ê</a:t>
            </a:r>
            <a:r>
              <a:rPr lang="pt-BR" dirty="0" smtClean="0"/>
              <a:t>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Reconhecimento e processamento de imagem é algo muito complexo. Não existe técnica perfeita para todos os casos. IA tem uma grande importancia na melhoria da área.</a:t>
            </a:r>
          </a:p>
          <a:p>
            <a:endParaRPr lang="pt-BR" smtClean="0"/>
          </a:p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135626" y="3912276"/>
            <a:ext cx="90083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[1]http://</a:t>
            </a:r>
            <a:r>
              <a:rPr lang="en-US" dirty="0" err="1"/>
              <a:t>users.utcluj.ro</a:t>
            </a:r>
            <a:r>
              <a:rPr lang="en-US" dirty="0"/>
              <a:t>/~</a:t>
            </a:r>
            <a:r>
              <a:rPr lang="en-US" dirty="0" err="1"/>
              <a:t>rdanescu</a:t>
            </a:r>
            <a:r>
              <a:rPr lang="en-US" dirty="0"/>
              <a:t>/</a:t>
            </a:r>
            <a:r>
              <a:rPr lang="en-US" dirty="0" err="1"/>
              <a:t>proiecte</a:t>
            </a:r>
            <a:r>
              <a:rPr lang="en-US" dirty="0"/>
              <a:t>/01-licenseplate.pdf</a:t>
            </a:r>
          </a:p>
          <a:p>
            <a:r>
              <a:rPr lang="en-US" dirty="0"/>
              <a:t>[2]http://</a:t>
            </a:r>
            <a:r>
              <a:rPr lang="en-US" dirty="0" err="1"/>
              <a:t>pdf.aminer.org</a:t>
            </a:r>
            <a:r>
              <a:rPr lang="en-US" dirty="0"/>
              <a:t>/000/349/486/</a:t>
            </a:r>
            <a:r>
              <a:rPr lang="en-US" dirty="0" err="1"/>
              <a:t>gray_scale_character_recognition_by_gabor_jets_projection.pdf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http://www.itfrindia.org/ICCIC/Vol2/9024ICCIC.pdf</a:t>
            </a:r>
          </a:p>
          <a:p>
            <a:r>
              <a:rPr lang="en-US" dirty="0" smtClean="0"/>
              <a:t>[4] </a:t>
            </a:r>
            <a:r>
              <a:rPr lang="en-US" dirty="0"/>
              <a:t>http://</a:t>
            </a:r>
            <a:r>
              <a:rPr lang="en-US" dirty="0" err="1"/>
              <a:t>ieeexplore.ieee.org</a:t>
            </a:r>
            <a:r>
              <a:rPr lang="en-US" dirty="0"/>
              <a:t>/</a:t>
            </a:r>
            <a:r>
              <a:rPr lang="en-US" dirty="0" err="1"/>
              <a:t>xpls</a:t>
            </a:r>
            <a:r>
              <a:rPr lang="en-US" dirty="0"/>
              <a:t>/</a:t>
            </a:r>
            <a:r>
              <a:rPr lang="en-US" dirty="0" err="1"/>
              <a:t>abs_all.jsp?arnumber</a:t>
            </a:r>
            <a:r>
              <a:rPr lang="en-US" dirty="0"/>
              <a:t>=413580 </a:t>
            </a:r>
          </a:p>
          <a:p>
            <a:r>
              <a:rPr lang="en-US" dirty="0" smtClean="0"/>
              <a:t>[5] </a:t>
            </a:r>
            <a:r>
              <a:rPr lang="en-US" dirty="0"/>
              <a:t>http://vortex.cs.wayne.edu/papers/ijns1997.pdf</a:t>
            </a:r>
          </a:p>
          <a:p>
            <a:r>
              <a:rPr lang="en-US" dirty="0" smtClean="0"/>
              <a:t>[6] </a:t>
            </a:r>
            <a:r>
              <a:rPr lang="en-US" dirty="0"/>
              <a:t>http://</a:t>
            </a:r>
            <a:r>
              <a:rPr lang="en-US" dirty="0" smtClean="0"/>
              <a:t>www.win.tue.nl/aime/Files/apr2002_license.pdf</a:t>
            </a:r>
          </a:p>
          <a:p>
            <a:r>
              <a:rPr lang="en-US" dirty="0" smtClean="0"/>
              <a:t>[7] Rafael C. Gonzales. Digital Image Processing ,Second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1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Perguntas?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009368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Breve Histórico</a:t>
            </a:r>
          </a:p>
          <a:p>
            <a:r>
              <a:rPr lang="pt-BR" dirty="0" smtClean="0"/>
              <a:t>Aplicações</a:t>
            </a:r>
          </a:p>
          <a:p>
            <a:r>
              <a:rPr lang="pt-BR" dirty="0" smtClean="0"/>
              <a:t>Abordagem técnica</a:t>
            </a:r>
          </a:p>
          <a:p>
            <a:r>
              <a:rPr lang="pt-BR" dirty="0" smtClean="0"/>
              <a:t>Resultados e analises de uma aplicação demo</a:t>
            </a:r>
          </a:p>
          <a:p>
            <a:r>
              <a:rPr lang="pt-BR" dirty="0" smtClean="0"/>
              <a:t>Conclusão e 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52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Origem do Reconhecimento Digital de Imagens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das primeiras aplicações remonta ao começo do século.</a:t>
            </a:r>
          </a:p>
          <a:p>
            <a:pPr lvl="1"/>
            <a:r>
              <a:rPr lang="pt-BR" dirty="0" smtClean="0"/>
              <a:t>Aprimorar a qualidade de impressão de imagens digitalizadas.</a:t>
            </a:r>
          </a:p>
          <a:p>
            <a:pPr lvl="1"/>
            <a:r>
              <a:rPr lang="pt-BR" dirty="0" smtClean="0"/>
              <a:t>Sistema </a:t>
            </a:r>
            <a:r>
              <a:rPr lang="pt-BR" dirty="0" err="1" smtClean="0"/>
              <a:t>Bartlane</a:t>
            </a:r>
            <a:r>
              <a:rPr lang="pt-BR" dirty="0" smtClean="0"/>
              <a:t>, início da década de 20.</a:t>
            </a:r>
          </a:p>
          <a:p>
            <a:pPr lvl="1"/>
            <a:r>
              <a:rPr lang="pt-BR" dirty="0" smtClean="0"/>
              <a:t>Imagens representadas por níveis de intensidade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tramafotografica.files.wordpress.com/2007/12/thales.jpg?w=6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02" y="107576"/>
            <a:ext cx="3421161" cy="2156691"/>
          </a:xfrm>
          <a:prstGeom prst="rect">
            <a:avLst/>
          </a:prstGeom>
          <a:noFill/>
        </p:spPr>
      </p:pic>
      <p:pic>
        <p:nvPicPr>
          <p:cNvPr id="2050" name="Picture 2" descr="http://www.hffax.de/history/assets/images/Bartlane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0592" y="1932710"/>
            <a:ext cx="5668608" cy="243407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3613" y="2914651"/>
            <a:ext cx="19335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grande impulso veio cerca de três décadas mais tarde.</a:t>
            </a:r>
          </a:p>
          <a:p>
            <a:pPr lvl="1"/>
            <a:r>
              <a:rPr lang="pt-BR" dirty="0" smtClean="0"/>
              <a:t>Sonda espacial Ranger, 1964.</a:t>
            </a:r>
            <a:endParaRPr lang="pt-BR" dirty="0"/>
          </a:p>
        </p:txBody>
      </p:sp>
      <p:pic>
        <p:nvPicPr>
          <p:cNvPr id="32770" name="Picture 2" descr="http://heasarc.gsfc.nasa.gov/Images/ranger/rang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3366682"/>
            <a:ext cx="3418898" cy="2835515"/>
          </a:xfrm>
          <a:prstGeom prst="rect">
            <a:avLst/>
          </a:prstGeom>
          <a:noFill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pt-BR" sz="4000" dirty="0" smtClean="0"/>
              <a:t>Origem do Reconhecimento Digital de Imagens</a:t>
            </a:r>
            <a:endParaRPr lang="pt-BR" sz="40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501" y="3557341"/>
            <a:ext cx="4623378" cy="238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1964 aos dias atuais:</a:t>
            </a:r>
          </a:p>
          <a:p>
            <a:pPr lvl="1"/>
            <a:r>
              <a:rPr lang="pt-BR" dirty="0" smtClean="0"/>
              <a:t>Medicina</a:t>
            </a:r>
          </a:p>
          <a:p>
            <a:pPr lvl="1"/>
            <a:r>
              <a:rPr lang="pt-BR" dirty="0" smtClean="0"/>
              <a:t>Biologia</a:t>
            </a:r>
          </a:p>
          <a:p>
            <a:pPr lvl="1"/>
            <a:r>
              <a:rPr lang="pt-BR" dirty="0" smtClean="0"/>
              <a:t>Geografia</a:t>
            </a:r>
          </a:p>
          <a:p>
            <a:pPr lvl="1"/>
            <a:r>
              <a:rPr lang="pt-BR" dirty="0" smtClean="0"/>
              <a:t>Meteorologia</a:t>
            </a:r>
          </a:p>
          <a:p>
            <a:pPr lvl="1"/>
            <a:r>
              <a:rPr lang="pt-BR" dirty="0" smtClean="0"/>
              <a:t>Arqueologia</a:t>
            </a:r>
          </a:p>
          <a:p>
            <a:pPr lvl="1"/>
            <a:r>
              <a:rPr lang="pt-BR" dirty="0" smtClean="0"/>
              <a:t>Robótica</a:t>
            </a:r>
          </a:p>
          <a:p>
            <a:pPr lvl="1"/>
            <a:r>
              <a:rPr lang="pt-BR" dirty="0" smtClean="0"/>
              <a:t>Muitas outras (Astronomia, Segurança...)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pt-BR" sz="4000" dirty="0" smtClean="0"/>
              <a:t>Origem do Reconhecimento Digital de Imagens</a:t>
            </a:r>
            <a:endParaRPr lang="pt-BR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Sistemas de Processamento de Imagens e seus Componentes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527" y="1797406"/>
            <a:ext cx="5993245" cy="388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747713"/>
            <a:ext cx="53816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817" y="107576"/>
            <a:ext cx="69913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4581" y="3917287"/>
            <a:ext cx="5476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2512</TotalTime>
  <Words>486</Words>
  <Application>Microsoft Macintosh PowerPoint</Application>
  <PresentationFormat>On-screen Show (4:3)</PresentationFormat>
  <Paragraphs>88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Reconhecimento de Imagens</vt:lpstr>
      <vt:lpstr>Agenda</vt:lpstr>
      <vt:lpstr>Origem do Reconhecimento Digital de Imagens</vt:lpstr>
      <vt:lpstr>PowerPoint Presentation</vt:lpstr>
      <vt:lpstr>Origem do Reconhecimento Digital de Imagens</vt:lpstr>
      <vt:lpstr>Origem do Reconhecimento Digital de Imagens</vt:lpstr>
      <vt:lpstr>Sistemas de Processamento de Imagens e seus Componentes</vt:lpstr>
      <vt:lpstr>PowerPoint Presentation</vt:lpstr>
      <vt:lpstr>PowerPoint Presentation</vt:lpstr>
      <vt:lpstr>PowerPoint Presentation</vt:lpstr>
      <vt:lpstr>Abordagem Técnica</vt:lpstr>
      <vt:lpstr>Aquisição da imagem</vt:lpstr>
      <vt:lpstr>Melhorias da imagem</vt:lpstr>
      <vt:lpstr>Localização da ROI</vt:lpstr>
      <vt:lpstr>Segmentação</vt:lpstr>
      <vt:lpstr>Reconhecimento dos caracteres</vt:lpstr>
      <vt:lpstr>Resultados e analises</vt:lpstr>
      <vt:lpstr>Conclusões e referências</vt:lpstr>
      <vt:lpstr>Perguntas?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Recognition</dc:title>
  <dc:creator>p</dc:creator>
  <cp:lastModifiedBy>Joao Paulo Aguilera Borges</cp:lastModifiedBy>
  <cp:revision>35</cp:revision>
  <dcterms:created xsi:type="dcterms:W3CDTF">2013-05-01T20:15:31Z</dcterms:created>
  <dcterms:modified xsi:type="dcterms:W3CDTF">2014-02-07T11:55:12Z</dcterms:modified>
</cp:coreProperties>
</file>