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9" r:id="rId3"/>
    <p:sldId id="258" r:id="rId4"/>
    <p:sldId id="260" r:id="rId5"/>
    <p:sldId id="261" r:id="rId6"/>
    <p:sldId id="262" r:id="rId7"/>
    <p:sldId id="271" r:id="rId8"/>
    <p:sldId id="264" r:id="rId9"/>
    <p:sldId id="272" r:id="rId10"/>
    <p:sldId id="265" r:id="rId11"/>
    <p:sldId id="267" r:id="rId12"/>
    <p:sldId id="268" r:id="rId13"/>
    <p:sldId id="269"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58E"/>
    <a:srgbClr val="2916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5226" autoAdjust="0"/>
  </p:normalViewPr>
  <p:slideViewPr>
    <p:cSldViewPr snapToGrid="0">
      <p:cViewPr varScale="1">
        <p:scale>
          <a:sx n="38" d="100"/>
          <a:sy n="38" d="100"/>
        </p:scale>
        <p:origin x="2414" y="53"/>
      </p:cViewPr>
      <p:guideLst/>
    </p:cSldViewPr>
  </p:slideViewPr>
  <p:notesTextViewPr>
    <p:cViewPr>
      <p:scale>
        <a:sx n="1" d="1"/>
        <a:sy n="1" d="1"/>
      </p:scale>
      <p:origin x="0" y="0"/>
    </p:cViewPr>
  </p:notesTextViewPr>
  <p:notesViewPr>
    <p:cSldViewPr snapToGrid="0">
      <p:cViewPr varScale="1">
        <p:scale>
          <a:sx n="65" d="100"/>
          <a:sy n="65" d="100"/>
        </p:scale>
        <p:origin x="212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B58B8-8CA3-4F2E-8169-3C5AFF88CD4D}" type="datetimeFigureOut">
              <a:rPr lang="pt-BR" smtClean="0"/>
              <a:t>11/10/2021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E773B-3858-4FD1-B757-52722981A8DE}" type="slidenum">
              <a:rPr lang="pt-BR" smtClean="0"/>
              <a:t>‹nº›</a:t>
            </a:fld>
            <a:endParaRPr lang="pt-BR"/>
          </a:p>
        </p:txBody>
      </p:sp>
    </p:spTree>
    <p:extLst>
      <p:ext uri="{BB962C8B-B14F-4D97-AF65-F5344CB8AC3E}">
        <p14:creationId xmlns:p14="http://schemas.microsoft.com/office/powerpoint/2010/main" val="157594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r>
              <a:rPr lang="en-US" dirty="0"/>
              <a:t>Hello everyone</a:t>
            </a:r>
          </a:p>
          <a:p>
            <a:r>
              <a:rPr lang="en-US" dirty="0"/>
              <a:t>I am João Dantas</a:t>
            </a:r>
          </a:p>
          <a:p>
            <a:pPr rtl="0"/>
            <a:endParaRPr lang="en-US" dirty="0">
              <a:solidFill>
                <a:schemeClr val="tx1"/>
              </a:solidFill>
              <a:effectLst/>
            </a:endParaRPr>
          </a:p>
          <a:p>
            <a:r>
              <a:rPr lang="en-US" dirty="0">
                <a:solidFill>
                  <a:srgbClr val="000000"/>
                </a:solidFill>
                <a:effectLst/>
              </a:rPr>
              <a:t>I will present the work developed with the researchers Andre Costa and Diego Geraldo and the with professors Marcos Maximo and Takashi </a:t>
            </a:r>
            <a:r>
              <a:rPr lang="en-US" dirty="0" err="1">
                <a:solidFill>
                  <a:srgbClr val="000000"/>
                </a:solidFill>
                <a:effectLst/>
              </a:rPr>
              <a:t>Yoneyama</a:t>
            </a:r>
            <a:r>
              <a:rPr lang="en-US" dirty="0">
                <a:solidFill>
                  <a:srgbClr val="000000"/>
                </a:solidFill>
                <a:effectLst/>
              </a:rPr>
              <a:t>. </a:t>
            </a:r>
          </a:p>
          <a:p>
            <a:endParaRPr lang="en-US" dirty="0">
              <a:solidFill>
                <a:srgbClr val="000000"/>
              </a:solidFill>
              <a:effectLst/>
            </a:endParaRPr>
          </a:p>
          <a:p>
            <a:r>
              <a:rPr lang="en-US" dirty="0">
                <a:solidFill>
                  <a:srgbClr val="000000"/>
                </a:solidFill>
                <a:effectLst/>
              </a:rPr>
              <a:t>The work is called “Engagement Decision Support for Beyond Visual Range Air Combat” and was developed in the context of the project “Aerospace Simulation Environment” from t</a:t>
            </a:r>
            <a:r>
              <a:rPr lang="en-US" dirty="0"/>
              <a:t>he Institute for Advanced Studies a research organization of the Brazilian Air Force. </a:t>
            </a:r>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1</a:t>
            </a:fld>
            <a:endParaRPr lang="pt-BR"/>
          </a:p>
        </p:txBody>
      </p:sp>
    </p:spTree>
    <p:extLst>
      <p:ext uri="{BB962C8B-B14F-4D97-AF65-F5344CB8AC3E}">
        <p14:creationId xmlns:p14="http://schemas.microsoft.com/office/powerpoint/2010/main" val="883203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About the supervised leaning model used in this work, we employ the </a:t>
            </a:r>
            <a:r>
              <a:rPr lang="en-US" dirty="0" err="1"/>
              <a:t>XGBoost</a:t>
            </a:r>
            <a:r>
              <a:rPr lang="en-US" dirty="0"/>
              <a:t> which is one of the most used algorithms by data scientists, presenting superior results, mainly in forecasting problems involving tabular data.</a:t>
            </a:r>
          </a:p>
          <a:p>
            <a:endParaRPr lang="en-US" dirty="0"/>
          </a:p>
          <a:p>
            <a:r>
              <a:rPr lang="en-US" dirty="0"/>
              <a:t>In the model, two preprocessing steps will be performed on the data: Label Encoding and One-Hot Encoding. </a:t>
            </a:r>
          </a:p>
          <a:p>
            <a:endParaRPr lang="en-US" dirty="0"/>
          </a:p>
          <a:p>
            <a:r>
              <a:rPr lang="en-US" dirty="0"/>
              <a:t>Also, feature engineering was applied to make the training process easier of the proposed regression model.</a:t>
            </a:r>
          </a:p>
          <a:p>
            <a:endParaRPr lang="en-US" dirty="0"/>
          </a:p>
          <a:p>
            <a:r>
              <a:rPr lang="en-US" dirty="0" err="1"/>
              <a:t>GridSearch</a:t>
            </a:r>
            <a:r>
              <a:rPr lang="en-US" dirty="0"/>
              <a:t> was employed to do the hyperparameters tuning of the model.</a:t>
            </a:r>
          </a:p>
          <a:p>
            <a:endParaRPr lang="pt-BR" dirty="0"/>
          </a:p>
          <a:p>
            <a:r>
              <a:rPr lang="en-US" dirty="0"/>
              <a:t>The Root-Mean-Square Error and the Coefficient of Determination were chosen as metrics since they are well established in classical regression analysis.</a:t>
            </a:r>
          </a:p>
          <a:p>
            <a:endParaRPr lang="pt-BR" dirty="0"/>
          </a:p>
          <a:p>
            <a:r>
              <a:rPr lang="en-US" dirty="0"/>
              <a:t>We perform a dataset train-validation-test split, allocating 80% for the training and validation and 20% for the testing, and We employ 10-fold cross-validation.</a:t>
            </a:r>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10</a:t>
            </a:fld>
            <a:endParaRPr lang="pt-BR"/>
          </a:p>
        </p:txBody>
      </p:sp>
    </p:spTree>
    <p:extLst>
      <p:ext uri="{BB962C8B-B14F-4D97-AF65-F5344CB8AC3E}">
        <p14:creationId xmlns:p14="http://schemas.microsoft.com/office/powerpoint/2010/main" val="2592975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The means of all 10-fold metrics used to evaluate the best model at the end of the grid search training process after performing the cross-validation are, respectively, around 5% and 80%, while their standard deviations are 0.09 % and 0.77%.</a:t>
            </a:r>
          </a:p>
          <a:p>
            <a:r>
              <a:rPr lang="en-US" dirty="0"/>
              <a:t>Considering that this is a regression problem and that we are trying to predict the DCA index, which indicates a probability of success in this type of mission, the results are satisfactory for this type of problem since they would be making predictions with errors in the range of 5% with a practically instantaneous inference time, which is desirable for a real-time application.</a:t>
            </a:r>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11</a:t>
            </a:fld>
            <a:endParaRPr lang="pt-BR"/>
          </a:p>
        </p:txBody>
      </p:sp>
    </p:spTree>
    <p:extLst>
      <p:ext uri="{BB962C8B-B14F-4D97-AF65-F5344CB8AC3E}">
        <p14:creationId xmlns:p14="http://schemas.microsoft.com/office/powerpoint/2010/main" val="1761755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Thus, through simulation data, it is possible to improve the employment of the best operational tactics for each situation in the complex context of BVR air combat. Furthermore, it contributes by avoiding the incorrect and careless use of weapons, improving DCA mission effectiveness. Finally, since the pilot's survival is a determining factor, it could decrease the number of friendly aircraft lost in real-life BVR air combat.</a:t>
            </a:r>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12</a:t>
            </a:fld>
            <a:endParaRPr lang="pt-BR"/>
          </a:p>
        </p:txBody>
      </p:sp>
    </p:spTree>
    <p:extLst>
      <p:ext uri="{BB962C8B-B14F-4D97-AF65-F5344CB8AC3E}">
        <p14:creationId xmlns:p14="http://schemas.microsoft.com/office/powerpoint/2010/main" val="2603999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Future work should move towards using a more significant number of simulations. </a:t>
            </a:r>
          </a:p>
          <a:p>
            <a:r>
              <a:rPr lang="en-US" dirty="0"/>
              <a:t>In addition, the search for more variables to define the agent state at the beginning of the engagement could improve the performance of the proposed model. </a:t>
            </a:r>
          </a:p>
          <a:p>
            <a:r>
              <a:rPr lang="en-US" dirty="0"/>
              <a:t>Also, comparing the results of </a:t>
            </a:r>
            <a:r>
              <a:rPr lang="en-US" dirty="0" err="1"/>
              <a:t>XGBoost</a:t>
            </a:r>
            <a:r>
              <a:rPr lang="en-US" dirty="0"/>
              <a:t> with other regression algorithms would be interesting to understand which supervised learning method best suits this type of problem. </a:t>
            </a:r>
          </a:p>
          <a:p>
            <a:r>
              <a:rPr lang="en-US" dirty="0"/>
              <a:t>Finally, the conception of other operational metrics, like the DCA index, or the combination of several of them, to measure the level of performance in an engagement could contribute to bringing more information to the model.</a:t>
            </a:r>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13</a:t>
            </a:fld>
            <a:endParaRPr lang="pt-BR"/>
          </a:p>
        </p:txBody>
      </p:sp>
    </p:spTree>
    <p:extLst>
      <p:ext uri="{BB962C8B-B14F-4D97-AF65-F5344CB8AC3E}">
        <p14:creationId xmlns:p14="http://schemas.microsoft.com/office/powerpoint/2010/main" val="178939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This work was supported by </a:t>
            </a:r>
            <a:r>
              <a:rPr lang="en-US" dirty="0" err="1"/>
              <a:t>Finep</a:t>
            </a:r>
            <a:r>
              <a:rPr lang="en-US" dirty="0"/>
              <a:t> (Reference nº 2824/20) and Prof. Takashi </a:t>
            </a:r>
            <a:r>
              <a:rPr lang="en-US" dirty="0" err="1"/>
              <a:t>Yoneyama</a:t>
            </a:r>
            <a:r>
              <a:rPr lang="en-US" dirty="0"/>
              <a:t> is partially funded by </a:t>
            </a:r>
            <a:r>
              <a:rPr lang="en-US" dirty="0" err="1"/>
              <a:t>CNPq</a:t>
            </a:r>
            <a:r>
              <a:rPr lang="en-US" dirty="0"/>
              <a:t> -- National Research Council of Brazil through the grant 304134/2-18-0. </a:t>
            </a:r>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14</a:t>
            </a:fld>
            <a:endParaRPr lang="pt-BR"/>
          </a:p>
        </p:txBody>
      </p:sp>
    </p:spTree>
    <p:extLst>
      <p:ext uri="{BB962C8B-B14F-4D97-AF65-F5344CB8AC3E}">
        <p14:creationId xmlns:p14="http://schemas.microsoft.com/office/powerpoint/2010/main" val="385604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r>
              <a:rPr lang="en-US" dirty="0"/>
              <a:t>Air combat may occur in two primary forms: Within Visual Range (WVR) and Beyond Visual Range (BVR). The second one is recently more developed in the operational context due to the more extensive availability of advanced weapons and sensors.</a:t>
            </a:r>
          </a:p>
          <a:p>
            <a:endParaRPr lang="en-US" dirty="0"/>
          </a:p>
          <a:p>
            <a:r>
              <a:rPr lang="en-US" dirty="0"/>
              <a:t>Modern air combat usually begins BVR, which is frequently the most critical phase since it may provide advantages and drawbacks for succeeding stages. There is no clear definition of the distance to separate these two forms of air combat, but typically, a BVR air combat takes place between 40 and 50 nautical miles, which is related to the ranges of the missiles used in this type of combat.</a:t>
            </a:r>
          </a:p>
          <a:p>
            <a:endParaRPr lang="en-US" dirty="0"/>
          </a:p>
          <a:p>
            <a:r>
              <a:rPr lang="en-US" dirty="0"/>
              <a:t>BVR conditions force the pilots to rely more on a series of systems to compose their situational awareness, allowing them to make tactical decisions during the combat, such as whether to fire a missile or not.</a:t>
            </a:r>
          </a:p>
          <a:p>
            <a:endParaRPr lang="en-US" dirty="0"/>
          </a:p>
          <a:p>
            <a:r>
              <a:rPr lang="en-US" dirty="0"/>
              <a:t>Since BVR combat is rarely observable in practice, with low availability of historical data, much of the assessment of these possibilities must be done through simulation.</a:t>
            </a:r>
          </a:p>
          <a:p>
            <a:endParaRPr lang="en-US" dirty="0"/>
          </a:p>
          <a:p>
            <a:r>
              <a:rPr lang="en-US" dirty="0"/>
              <a:t>This work contributes by developing a decision support tool for pilots in BVR combat situations based on simulated data, with a particular focus on solving the problem of deciding when to engage a specific enemy aircraft, which is commonly based only on the pilot experience. </a:t>
            </a:r>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2</a:t>
            </a:fld>
            <a:endParaRPr lang="pt-BR"/>
          </a:p>
        </p:txBody>
      </p:sp>
    </p:spTree>
    <p:extLst>
      <p:ext uri="{BB962C8B-B14F-4D97-AF65-F5344CB8AC3E}">
        <p14:creationId xmlns:p14="http://schemas.microsoft.com/office/powerpoint/2010/main" val="1087693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r>
              <a:rPr lang="en-US" dirty="0"/>
              <a:t>There are several previous approaches that relate to BVR Air combat and support decision systems, mainly providing different forms of modeling pilot behavior. The approaches found in the literature were those based on: </a:t>
            </a:r>
          </a:p>
          <a:p>
            <a:endParaRPr lang="en-US" dirty="0"/>
          </a:p>
          <a:p>
            <a:r>
              <a:rPr lang="en-US" dirty="0"/>
              <a:t>-Bayesian Networks</a:t>
            </a:r>
          </a:p>
          <a:p>
            <a:r>
              <a:rPr lang="en-US" dirty="0"/>
              <a:t>-Fuzzy Logic (</a:t>
            </a:r>
            <a:r>
              <a:rPr lang="en-US" dirty="0" err="1"/>
              <a:t>Akabari</a:t>
            </a:r>
            <a:r>
              <a:rPr lang="en-US" dirty="0"/>
              <a:t> et al, 2005;  Prahu et al, 2014)-Agent-based modeling (Heinze et al, 1998)</a:t>
            </a:r>
          </a:p>
          <a:p>
            <a:r>
              <a:rPr lang="en-US" dirty="0"/>
              <a:t>-Influence </a:t>
            </a:r>
            <a:r>
              <a:rPr lang="en-US" dirty="0" err="1"/>
              <a:t>Diadrams</a:t>
            </a:r>
            <a:r>
              <a:rPr lang="en-US" dirty="0"/>
              <a:t> (Lin et al, 2007)</a:t>
            </a:r>
          </a:p>
          <a:p>
            <a:r>
              <a:rPr lang="en-US" dirty="0"/>
              <a:t>-Reinforcement Learning (</a:t>
            </a:r>
            <a:r>
              <a:rPr lang="en-US" dirty="0" err="1"/>
              <a:t>Toubman</a:t>
            </a:r>
            <a:r>
              <a:rPr lang="en-US" dirty="0"/>
              <a:t> et al, 2016; </a:t>
            </a:r>
            <a:r>
              <a:rPr lang="en-US" dirty="0" err="1"/>
              <a:t>Weilin</a:t>
            </a:r>
            <a:r>
              <a:rPr lang="en-US" dirty="0"/>
              <a:t> et al, 2018; Piao et al, 2020; Hu et al, 2021)</a:t>
            </a:r>
          </a:p>
          <a:p>
            <a:r>
              <a:rPr lang="en-US" dirty="0"/>
              <a:t>-Artificial Neural Networks (Yao et al, 2021)</a:t>
            </a:r>
          </a:p>
          <a:p>
            <a:r>
              <a:rPr lang="en-US" dirty="0"/>
              <a:t>-Evolutionary Algorithms (Yang et al 2020; Li et al 2020)</a:t>
            </a:r>
          </a:p>
          <a:p>
            <a:r>
              <a:rPr lang="en-US" dirty="0"/>
              <a:t>-</a:t>
            </a:r>
            <a:r>
              <a:rPr lang="en-US" dirty="0" err="1"/>
              <a:t>MiniMax</a:t>
            </a:r>
            <a:r>
              <a:rPr lang="en-US" dirty="0"/>
              <a:t> Method (Kang et al, 2019)-Behavior Trees (Yao et al, 2015)</a:t>
            </a:r>
          </a:p>
          <a:p>
            <a:r>
              <a:rPr lang="en-US" dirty="0"/>
              <a:t>-Game Theory (Mukai et al, 2003; </a:t>
            </a:r>
            <a:r>
              <a:rPr lang="en-US" dirty="0" err="1"/>
              <a:t>Karelahti</a:t>
            </a:r>
            <a:r>
              <a:rPr lang="en-US" dirty="0"/>
              <a:t> et al, 2006; Virtanen 2006; Ha, 2018)</a:t>
            </a:r>
          </a:p>
          <a:p>
            <a:endParaRPr lang="en-US" dirty="0"/>
          </a:p>
          <a:p>
            <a:r>
              <a:rPr lang="en-US" dirty="0"/>
              <a:t>Among all of these approaches, the Ha’s work related to game theory from two thousand </a:t>
            </a:r>
            <a:r>
              <a:rPr lang="en-US" dirty="0" err="1"/>
              <a:t>eighteeen</a:t>
            </a:r>
            <a:r>
              <a:rPr lang="en-US" dirty="0"/>
              <a:t> is the one that more directly focuses on estimating the firing moment, which is done through a probabilistic function of the target's evasive path, the missile's speed on the final approach, and the accuracy of the target's information to guide the missile. However, this methodology has not been tested in simulations with a higher degree of fidelity concerning an actual BVR air combat.</a:t>
            </a:r>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3</a:t>
            </a:fld>
            <a:endParaRPr lang="pt-BR"/>
          </a:p>
        </p:txBody>
      </p:sp>
    </p:spTree>
    <p:extLst>
      <p:ext uri="{BB962C8B-B14F-4D97-AF65-F5344CB8AC3E}">
        <p14:creationId xmlns:p14="http://schemas.microsoft.com/office/powerpoint/2010/main" val="72976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r>
              <a:rPr lang="en-US" dirty="0"/>
              <a:t>As an alternative, our work uses supervised machine learning models based on decision trees, using the </a:t>
            </a:r>
            <a:r>
              <a:rPr lang="en-US" dirty="0" err="1"/>
              <a:t>XGBoost</a:t>
            </a:r>
            <a:r>
              <a:rPr lang="en-US" dirty="0"/>
              <a:t> library to provide pilots with parameters that improve their situational awareness in air combat from data collected from simulations of operational scenarios, allowing them to better decide when to engage a target. </a:t>
            </a:r>
          </a:p>
          <a:p>
            <a:endParaRPr lang="en-US" dirty="0"/>
          </a:p>
          <a:p>
            <a:r>
              <a:rPr lang="en-US" dirty="0"/>
              <a:t>Compared to most of the approaches, this study was conducted through higher fidelity simulations, providing features and systems and subsystems such as:</a:t>
            </a:r>
          </a:p>
          <a:p>
            <a:pPr marL="914400" lvl="1" indent="-457200">
              <a:buFont typeface="+mj-lt"/>
              <a:buAutoNum type="arabicPeriod"/>
            </a:pPr>
            <a:r>
              <a:rPr lang="pt-BR" dirty="0">
                <a:latin typeface="Avenir Next LT Pro" panose="020B0504020202020204" pitchFamily="34" charset="0"/>
              </a:rPr>
              <a:t>6DOF</a:t>
            </a:r>
          </a:p>
          <a:p>
            <a:pPr marL="914400" lvl="1" indent="-457200">
              <a:buFont typeface="+mj-lt"/>
              <a:buAutoNum type="arabicPeriod"/>
            </a:pPr>
            <a:r>
              <a:rPr lang="pt-BR" dirty="0" err="1">
                <a:latin typeface="Avenir Next LT Pro" panose="020B0504020202020204" pitchFamily="34" charset="0"/>
              </a:rPr>
              <a:t>Multi-role</a:t>
            </a:r>
            <a:r>
              <a:rPr lang="pt-BR" dirty="0">
                <a:latin typeface="Avenir Next LT Pro" panose="020B0504020202020204" pitchFamily="34" charset="0"/>
              </a:rPr>
              <a:t> </a:t>
            </a:r>
            <a:r>
              <a:rPr lang="pt-BR" dirty="0" err="1">
                <a:latin typeface="Avenir Next LT Pro" panose="020B0504020202020204" pitchFamily="34" charset="0"/>
              </a:rPr>
              <a:t>combat</a:t>
            </a:r>
            <a:r>
              <a:rPr lang="pt-BR" dirty="0">
                <a:latin typeface="Avenir Next LT Pro" panose="020B0504020202020204" pitchFamily="34" charset="0"/>
              </a:rPr>
              <a:t> </a:t>
            </a:r>
            <a:r>
              <a:rPr lang="pt-BR" dirty="0" err="1">
                <a:latin typeface="Avenir Next LT Pro" panose="020B0504020202020204" pitchFamily="34" charset="0"/>
              </a:rPr>
              <a:t>aircraft</a:t>
            </a:r>
            <a:endParaRPr lang="pt-BR" dirty="0">
              <a:latin typeface="Avenir Next LT Pro" panose="020B0504020202020204" pitchFamily="34" charset="0"/>
            </a:endParaRPr>
          </a:p>
          <a:p>
            <a:pPr marL="914400" lvl="1" indent="-457200">
              <a:buFont typeface="+mj-lt"/>
              <a:buAutoNum type="arabicPeriod"/>
            </a:pPr>
            <a:r>
              <a:rPr lang="pt-BR" dirty="0" err="1">
                <a:latin typeface="Avenir Next LT Pro" panose="020B0504020202020204" pitchFamily="34" charset="0"/>
              </a:rPr>
              <a:t>Electronic</a:t>
            </a:r>
            <a:r>
              <a:rPr lang="pt-BR" dirty="0">
                <a:latin typeface="Avenir Next LT Pro" panose="020B0504020202020204" pitchFamily="34" charset="0"/>
              </a:rPr>
              <a:t> </a:t>
            </a:r>
            <a:r>
              <a:rPr lang="pt-BR" dirty="0" err="1">
                <a:latin typeface="Avenir Next LT Pro" panose="020B0504020202020204" pitchFamily="34" charset="0"/>
              </a:rPr>
              <a:t>Warfare</a:t>
            </a:r>
            <a:r>
              <a:rPr lang="pt-BR" dirty="0">
                <a:latin typeface="Avenir Next LT Pro" panose="020B0504020202020204" pitchFamily="34" charset="0"/>
              </a:rPr>
              <a:t> Devices</a:t>
            </a:r>
          </a:p>
          <a:p>
            <a:pPr marL="914400" lvl="1" indent="-457200">
              <a:buFont typeface="+mj-lt"/>
              <a:buAutoNum type="arabicPeriod"/>
            </a:pPr>
            <a:r>
              <a:rPr lang="pt-BR" dirty="0" err="1">
                <a:latin typeface="Avenir Next LT Pro" panose="020B0504020202020204" pitchFamily="34" charset="0"/>
              </a:rPr>
              <a:t>Datalink</a:t>
            </a:r>
            <a:r>
              <a:rPr lang="pt-BR" dirty="0">
                <a:latin typeface="Avenir Next LT Pro" panose="020B0504020202020204" pitchFamily="34" charset="0"/>
              </a:rPr>
              <a:t> communications</a:t>
            </a:r>
          </a:p>
          <a:p>
            <a:pPr marL="914400" lvl="1" indent="-457200">
              <a:buFont typeface="+mj-lt"/>
              <a:buAutoNum type="arabicPeriod"/>
            </a:pPr>
            <a:r>
              <a:rPr lang="pt-BR" dirty="0">
                <a:latin typeface="Avenir Next LT Pro" panose="020B0504020202020204" pitchFamily="34" charset="0"/>
              </a:rPr>
              <a:t>Active radar-</a:t>
            </a:r>
            <a:r>
              <a:rPr lang="pt-BR" dirty="0" err="1">
                <a:latin typeface="Avenir Next LT Pro" panose="020B0504020202020204" pitchFamily="34" charset="0"/>
              </a:rPr>
              <a:t>guided</a:t>
            </a:r>
            <a:r>
              <a:rPr lang="pt-BR" dirty="0">
                <a:latin typeface="Avenir Next LT Pro" panose="020B0504020202020204" pitchFamily="34" charset="0"/>
              </a:rPr>
              <a:t> </a:t>
            </a:r>
            <a:r>
              <a:rPr lang="pt-BR" dirty="0" err="1">
                <a:latin typeface="Avenir Next LT Pro" panose="020B0504020202020204" pitchFamily="34" charset="0"/>
              </a:rPr>
              <a:t>missiles</a:t>
            </a:r>
            <a:endParaRPr lang="pt-BR" dirty="0">
              <a:latin typeface="Avenir Next LT Pro" panose="020B0504020202020204" pitchFamily="34" charset="0"/>
            </a:endParaRPr>
          </a:p>
          <a:p>
            <a:endParaRPr lang="en-US" dirty="0"/>
          </a:p>
          <a:p>
            <a:r>
              <a:rPr lang="en-US" dirty="0"/>
              <a:t>This study is, therefore, developed around four main subjects: </a:t>
            </a:r>
          </a:p>
          <a:p>
            <a:pPr marL="285750" indent="-285750">
              <a:buAutoNum type="romanLcParenR"/>
            </a:pPr>
            <a:r>
              <a:rPr lang="en-US" dirty="0"/>
              <a:t>determination of BVR air combat scenarios that will be analyzed, </a:t>
            </a:r>
          </a:p>
          <a:p>
            <a:pPr marL="285750" indent="-285750">
              <a:buAutoNum type="romanLcParenR"/>
            </a:pPr>
            <a:r>
              <a:rPr lang="en-US" dirty="0"/>
              <a:t>carrying out simulations based on the , </a:t>
            </a:r>
          </a:p>
          <a:p>
            <a:pPr marL="285750" indent="-285750">
              <a:buAutoNum type="romanLcParenR"/>
            </a:pPr>
            <a:r>
              <a:rPr lang="en-US" dirty="0"/>
              <a:t>collecting and analyzing the data generated in the simulations, and </a:t>
            </a:r>
          </a:p>
          <a:p>
            <a:pPr marL="285750" indent="-285750">
              <a:buAutoNum type="romanLcParenR"/>
            </a:pPr>
            <a:r>
              <a:rPr lang="en-US" dirty="0"/>
              <a:t>using machine learning techniques on this data to improve the pilot's situational awareness by providing information about the analyzed air combat, fulfilling the role of a decision support system.</a:t>
            </a:r>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4</a:t>
            </a:fld>
            <a:endParaRPr lang="pt-BR"/>
          </a:p>
        </p:txBody>
      </p:sp>
    </p:spTree>
    <p:extLst>
      <p:ext uri="{BB962C8B-B14F-4D97-AF65-F5344CB8AC3E}">
        <p14:creationId xmlns:p14="http://schemas.microsoft.com/office/powerpoint/2010/main" val="70026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r>
              <a:rPr lang="en-US" dirty="0"/>
              <a:t>The agent's actions are managed by a set of rules that describe a pilot's main tactical behaviors during a BVR combat. This set of rules is modeled as a Finite State Machine.</a:t>
            </a:r>
          </a:p>
          <a:p>
            <a:r>
              <a:rPr lang="en-US" dirty="0"/>
              <a:t>Each state is one of the possible tactics that can be taken during a BVR combat. There are four different states:  </a:t>
            </a:r>
          </a:p>
          <a:p>
            <a:r>
              <a:rPr lang="en-US" dirty="0"/>
              <a:t>Combat Air Patrol (CAP), </a:t>
            </a:r>
          </a:p>
          <a:p>
            <a:r>
              <a:rPr lang="en-US" dirty="0"/>
              <a:t>Commit, Abort, and Break.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CAP tactic consists of performing a flight pattern, describing an orbit around a specific position called CAP point, with a defined heading and direction.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r>
              <a:rPr lang="en-US" dirty="0"/>
              <a:t>The Commit tactic consists of the agent engaging a target detected by its radar or shared by datalink. </a:t>
            </a:r>
          </a:p>
          <a:p>
            <a:endParaRPr lang="en-US" dirty="0"/>
          </a:p>
          <a:p>
            <a:r>
              <a:rPr lang="en-US" dirty="0"/>
              <a:t>In the Abort tactic, the agent performs a defensive maneuver to move away from his priority threat. </a:t>
            </a:r>
          </a:p>
          <a:p>
            <a:endParaRPr lang="en-US" dirty="0"/>
          </a:p>
          <a:p>
            <a:r>
              <a:rPr lang="en-US" dirty="0"/>
              <a:t>Finally, when the agent's sensors detect a missile threat fired in its direction, it performs the Break tactic which consists of a defensive maneuver, describing a curve and a dive with great acceleration.</a:t>
            </a:r>
          </a:p>
          <a:p>
            <a:endParaRPr lang="en-US" dirty="0"/>
          </a:p>
          <a:p>
            <a:r>
              <a:rPr lang="en-US" dirty="0"/>
              <a:t>At the engagement moment, the agent assumes the Commit behavior. Then, when the agent needs to do a defensive movement, it assumes Break or Abort. Therefore, the engagement time in a simulation is defined as the time between the first Commit carried by the agent and its first Break or Abort. We created an operational index that determines the quality of the actions taken by the agent in a BVR scenario, which was </a:t>
            </a:r>
            <a:r>
              <a:rPr lang="en-US" dirty="0" err="1"/>
              <a:t>calculaated</a:t>
            </a:r>
            <a:r>
              <a:rPr lang="en-US" dirty="0"/>
              <a:t> during the engagement period and can be extended to any moment in the simulation. This metric is referred to as the DCA Index</a:t>
            </a:r>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5</a:t>
            </a:fld>
            <a:endParaRPr lang="pt-BR"/>
          </a:p>
        </p:txBody>
      </p:sp>
    </p:spTree>
    <p:extLst>
      <p:ext uri="{BB962C8B-B14F-4D97-AF65-F5344CB8AC3E}">
        <p14:creationId xmlns:p14="http://schemas.microsoft.com/office/powerpoint/2010/main" val="181031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We defined this index as a probability of success, ranging from 0% to 100%, for BVR combat on DCA missions whose objective is to establish a CAP. </a:t>
            </a:r>
          </a:p>
          <a:p>
            <a:endParaRPr lang="en-US" dirty="0"/>
          </a:p>
          <a:p>
            <a:r>
              <a:rPr lang="en-US" dirty="0"/>
              <a:t>These missions have the goal of defending a point of interest, which is done by ensuring that the opposing aircraft are kept far away from it. </a:t>
            </a:r>
          </a:p>
          <a:p>
            <a:endParaRPr lang="en-US" dirty="0"/>
          </a:p>
          <a:p>
            <a:r>
              <a:rPr lang="en-US" dirty="0"/>
              <a:t>In addition, it aims to do that while launching the least number of missiles possible.</a:t>
            </a:r>
          </a:p>
          <a:p>
            <a:endParaRPr lang="en-US" dirty="0"/>
          </a:p>
          <a:p>
            <a:r>
              <a:rPr lang="en-US" dirty="0"/>
              <a:t>Furthermore, from the doctrine perspective, it is a good practice for the defending aircraft to stay close to its CAP point since it is easier to employ tactics to defend the point of interest.</a:t>
            </a:r>
          </a:p>
          <a:p>
            <a:endParaRPr lang="en-US" dirty="0"/>
          </a:p>
          <a:p>
            <a:r>
              <a:rPr lang="en-US" dirty="0"/>
              <a:t>From these considerations with respect to the DCA mission context, we defined three basic principles:</a:t>
            </a:r>
          </a:p>
          <a:p>
            <a:endParaRPr lang="pt-BR" dirty="0">
              <a:latin typeface="Avenir Next LT Pro" panose="020B0504020202020204" pitchFamily="34" charset="0"/>
            </a:endParaRPr>
          </a:p>
          <a:p>
            <a:pPr marL="914400" lvl="1" indent="-457200">
              <a:buFont typeface="+mj-lt"/>
              <a:buAutoNum type="arabicPeriod"/>
            </a:pPr>
            <a:r>
              <a:rPr lang="en-US" dirty="0">
                <a:latin typeface="Avenir Next LT Pro" panose="020B0504020202020204" pitchFamily="34" charset="0"/>
              </a:rPr>
              <a:t>Minimize the number of missile launched in the mission</a:t>
            </a:r>
          </a:p>
          <a:p>
            <a:pPr marL="914400" lvl="1" indent="-457200">
              <a:buFont typeface="+mj-lt"/>
              <a:buAutoNum type="arabicPeriod"/>
            </a:pPr>
            <a:r>
              <a:rPr lang="en-US" dirty="0">
                <a:latin typeface="Avenir Next LT Pro" panose="020B0504020202020204" pitchFamily="34" charset="0"/>
              </a:rPr>
              <a:t>Minimize the reference distance from its CAP point</a:t>
            </a:r>
          </a:p>
          <a:p>
            <a:pPr marL="914400" lvl="1" indent="-457200">
              <a:buFont typeface="+mj-lt"/>
              <a:buAutoNum type="arabicPeriod"/>
            </a:pPr>
            <a:r>
              <a:rPr lang="en-US" dirty="0">
                <a:latin typeface="Avenir Next LT Pro" panose="020B0504020202020204" pitchFamily="34" charset="0"/>
              </a:rPr>
              <a:t>Maximize the distance of each enemy to the CAP point</a:t>
            </a:r>
            <a:endParaRPr lang="pt-BR" dirty="0">
              <a:latin typeface="Avenir Next LT Pro" panose="020B0504020202020204"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6</a:t>
            </a:fld>
            <a:endParaRPr lang="pt-BR"/>
          </a:p>
        </p:txBody>
      </p:sp>
    </p:spTree>
    <p:extLst>
      <p:ext uri="{BB962C8B-B14F-4D97-AF65-F5344CB8AC3E}">
        <p14:creationId xmlns:p14="http://schemas.microsoft.com/office/powerpoint/2010/main" val="189988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About the equation of the DCA Index:</a:t>
            </a:r>
          </a:p>
          <a:p>
            <a:endParaRPr lang="en-US" dirty="0"/>
          </a:p>
          <a:p>
            <a:r>
              <a:rPr lang="en-US" dirty="0"/>
              <a:t>Firstly, concerning the number of missiles, the ratio between number of available missiles e the initial number is one of the factors of the DCA index.</a:t>
            </a:r>
          </a:p>
          <a:p>
            <a:endParaRPr lang="en-US" dirty="0"/>
          </a:p>
          <a:p>
            <a:r>
              <a:rPr lang="en-US" dirty="0"/>
              <a:t>Secondly, regarding minimizing the distance between the reference aircraft and the CAP point we considered that the decay of this effect is not linear. As the distance increases, its influence becomes much less relevant to accomplishes the mission goals. Therefore, we chose a sigmoid function to generate such decay. </a:t>
            </a:r>
          </a:p>
          <a:p>
            <a:endParaRPr lang="en-US" dirty="0"/>
          </a:p>
          <a:p>
            <a:r>
              <a:rPr lang="en-US" dirty="0"/>
              <a:t>Lastly, when considering the opposing aircraft distances, we used a similar sigmoid function, but with opposite characteristics since the idea was to increase the enemies' influence when they were closer to the CAP point. </a:t>
            </a:r>
          </a:p>
          <a:p>
            <a:endParaRPr lang="en-US" dirty="0"/>
          </a:p>
          <a:p>
            <a:r>
              <a:rPr lang="en-US" dirty="0"/>
              <a:t>With the composition of the previously calculated factors, it is possible to obtain the DCA index's final calculation. </a:t>
            </a:r>
            <a:endParaRPr lang="pt-BR"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7</a:t>
            </a:fld>
            <a:endParaRPr lang="pt-BR"/>
          </a:p>
        </p:txBody>
      </p:sp>
    </p:spTree>
    <p:extLst>
      <p:ext uri="{BB962C8B-B14F-4D97-AF65-F5344CB8AC3E}">
        <p14:creationId xmlns:p14="http://schemas.microsoft.com/office/powerpoint/2010/main" val="303049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We use the Latin Hypercube Sampling algorithm, 3,729 constructive simulations were generated in the Aerospace Simulation Environment, and a total of 10,316 engagements were observed. Each simulation corresponds to a 12-minute scenario executed three times faster than real-time, lasting approximately ten days in total.</a:t>
            </a:r>
          </a:p>
          <a:p>
            <a:r>
              <a:rPr lang="en-US" dirty="0"/>
              <a:t>The scenario consists of two opposing formations with two aircraft each, which are initially approaching, disengaged, and outside the radar range of each other. Their main goal is to establish a CAP at the same CAP point, invariably leading to a confrontation. When they enter the limits of the opponents' radars, the engagement phase begins. In the modeling proposed in this work, each aircraft is equipped with four of the same type of medium-range missile which they can achieve 40 nautical miles in range.</a:t>
            </a:r>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8</a:t>
            </a:fld>
            <a:endParaRPr lang="pt-BR"/>
          </a:p>
        </p:txBody>
      </p:sp>
    </p:spTree>
    <p:extLst>
      <p:ext uri="{BB962C8B-B14F-4D97-AF65-F5344CB8AC3E}">
        <p14:creationId xmlns:p14="http://schemas.microsoft.com/office/powerpoint/2010/main" val="3945316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The main variables that coordinate the simulation of a BVR air combat were analyzed, and seventeen input variables were determined to be the most important to define the simulation proposed. We have then:</a:t>
            </a:r>
          </a:p>
          <a:p>
            <a:pPr marL="171450" indent="-171450">
              <a:buFontTx/>
              <a:buChar char="-"/>
            </a:pPr>
            <a:r>
              <a:rPr lang="en-US" dirty="0"/>
              <a:t>Distance between the aircrafts</a:t>
            </a:r>
          </a:p>
          <a:p>
            <a:pPr marL="171450" indent="-171450">
              <a:buFontTx/>
              <a:buChar char="-"/>
            </a:pPr>
            <a:r>
              <a:rPr lang="en-US" dirty="0"/>
              <a:t>Aspect angle</a:t>
            </a:r>
          </a:p>
          <a:p>
            <a:pPr marL="171450" indent="-171450">
              <a:buFontTx/>
              <a:buChar char="-"/>
            </a:pPr>
            <a:r>
              <a:rPr lang="en-US" dirty="0"/>
              <a:t>Heading variation between the aircrafts</a:t>
            </a:r>
          </a:p>
          <a:p>
            <a:pPr marL="171450" indent="-171450">
              <a:buFontTx/>
              <a:buChar char="-"/>
            </a:pPr>
            <a:r>
              <a:rPr lang="en-US" dirty="0"/>
              <a:t>Altitude variation between the aircrafts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main aspects of the Weapon Engagement Zone, which is an estimation of the missile maximum launch range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thresholds before and after firing a missile (represent the level of risk acceptance that the agent is willing to accept)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shot distance which is the minimum distance to fire a missile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presence or not on the aircraft of a Radar Warning Receiver (RWR), an </a:t>
            </a:r>
            <a:r>
              <a:rPr lang="en-US" dirty="0" err="1"/>
              <a:t>Eletronic</a:t>
            </a:r>
            <a:r>
              <a:rPr lang="en-US" dirty="0"/>
              <a:t> Warfare system that detects electromagnetic emissions from opposing radar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shot philosophy which is a orientation defined during mission planning, before the flight, referring to the moment, within the shot distance, launch a missile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model proposed, the target variable is the DCA index of the reference aircraft in a specific engagement.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Espaço Reservado para Número de Slide 3"/>
          <p:cNvSpPr>
            <a:spLocks noGrp="1"/>
          </p:cNvSpPr>
          <p:nvPr>
            <p:ph type="sldNum" sz="quarter" idx="5"/>
          </p:nvPr>
        </p:nvSpPr>
        <p:spPr/>
        <p:txBody>
          <a:bodyPr/>
          <a:lstStyle/>
          <a:p>
            <a:fld id="{D9CE773B-3858-4FD1-B757-52722981A8DE}" type="slidenum">
              <a:rPr lang="pt-BR" smtClean="0"/>
              <a:t>9</a:t>
            </a:fld>
            <a:endParaRPr lang="pt-BR"/>
          </a:p>
        </p:txBody>
      </p:sp>
    </p:spTree>
    <p:extLst>
      <p:ext uri="{BB962C8B-B14F-4D97-AF65-F5344CB8AC3E}">
        <p14:creationId xmlns:p14="http://schemas.microsoft.com/office/powerpoint/2010/main" val="187730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a:prstGeom prst="rect">
            <a:avLst/>
          </a:prstGeom>
          <a:no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9EE2788-1B9D-4865-AF43-F8770C310FDC}" type="datetimeFigureOut">
              <a:rPr lang="pt-BR" smtClean="0"/>
              <a:t>11/10/2021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3029276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895475" y="1387031"/>
            <a:ext cx="10515600" cy="4351338"/>
          </a:xfrm>
          <a:prstGeom prst="rect">
            <a:avLst/>
          </a:prstGeo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9EE2788-1B9D-4865-AF43-F8770C310FDC}" type="datetimeFigureOut">
              <a:rPr lang="pt-BR" smtClean="0"/>
              <a:t>11/10/2021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174456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9EE2788-1B9D-4865-AF43-F8770C310FDC}" type="datetimeFigureOut">
              <a:rPr lang="pt-BR" smtClean="0"/>
              <a:t>11/10/2021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53369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75175" y="-70336"/>
            <a:ext cx="10008158" cy="1198321"/>
          </a:xfrm>
        </p:spPr>
        <p:txBody>
          <a:bodyPr/>
          <a:lstStyle/>
          <a:p>
            <a:r>
              <a:rPr lang="pt-BR"/>
              <a:t>Clique para editar o título Mestre</a:t>
            </a:r>
            <a:endParaRPr lang="en-US" dirty="0"/>
          </a:p>
        </p:txBody>
      </p:sp>
      <p:sp>
        <p:nvSpPr>
          <p:cNvPr id="4" name="Date Placeholder 3"/>
          <p:cNvSpPr>
            <a:spLocks noGrp="1"/>
          </p:cNvSpPr>
          <p:nvPr>
            <p:ph type="dt" sz="half" idx="10"/>
          </p:nvPr>
        </p:nvSpPr>
        <p:spPr/>
        <p:txBody>
          <a:bodyPr/>
          <a:lstStyle/>
          <a:p>
            <a:fld id="{59EE2788-1B9D-4865-AF43-F8770C310FDC}" type="datetimeFigureOut">
              <a:rPr lang="pt-BR" smtClean="0"/>
              <a:t>11/10/2021</a:t>
            </a:fld>
            <a:endParaRPr lang="pt-BR"/>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E784FFB-D770-4B64-A6BA-AE1E046836BB}" type="slidenum">
              <a:rPr lang="pt-BR" smtClean="0"/>
              <a:t>‹nº›</a:t>
            </a:fld>
            <a:endParaRPr lang="pt-BR"/>
          </a:p>
        </p:txBody>
      </p:sp>
      <p:sp>
        <p:nvSpPr>
          <p:cNvPr id="10" name="Text Placeholder 2">
            <a:extLst>
              <a:ext uri="{FF2B5EF4-FFF2-40B4-BE49-F238E27FC236}">
                <a16:creationId xmlns:a16="http://schemas.microsoft.com/office/drawing/2014/main" id="{9D789C26-4243-4E12-8C6A-9E0CBDFA6D31}"/>
              </a:ext>
            </a:extLst>
          </p:cNvPr>
          <p:cNvSpPr>
            <a:spLocks noGrp="1"/>
          </p:cNvSpPr>
          <p:nvPr>
            <p:ph idx="1"/>
          </p:nvPr>
        </p:nvSpPr>
        <p:spPr>
          <a:xfrm>
            <a:off x="838200" y="1534227"/>
            <a:ext cx="10515600" cy="4351338"/>
          </a:xfrm>
          <a:prstGeom prst="rect">
            <a:avLst/>
          </a:prstGeom>
          <a:noFill/>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311927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9EE2788-1B9D-4865-AF43-F8770C310FDC}" type="datetimeFigureOut">
              <a:rPr lang="pt-BR" smtClean="0"/>
              <a:t>11/10/2021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336066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9EE2788-1B9D-4865-AF43-F8770C310FDC}" type="datetimeFigureOut">
              <a:rPr lang="pt-BR" smtClean="0"/>
              <a:t>11/10/2021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274342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9EE2788-1B9D-4865-AF43-F8770C310FDC}" type="datetimeFigureOut">
              <a:rPr lang="pt-BR" smtClean="0"/>
              <a:t>11/10/2021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120906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9EE2788-1B9D-4865-AF43-F8770C310FDC}" type="datetimeFigureOut">
              <a:rPr lang="pt-BR" smtClean="0"/>
              <a:t>11/10/2021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358704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E2788-1B9D-4865-AF43-F8770C310FDC}" type="datetimeFigureOut">
              <a:rPr lang="pt-BR" smtClean="0"/>
              <a:t>11/10/2021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401146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9EE2788-1B9D-4865-AF43-F8770C310FDC}" type="datetimeFigureOut">
              <a:rPr lang="pt-BR" smtClean="0"/>
              <a:t>11/10/2021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411495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9EE2788-1B9D-4865-AF43-F8770C310FDC}" type="datetimeFigureOut">
              <a:rPr lang="pt-BR" smtClean="0"/>
              <a:t>11/10/2021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E784FFB-D770-4B64-A6BA-AE1E046836BB}" type="slidenum">
              <a:rPr lang="pt-BR" smtClean="0"/>
              <a:t>‹nº›</a:t>
            </a:fld>
            <a:endParaRPr lang="pt-BR"/>
          </a:p>
        </p:txBody>
      </p:sp>
    </p:spTree>
    <p:extLst>
      <p:ext uri="{BB962C8B-B14F-4D97-AF65-F5344CB8AC3E}">
        <p14:creationId xmlns:p14="http://schemas.microsoft.com/office/powerpoint/2010/main" val="339492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175" y="0"/>
            <a:ext cx="10008158" cy="1198321"/>
          </a:xfrm>
          <a:prstGeom prst="rect">
            <a:avLst/>
          </a:prstGeom>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838200" y="1534227"/>
            <a:ext cx="10515600" cy="4351338"/>
          </a:xfrm>
          <a:prstGeom prst="rect">
            <a:avLst/>
          </a:prstGeom>
          <a:noFill/>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E2788-1B9D-4865-AF43-F8770C310FDC}" type="datetimeFigureOut">
              <a:rPr lang="pt-BR" smtClean="0"/>
              <a:t>11/10/2021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84FFB-D770-4B64-A6BA-AE1E046836BB}" type="slidenum">
              <a:rPr lang="pt-BR" smtClean="0"/>
              <a:t>‹nº›</a:t>
            </a:fld>
            <a:endParaRPr lang="pt-BR"/>
          </a:p>
        </p:txBody>
      </p:sp>
      <p:pic>
        <p:nvPicPr>
          <p:cNvPr id="9" name="Picture 3">
            <a:extLst>
              <a:ext uri="{FF2B5EF4-FFF2-40B4-BE49-F238E27FC236}">
                <a16:creationId xmlns:a16="http://schemas.microsoft.com/office/drawing/2014/main" id="{11625F9E-87B3-46FD-A1BC-1295709DC78B}"/>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92937" y="6138552"/>
            <a:ext cx="5080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BE389BC9-E4C4-4DCF-A475-7596FA1BB9E0}"/>
              </a:ext>
            </a:extLst>
          </p:cNvPr>
          <p:cNvPicPr>
            <a:picLocks noChangeAspect="1"/>
          </p:cNvPicPr>
          <p:nvPr userDrawn="1"/>
        </p:nvPicPr>
        <p:blipFill>
          <a:blip r:embed="rId14">
            <a:extLst>
              <a:ext uri="{28A0092B-C50C-407E-A947-70E740481C1C}">
                <a14:useLocalDpi xmlns:a14="http://schemas.microsoft.com/office/drawing/2010/main" val="0"/>
              </a:ext>
            </a:extLst>
          </a:blip>
          <a:srcRect t="3314" b="1884"/>
          <a:stretch>
            <a:fillRect/>
          </a:stretch>
        </p:blipFill>
        <p:spPr bwMode="auto">
          <a:xfrm>
            <a:off x="216564" y="6138553"/>
            <a:ext cx="5445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a:extLst>
              <a:ext uri="{FF2B5EF4-FFF2-40B4-BE49-F238E27FC236}">
                <a16:creationId xmlns:a16="http://schemas.microsoft.com/office/drawing/2014/main" id="{903A6582-037C-48D2-B114-0EB86ECA733F}"/>
              </a:ext>
            </a:extLst>
          </p:cNvPr>
          <p:cNvPicPr>
            <a:picLocks noChangeAspect="1"/>
          </p:cNvPicPr>
          <p:nvPr userDrawn="1"/>
        </p:nvPicPr>
        <p:blipFill>
          <a:blip r:embed="rId15" cstate="print"/>
          <a:stretch/>
        </p:blipFill>
        <p:spPr>
          <a:xfrm>
            <a:off x="4107583" y="6056689"/>
            <a:ext cx="635868" cy="688375"/>
          </a:xfrm>
          <a:prstGeom prst="rect">
            <a:avLst/>
          </a:prstGeom>
          <a:ln w="9360">
            <a:noFill/>
          </a:ln>
        </p:spPr>
      </p:pic>
      <p:pic>
        <p:nvPicPr>
          <p:cNvPr id="1026" name="Picture 2" descr="ITA Logo – Instituto Tecnológico de Aeronáutica Logo - PNG e Vetor -  Download de Logo">
            <a:extLst>
              <a:ext uri="{FF2B5EF4-FFF2-40B4-BE49-F238E27FC236}">
                <a16:creationId xmlns:a16="http://schemas.microsoft.com/office/drawing/2014/main" id="{3EE19951-30DF-4D3F-B825-37FC52183ED0}"/>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478061" y="6148248"/>
            <a:ext cx="1373629" cy="523875"/>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m 17" descr="Texto&#10;&#10;Descrição gerada automaticamente">
            <a:extLst>
              <a:ext uri="{FF2B5EF4-FFF2-40B4-BE49-F238E27FC236}">
                <a16:creationId xmlns:a16="http://schemas.microsoft.com/office/drawing/2014/main" id="{EB784720-95D4-4D81-84DB-41F1C513690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107089" y="6180094"/>
            <a:ext cx="2868347" cy="541381"/>
          </a:xfrm>
          <a:prstGeom prst="rect">
            <a:avLst/>
          </a:prstGeom>
        </p:spPr>
      </p:pic>
      <p:pic>
        <p:nvPicPr>
          <p:cNvPr id="20" name="Imagem 19" descr="Logotipo&#10;&#10;Descrição gerada automaticamente">
            <a:extLst>
              <a:ext uri="{FF2B5EF4-FFF2-40B4-BE49-F238E27FC236}">
                <a16:creationId xmlns:a16="http://schemas.microsoft.com/office/drawing/2014/main" id="{40FBAF1A-BC0E-4F1E-8B39-864ACE537921}"/>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928814" y="6050756"/>
            <a:ext cx="1102818" cy="611188"/>
          </a:xfrm>
          <a:prstGeom prst="rect">
            <a:avLst/>
          </a:prstGeom>
          <a:solidFill>
            <a:schemeClr val="bg1"/>
          </a:solidFill>
        </p:spPr>
      </p:pic>
    </p:spTree>
    <p:extLst>
      <p:ext uri="{BB962C8B-B14F-4D97-AF65-F5344CB8AC3E}">
        <p14:creationId xmlns:p14="http://schemas.microsoft.com/office/powerpoint/2010/main" val="15562873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9B6A8-7B38-4551-83DB-61A391DFFADD}"/>
              </a:ext>
            </a:extLst>
          </p:cNvPr>
          <p:cNvSpPr>
            <a:spLocks noGrp="1"/>
          </p:cNvSpPr>
          <p:nvPr>
            <p:ph type="ctrTitle"/>
          </p:nvPr>
        </p:nvSpPr>
        <p:spPr>
          <a:xfrm>
            <a:off x="393031" y="1638300"/>
            <a:ext cx="11405937" cy="1790700"/>
          </a:xfrm>
          <a:solidFill>
            <a:schemeClr val="bg1"/>
          </a:solidFill>
        </p:spPr>
        <p:txBody>
          <a:bodyPr>
            <a:normAutofit fontScale="90000"/>
          </a:bodyPr>
          <a:lstStyle/>
          <a:p>
            <a:r>
              <a:rPr lang="en-US" dirty="0">
                <a:latin typeface="Avenir Next LT Pro" panose="020B0504020202020204" pitchFamily="34" charset="0"/>
              </a:rPr>
              <a:t>Engagement Decision Support for Beyond Visual Range Air Combat</a:t>
            </a:r>
            <a:endParaRPr lang="pt-BR" dirty="0">
              <a:latin typeface="Avenir Next LT Pro" panose="020B0504020202020204" pitchFamily="34" charset="0"/>
            </a:endParaRPr>
          </a:p>
        </p:txBody>
      </p:sp>
      <p:sp>
        <p:nvSpPr>
          <p:cNvPr id="3" name="Subtítulo 2">
            <a:extLst>
              <a:ext uri="{FF2B5EF4-FFF2-40B4-BE49-F238E27FC236}">
                <a16:creationId xmlns:a16="http://schemas.microsoft.com/office/drawing/2014/main" id="{9C820D9A-2522-4F28-BCD9-DB9C1F79C799}"/>
              </a:ext>
            </a:extLst>
          </p:cNvPr>
          <p:cNvSpPr>
            <a:spLocks noGrp="1"/>
          </p:cNvSpPr>
          <p:nvPr>
            <p:ph type="subTitle" idx="1"/>
          </p:nvPr>
        </p:nvSpPr>
        <p:spPr>
          <a:xfrm>
            <a:off x="1670518" y="3643184"/>
            <a:ext cx="8149390" cy="2608692"/>
          </a:xfrm>
          <a:noFill/>
        </p:spPr>
        <p:txBody>
          <a:bodyPr>
            <a:noAutofit/>
          </a:bodyPr>
          <a:lstStyle/>
          <a:p>
            <a:r>
              <a:rPr lang="pt-BR" sz="1800" dirty="0">
                <a:latin typeface="Avenir Next LT Pro" panose="020B0504020202020204" pitchFamily="34" charset="0"/>
              </a:rPr>
              <a:t>Joao P. A. Dantas</a:t>
            </a:r>
          </a:p>
          <a:p>
            <a:r>
              <a:rPr lang="pt-BR" sz="1800" dirty="0">
                <a:latin typeface="Avenir Next LT Pro" panose="020B0504020202020204" pitchFamily="34" charset="0"/>
              </a:rPr>
              <a:t>Andre N. Costa</a:t>
            </a:r>
          </a:p>
          <a:p>
            <a:r>
              <a:rPr lang="pt-BR" sz="1800" dirty="0">
                <a:latin typeface="Avenir Next LT Pro" panose="020B0504020202020204" pitchFamily="34" charset="0"/>
              </a:rPr>
              <a:t>Diego Geraldo </a:t>
            </a:r>
          </a:p>
          <a:p>
            <a:r>
              <a:rPr lang="pt-BR" sz="1800" dirty="0">
                <a:latin typeface="Avenir Next LT Pro" panose="020B0504020202020204" pitchFamily="34" charset="0"/>
              </a:rPr>
              <a:t>Marcos R. O. A. Maximo</a:t>
            </a:r>
          </a:p>
          <a:p>
            <a:r>
              <a:rPr lang="pt-BR" sz="1800" dirty="0">
                <a:latin typeface="Avenir Next LT Pro" panose="020B0504020202020204" pitchFamily="34" charset="0"/>
              </a:rPr>
              <a:t>Takashi Yoneyama</a:t>
            </a:r>
          </a:p>
        </p:txBody>
      </p:sp>
    </p:spTree>
    <p:extLst>
      <p:ext uri="{BB962C8B-B14F-4D97-AF65-F5344CB8AC3E}">
        <p14:creationId xmlns:p14="http://schemas.microsoft.com/office/powerpoint/2010/main" val="3091429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normAutofit/>
          </a:bodyPr>
          <a:lstStyle/>
          <a:p>
            <a:r>
              <a:rPr lang="pt-BR" dirty="0">
                <a:latin typeface="Avenir Next LT Pro" panose="020B0504020202020204" pitchFamily="34" charset="0"/>
              </a:rPr>
              <a:t>SUPERVISED MODEL</a:t>
            </a:r>
          </a:p>
        </p:txBody>
      </p:sp>
      <p:sp>
        <p:nvSpPr>
          <p:cNvPr id="3" name="Espaço Reservado para Conteúdo 2">
            <a:extLst>
              <a:ext uri="{FF2B5EF4-FFF2-40B4-BE49-F238E27FC236}">
                <a16:creationId xmlns:a16="http://schemas.microsoft.com/office/drawing/2014/main" id="{6D9ACC62-FC8A-4F8B-A7A4-0B2F7B3FB66F}"/>
              </a:ext>
            </a:extLst>
          </p:cNvPr>
          <p:cNvSpPr>
            <a:spLocks noGrp="1"/>
          </p:cNvSpPr>
          <p:nvPr>
            <p:ph idx="4294967295"/>
          </p:nvPr>
        </p:nvSpPr>
        <p:spPr>
          <a:xfrm>
            <a:off x="962025" y="1387031"/>
            <a:ext cx="10515600" cy="4351338"/>
          </a:xfrm>
        </p:spPr>
        <p:txBody>
          <a:bodyPr/>
          <a:lstStyle/>
          <a:p>
            <a:r>
              <a:rPr lang="pt-BR" dirty="0" err="1">
                <a:latin typeface="Avenir Next LT Pro" panose="020B0504020202020204" pitchFamily="34" charset="0"/>
              </a:rPr>
              <a:t>XGBoost</a:t>
            </a:r>
            <a:endParaRPr lang="pt-BR" dirty="0">
              <a:latin typeface="Avenir Next LT Pro" panose="020B0504020202020204" pitchFamily="34" charset="0"/>
            </a:endParaRPr>
          </a:p>
          <a:p>
            <a:r>
              <a:rPr lang="pt-BR" dirty="0">
                <a:latin typeface="Avenir Next LT Pro" panose="020B0504020202020204" pitchFamily="34" charset="0"/>
              </a:rPr>
              <a:t>Data </a:t>
            </a:r>
            <a:r>
              <a:rPr lang="pt-BR" dirty="0" err="1">
                <a:latin typeface="Avenir Next LT Pro" panose="020B0504020202020204" pitchFamily="34" charset="0"/>
              </a:rPr>
              <a:t>Preprocessing</a:t>
            </a:r>
            <a:endParaRPr lang="pt-BR" dirty="0">
              <a:latin typeface="Avenir Next LT Pro" panose="020B0504020202020204" pitchFamily="34" charset="0"/>
            </a:endParaRPr>
          </a:p>
          <a:p>
            <a:r>
              <a:rPr lang="pt-BR" dirty="0" err="1">
                <a:latin typeface="Avenir Next LT Pro" panose="020B0504020202020204" pitchFamily="34" charset="0"/>
              </a:rPr>
              <a:t>Feature</a:t>
            </a:r>
            <a:r>
              <a:rPr lang="pt-BR" dirty="0">
                <a:latin typeface="Avenir Next LT Pro" panose="020B0504020202020204" pitchFamily="34" charset="0"/>
              </a:rPr>
              <a:t> </a:t>
            </a:r>
            <a:r>
              <a:rPr lang="pt-BR" dirty="0" err="1">
                <a:latin typeface="Avenir Next LT Pro" panose="020B0504020202020204" pitchFamily="34" charset="0"/>
              </a:rPr>
              <a:t>Engineering</a:t>
            </a:r>
            <a:endParaRPr lang="pt-BR" dirty="0">
              <a:latin typeface="Avenir Next LT Pro" panose="020B0504020202020204" pitchFamily="34" charset="0"/>
            </a:endParaRPr>
          </a:p>
          <a:p>
            <a:r>
              <a:rPr lang="pt-BR" dirty="0" err="1">
                <a:latin typeface="Avenir Next LT Pro" panose="020B0504020202020204" pitchFamily="34" charset="0"/>
              </a:rPr>
              <a:t>Hyperparameters</a:t>
            </a:r>
            <a:r>
              <a:rPr lang="pt-BR" dirty="0">
                <a:latin typeface="Avenir Next LT Pro" panose="020B0504020202020204" pitchFamily="34" charset="0"/>
              </a:rPr>
              <a:t> </a:t>
            </a:r>
            <a:r>
              <a:rPr lang="pt-BR" dirty="0" err="1">
                <a:latin typeface="Avenir Next LT Pro" panose="020B0504020202020204" pitchFamily="34" charset="0"/>
              </a:rPr>
              <a:t>Tuning</a:t>
            </a:r>
            <a:endParaRPr lang="pt-BR" dirty="0">
              <a:latin typeface="Avenir Next LT Pro" panose="020B0504020202020204" pitchFamily="34" charset="0"/>
            </a:endParaRPr>
          </a:p>
          <a:p>
            <a:r>
              <a:rPr lang="pt-BR" dirty="0" err="1">
                <a:latin typeface="Avenir Next LT Pro" panose="020B0504020202020204" pitchFamily="34" charset="0"/>
              </a:rPr>
              <a:t>Metrics</a:t>
            </a:r>
            <a:r>
              <a:rPr lang="pt-BR" dirty="0">
                <a:latin typeface="Avenir Next LT Pro" panose="020B0504020202020204" pitchFamily="34" charset="0"/>
              </a:rPr>
              <a:t>: RMSE </a:t>
            </a:r>
            <a:r>
              <a:rPr lang="pt-BR" dirty="0" err="1">
                <a:latin typeface="Avenir Next LT Pro" panose="020B0504020202020204" pitchFamily="34" charset="0"/>
              </a:rPr>
              <a:t>and</a:t>
            </a:r>
            <a:r>
              <a:rPr lang="pt-BR" dirty="0">
                <a:latin typeface="Avenir Next LT Pro" panose="020B0504020202020204" pitchFamily="34" charset="0"/>
              </a:rPr>
              <a:t> R²</a:t>
            </a:r>
          </a:p>
          <a:p>
            <a:r>
              <a:rPr lang="pt-BR" dirty="0">
                <a:latin typeface="Avenir Next LT Pro" panose="020B0504020202020204" pitchFamily="34" charset="0"/>
              </a:rPr>
              <a:t>Cross </a:t>
            </a:r>
            <a:r>
              <a:rPr lang="pt-BR" dirty="0" err="1">
                <a:latin typeface="Avenir Next LT Pro" panose="020B0504020202020204" pitchFamily="34" charset="0"/>
              </a:rPr>
              <a:t>Validation</a:t>
            </a:r>
            <a:r>
              <a:rPr lang="pt-BR" dirty="0">
                <a:latin typeface="Avenir Next LT Pro" panose="020B0504020202020204" pitchFamily="34" charset="0"/>
              </a:rPr>
              <a:t> (80% </a:t>
            </a:r>
            <a:r>
              <a:rPr lang="pt-BR" dirty="0" err="1">
                <a:latin typeface="Avenir Next LT Pro" panose="020B0504020202020204" pitchFamily="34" charset="0"/>
              </a:rPr>
              <a:t>and</a:t>
            </a:r>
            <a:r>
              <a:rPr lang="pt-BR" dirty="0">
                <a:latin typeface="Avenir Next LT Pro" panose="020B0504020202020204" pitchFamily="34" charset="0"/>
              </a:rPr>
              <a:t> 20%) </a:t>
            </a:r>
          </a:p>
        </p:txBody>
      </p:sp>
    </p:spTree>
    <p:extLst>
      <p:ext uri="{BB962C8B-B14F-4D97-AF65-F5344CB8AC3E}">
        <p14:creationId xmlns:p14="http://schemas.microsoft.com/office/powerpoint/2010/main" val="53338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lstStyle/>
          <a:p>
            <a:r>
              <a:rPr lang="pt-BR" dirty="0">
                <a:latin typeface="Avenir Next LT Pro" panose="020B0504020202020204" pitchFamily="34" charset="0"/>
              </a:rPr>
              <a:t>MODEL RESULTS</a:t>
            </a:r>
          </a:p>
        </p:txBody>
      </p:sp>
      <p:sp>
        <p:nvSpPr>
          <p:cNvPr id="3" name="Espaço Reservado para Conteúdo 2">
            <a:extLst>
              <a:ext uri="{FF2B5EF4-FFF2-40B4-BE49-F238E27FC236}">
                <a16:creationId xmlns:a16="http://schemas.microsoft.com/office/drawing/2014/main" id="{6D9ACC62-FC8A-4F8B-A7A4-0B2F7B3FB66F}"/>
              </a:ext>
            </a:extLst>
          </p:cNvPr>
          <p:cNvSpPr>
            <a:spLocks noGrp="1"/>
          </p:cNvSpPr>
          <p:nvPr>
            <p:ph idx="4294967295"/>
          </p:nvPr>
        </p:nvSpPr>
        <p:spPr>
          <a:xfrm>
            <a:off x="962025" y="1387031"/>
            <a:ext cx="10515600" cy="4351338"/>
          </a:xfrm>
        </p:spPr>
        <p:txBody>
          <a:bodyPr/>
          <a:lstStyle/>
          <a:p>
            <a:r>
              <a:rPr lang="pt-BR" dirty="0">
                <a:latin typeface="Avenir Next LT Pro" panose="020B0504020202020204" pitchFamily="34" charset="0"/>
              </a:rPr>
              <a:t>RMSE 0.0543 ± 0.0009</a:t>
            </a:r>
          </a:p>
          <a:p>
            <a:r>
              <a:rPr lang="pt-BR" dirty="0">
                <a:latin typeface="Avenir Next LT Pro" panose="020B0504020202020204" pitchFamily="34" charset="0"/>
              </a:rPr>
              <a:t>R² 0.8020 ± 0.0077</a:t>
            </a:r>
          </a:p>
          <a:p>
            <a:endParaRPr lang="pt-BR" dirty="0">
              <a:latin typeface="Avenir Next LT Pro" panose="020B0504020202020204" pitchFamily="34" charset="0"/>
            </a:endParaRPr>
          </a:p>
        </p:txBody>
      </p:sp>
    </p:spTree>
    <p:extLst>
      <p:ext uri="{BB962C8B-B14F-4D97-AF65-F5344CB8AC3E}">
        <p14:creationId xmlns:p14="http://schemas.microsoft.com/office/powerpoint/2010/main" val="319347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lstStyle/>
          <a:p>
            <a:r>
              <a:rPr lang="pt-BR" dirty="0">
                <a:latin typeface="Avenir Next LT Pro" panose="020B0504020202020204" pitchFamily="34" charset="0"/>
              </a:rPr>
              <a:t>CONCLUSIONS</a:t>
            </a:r>
          </a:p>
        </p:txBody>
      </p:sp>
      <p:sp>
        <p:nvSpPr>
          <p:cNvPr id="3" name="Espaço Reservado para Conteúdo 2">
            <a:extLst>
              <a:ext uri="{FF2B5EF4-FFF2-40B4-BE49-F238E27FC236}">
                <a16:creationId xmlns:a16="http://schemas.microsoft.com/office/drawing/2014/main" id="{6D9ACC62-FC8A-4F8B-A7A4-0B2F7B3FB66F}"/>
              </a:ext>
            </a:extLst>
          </p:cNvPr>
          <p:cNvSpPr>
            <a:spLocks noGrp="1"/>
          </p:cNvSpPr>
          <p:nvPr>
            <p:ph idx="4294967295"/>
          </p:nvPr>
        </p:nvSpPr>
        <p:spPr>
          <a:xfrm>
            <a:off x="962025" y="1387031"/>
            <a:ext cx="8689975" cy="4351338"/>
          </a:xfrm>
        </p:spPr>
        <p:txBody>
          <a:bodyPr>
            <a:normAutofit/>
          </a:bodyPr>
          <a:lstStyle/>
          <a:p>
            <a:r>
              <a:rPr lang="en-US" dirty="0">
                <a:latin typeface="Avenir Next LT Pro" panose="020B0504020202020204" pitchFamily="34" charset="0"/>
              </a:rPr>
              <a:t>Improve the employment of the best operational tactics for each situation</a:t>
            </a:r>
          </a:p>
          <a:p>
            <a:r>
              <a:rPr lang="en-US" dirty="0">
                <a:latin typeface="Avenir Next LT Pro" panose="020B0504020202020204" pitchFamily="34" charset="0"/>
              </a:rPr>
              <a:t>Avoiding the incorrect and careless use of weapons </a:t>
            </a:r>
          </a:p>
          <a:p>
            <a:r>
              <a:rPr lang="en-US" dirty="0">
                <a:latin typeface="Avenir Next LT Pro" panose="020B0504020202020204" pitchFamily="34" charset="0"/>
              </a:rPr>
              <a:t>Decrease the number of friendly aircraft lost in real-life</a:t>
            </a:r>
          </a:p>
          <a:p>
            <a:pPr marL="0" indent="0">
              <a:buNone/>
            </a:pPr>
            <a:endParaRPr lang="en-US" dirty="0">
              <a:latin typeface="Avenir Next LT Pro" panose="020B0504020202020204" pitchFamily="34" charset="0"/>
            </a:endParaRPr>
          </a:p>
        </p:txBody>
      </p:sp>
    </p:spTree>
    <p:extLst>
      <p:ext uri="{BB962C8B-B14F-4D97-AF65-F5344CB8AC3E}">
        <p14:creationId xmlns:p14="http://schemas.microsoft.com/office/powerpoint/2010/main" val="381903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lstStyle/>
          <a:p>
            <a:r>
              <a:rPr lang="pt-BR" dirty="0">
                <a:latin typeface="Avenir Next LT Pro" panose="020B0504020202020204" pitchFamily="34" charset="0"/>
              </a:rPr>
              <a:t>FUTURE WORK</a:t>
            </a:r>
          </a:p>
        </p:txBody>
      </p:sp>
      <p:sp>
        <p:nvSpPr>
          <p:cNvPr id="3" name="Espaço Reservado para Conteúdo 2">
            <a:extLst>
              <a:ext uri="{FF2B5EF4-FFF2-40B4-BE49-F238E27FC236}">
                <a16:creationId xmlns:a16="http://schemas.microsoft.com/office/drawing/2014/main" id="{6D9ACC62-FC8A-4F8B-A7A4-0B2F7B3FB66F}"/>
              </a:ext>
            </a:extLst>
          </p:cNvPr>
          <p:cNvSpPr>
            <a:spLocks noGrp="1"/>
          </p:cNvSpPr>
          <p:nvPr>
            <p:ph idx="4294967295"/>
          </p:nvPr>
        </p:nvSpPr>
        <p:spPr>
          <a:xfrm>
            <a:off x="962025" y="1387031"/>
            <a:ext cx="10515600" cy="4351338"/>
          </a:xfrm>
        </p:spPr>
        <p:txBody>
          <a:bodyPr/>
          <a:lstStyle/>
          <a:p>
            <a:r>
              <a:rPr lang="pt-BR" dirty="0" err="1">
                <a:latin typeface="Avenir Next LT Pro" panose="020B0504020202020204" pitchFamily="34" charset="0"/>
              </a:rPr>
              <a:t>Number</a:t>
            </a:r>
            <a:r>
              <a:rPr lang="pt-BR" dirty="0">
                <a:latin typeface="Avenir Next LT Pro" panose="020B0504020202020204" pitchFamily="34" charset="0"/>
              </a:rPr>
              <a:t> </a:t>
            </a:r>
            <a:r>
              <a:rPr lang="pt-BR" dirty="0" err="1">
                <a:latin typeface="Avenir Next LT Pro" panose="020B0504020202020204" pitchFamily="34" charset="0"/>
              </a:rPr>
              <a:t>of</a:t>
            </a:r>
            <a:r>
              <a:rPr lang="pt-BR" dirty="0">
                <a:latin typeface="Avenir Next LT Pro" panose="020B0504020202020204" pitchFamily="34" charset="0"/>
              </a:rPr>
              <a:t> </a:t>
            </a:r>
            <a:r>
              <a:rPr lang="pt-BR" dirty="0" err="1">
                <a:latin typeface="Avenir Next LT Pro" panose="020B0504020202020204" pitchFamily="34" charset="0"/>
              </a:rPr>
              <a:t>simulations</a:t>
            </a:r>
            <a:endParaRPr lang="pt-BR" dirty="0">
              <a:latin typeface="Avenir Next LT Pro" panose="020B0504020202020204" pitchFamily="34" charset="0"/>
            </a:endParaRPr>
          </a:p>
          <a:p>
            <a:r>
              <a:rPr lang="pt-BR" dirty="0">
                <a:latin typeface="Avenir Next LT Pro" panose="020B0504020202020204" pitchFamily="34" charset="0"/>
              </a:rPr>
              <a:t>More </a:t>
            </a:r>
            <a:r>
              <a:rPr lang="pt-BR" dirty="0" err="1">
                <a:latin typeface="Avenir Next LT Pro" panose="020B0504020202020204" pitchFamily="34" charset="0"/>
              </a:rPr>
              <a:t>variables</a:t>
            </a:r>
            <a:r>
              <a:rPr lang="pt-BR" dirty="0">
                <a:latin typeface="Avenir Next LT Pro" panose="020B0504020202020204" pitchFamily="34" charset="0"/>
              </a:rPr>
              <a:t> </a:t>
            </a:r>
            <a:r>
              <a:rPr lang="pt-BR" dirty="0" err="1">
                <a:latin typeface="Avenir Next LT Pro" panose="020B0504020202020204" pitchFamily="34" charset="0"/>
              </a:rPr>
              <a:t>to</a:t>
            </a:r>
            <a:r>
              <a:rPr lang="pt-BR" dirty="0">
                <a:latin typeface="Avenir Next LT Pro" panose="020B0504020202020204" pitchFamily="34" charset="0"/>
              </a:rPr>
              <a:t> define </a:t>
            </a:r>
            <a:r>
              <a:rPr lang="pt-BR" dirty="0" err="1">
                <a:latin typeface="Avenir Next LT Pro" panose="020B0504020202020204" pitchFamily="34" charset="0"/>
              </a:rPr>
              <a:t>the</a:t>
            </a:r>
            <a:r>
              <a:rPr lang="pt-BR" dirty="0">
                <a:latin typeface="Avenir Next LT Pro" panose="020B0504020202020204" pitchFamily="34" charset="0"/>
              </a:rPr>
              <a:t> </a:t>
            </a:r>
            <a:r>
              <a:rPr lang="pt-BR" dirty="0" err="1">
                <a:latin typeface="Avenir Next LT Pro" panose="020B0504020202020204" pitchFamily="34" charset="0"/>
              </a:rPr>
              <a:t>agent</a:t>
            </a:r>
            <a:r>
              <a:rPr lang="pt-BR" dirty="0">
                <a:latin typeface="Avenir Next LT Pro" panose="020B0504020202020204" pitchFamily="34" charset="0"/>
              </a:rPr>
              <a:t> </a:t>
            </a:r>
            <a:r>
              <a:rPr lang="pt-BR" dirty="0" err="1">
                <a:latin typeface="Avenir Next LT Pro" panose="020B0504020202020204" pitchFamily="34" charset="0"/>
              </a:rPr>
              <a:t>state</a:t>
            </a:r>
            <a:endParaRPr lang="pt-BR" dirty="0">
              <a:latin typeface="Avenir Next LT Pro" panose="020B0504020202020204" pitchFamily="34" charset="0"/>
            </a:endParaRPr>
          </a:p>
          <a:p>
            <a:r>
              <a:rPr lang="pt-BR" dirty="0">
                <a:latin typeface="Avenir Next LT Pro" panose="020B0504020202020204" pitchFamily="34" charset="0"/>
              </a:rPr>
              <a:t>Compare </a:t>
            </a:r>
            <a:r>
              <a:rPr lang="pt-BR" dirty="0" err="1">
                <a:latin typeface="Avenir Next LT Pro" panose="020B0504020202020204" pitchFamily="34" charset="0"/>
              </a:rPr>
              <a:t>XGBoost</a:t>
            </a:r>
            <a:r>
              <a:rPr lang="pt-BR" dirty="0">
                <a:latin typeface="Avenir Next LT Pro" panose="020B0504020202020204" pitchFamily="34" charset="0"/>
              </a:rPr>
              <a:t> </a:t>
            </a:r>
            <a:r>
              <a:rPr lang="pt-BR" dirty="0" err="1">
                <a:latin typeface="Avenir Next LT Pro" panose="020B0504020202020204" pitchFamily="34" charset="0"/>
              </a:rPr>
              <a:t>with</a:t>
            </a:r>
            <a:r>
              <a:rPr lang="pt-BR" dirty="0">
                <a:latin typeface="Avenir Next LT Pro" panose="020B0504020202020204" pitchFamily="34" charset="0"/>
              </a:rPr>
              <a:t> </a:t>
            </a:r>
            <a:r>
              <a:rPr lang="pt-BR" dirty="0" err="1">
                <a:latin typeface="Avenir Next LT Pro" panose="020B0504020202020204" pitchFamily="34" charset="0"/>
              </a:rPr>
              <a:t>other</a:t>
            </a:r>
            <a:r>
              <a:rPr lang="pt-BR" dirty="0">
                <a:latin typeface="Avenir Next LT Pro" panose="020B0504020202020204" pitchFamily="34" charset="0"/>
              </a:rPr>
              <a:t> </a:t>
            </a:r>
            <a:r>
              <a:rPr lang="pt-BR" dirty="0" err="1">
                <a:latin typeface="Avenir Next LT Pro" panose="020B0504020202020204" pitchFamily="34" charset="0"/>
              </a:rPr>
              <a:t>regression</a:t>
            </a:r>
            <a:r>
              <a:rPr lang="pt-BR" dirty="0">
                <a:latin typeface="Avenir Next LT Pro" panose="020B0504020202020204" pitchFamily="34" charset="0"/>
              </a:rPr>
              <a:t> </a:t>
            </a:r>
            <a:r>
              <a:rPr lang="pt-BR" dirty="0" err="1">
                <a:latin typeface="Avenir Next LT Pro" panose="020B0504020202020204" pitchFamily="34" charset="0"/>
              </a:rPr>
              <a:t>algorithms</a:t>
            </a:r>
            <a:endParaRPr lang="pt-BR" dirty="0">
              <a:latin typeface="Avenir Next LT Pro" panose="020B0504020202020204" pitchFamily="34" charset="0"/>
            </a:endParaRPr>
          </a:p>
          <a:p>
            <a:r>
              <a:rPr lang="pt-BR" dirty="0" err="1">
                <a:latin typeface="Avenir Next LT Pro" panose="020B0504020202020204" pitchFamily="34" charset="0"/>
              </a:rPr>
              <a:t>Conception</a:t>
            </a:r>
            <a:r>
              <a:rPr lang="pt-BR" dirty="0">
                <a:latin typeface="Avenir Next LT Pro" panose="020B0504020202020204" pitchFamily="34" charset="0"/>
              </a:rPr>
              <a:t> </a:t>
            </a:r>
            <a:r>
              <a:rPr lang="pt-BR" dirty="0" err="1">
                <a:latin typeface="Avenir Next LT Pro" panose="020B0504020202020204" pitchFamily="34" charset="0"/>
              </a:rPr>
              <a:t>of</a:t>
            </a:r>
            <a:r>
              <a:rPr lang="pt-BR" dirty="0">
                <a:latin typeface="Avenir Next LT Pro" panose="020B0504020202020204" pitchFamily="34" charset="0"/>
              </a:rPr>
              <a:t> </a:t>
            </a:r>
            <a:r>
              <a:rPr lang="pt-BR" dirty="0" err="1">
                <a:latin typeface="Avenir Next LT Pro" panose="020B0504020202020204" pitchFamily="34" charset="0"/>
              </a:rPr>
              <a:t>other</a:t>
            </a:r>
            <a:r>
              <a:rPr lang="pt-BR" dirty="0">
                <a:latin typeface="Avenir Next LT Pro" panose="020B0504020202020204" pitchFamily="34" charset="0"/>
              </a:rPr>
              <a:t> </a:t>
            </a:r>
            <a:r>
              <a:rPr lang="pt-BR" dirty="0" err="1">
                <a:latin typeface="Avenir Next LT Pro" panose="020B0504020202020204" pitchFamily="34" charset="0"/>
              </a:rPr>
              <a:t>operational</a:t>
            </a:r>
            <a:r>
              <a:rPr lang="pt-BR" dirty="0">
                <a:latin typeface="Avenir Next LT Pro" panose="020B0504020202020204" pitchFamily="34" charset="0"/>
              </a:rPr>
              <a:t> </a:t>
            </a:r>
            <a:r>
              <a:rPr lang="pt-BR" dirty="0" err="1">
                <a:latin typeface="Avenir Next LT Pro" panose="020B0504020202020204" pitchFamily="34" charset="0"/>
              </a:rPr>
              <a:t>metrics</a:t>
            </a:r>
            <a:endParaRPr lang="pt-BR" dirty="0">
              <a:latin typeface="Avenir Next LT Pro" panose="020B0504020202020204" pitchFamily="34" charset="0"/>
            </a:endParaRPr>
          </a:p>
        </p:txBody>
      </p:sp>
    </p:spTree>
    <p:extLst>
      <p:ext uri="{BB962C8B-B14F-4D97-AF65-F5344CB8AC3E}">
        <p14:creationId xmlns:p14="http://schemas.microsoft.com/office/powerpoint/2010/main" val="73584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lstStyle/>
          <a:p>
            <a:r>
              <a:rPr lang="pt-BR" dirty="0">
                <a:latin typeface="Avenir Next LT Pro" panose="020B0504020202020204" pitchFamily="34" charset="0"/>
              </a:rPr>
              <a:t>ACKNOWLEDGMENTS</a:t>
            </a:r>
          </a:p>
        </p:txBody>
      </p:sp>
      <p:sp>
        <p:nvSpPr>
          <p:cNvPr id="3" name="Espaço Reservado para Conteúdo 2">
            <a:extLst>
              <a:ext uri="{FF2B5EF4-FFF2-40B4-BE49-F238E27FC236}">
                <a16:creationId xmlns:a16="http://schemas.microsoft.com/office/drawing/2014/main" id="{6D9ACC62-FC8A-4F8B-A7A4-0B2F7B3FB66F}"/>
              </a:ext>
            </a:extLst>
          </p:cNvPr>
          <p:cNvSpPr>
            <a:spLocks noGrp="1"/>
          </p:cNvSpPr>
          <p:nvPr>
            <p:ph idx="4294967295"/>
          </p:nvPr>
        </p:nvSpPr>
        <p:spPr>
          <a:xfrm>
            <a:off x="962024" y="1387031"/>
            <a:ext cx="11087735" cy="4351338"/>
          </a:xfrm>
        </p:spPr>
        <p:txBody>
          <a:bodyPr/>
          <a:lstStyle/>
          <a:p>
            <a:r>
              <a:rPr lang="pt-BR" dirty="0">
                <a:latin typeface="Avenir Next LT Pro" panose="020B0504020202020204" pitchFamily="34" charset="0"/>
              </a:rPr>
              <a:t>Finep (</a:t>
            </a:r>
            <a:r>
              <a:rPr lang="pt-BR" dirty="0" err="1">
                <a:latin typeface="Avenir Next LT Pro" panose="020B0504020202020204" pitchFamily="34" charset="0"/>
              </a:rPr>
              <a:t>Reference</a:t>
            </a:r>
            <a:r>
              <a:rPr lang="pt-BR" dirty="0">
                <a:latin typeface="Avenir Next LT Pro" panose="020B0504020202020204" pitchFamily="34" charset="0"/>
              </a:rPr>
              <a:t> nº 2824/20)</a:t>
            </a:r>
          </a:p>
          <a:p>
            <a:r>
              <a:rPr lang="en-US" dirty="0" err="1">
                <a:latin typeface="Avenir Next LT Pro" panose="020B0504020202020204" pitchFamily="34" charset="0"/>
              </a:rPr>
              <a:t>CNPq</a:t>
            </a:r>
            <a:r>
              <a:rPr lang="en-US" dirty="0">
                <a:latin typeface="Avenir Next LT Pro" panose="020B0504020202020204" pitchFamily="34" charset="0"/>
              </a:rPr>
              <a:t> - National Research Council of Brazil </a:t>
            </a:r>
            <a:r>
              <a:rPr lang="pt-BR" dirty="0">
                <a:latin typeface="Avenir Next LT Pro" panose="020B0504020202020204" pitchFamily="34" charset="0"/>
              </a:rPr>
              <a:t>(</a:t>
            </a:r>
            <a:r>
              <a:rPr lang="pt-BR" dirty="0" err="1">
                <a:latin typeface="Avenir Next LT Pro" panose="020B0504020202020204" pitchFamily="34" charset="0"/>
              </a:rPr>
              <a:t>grant</a:t>
            </a:r>
            <a:r>
              <a:rPr lang="pt-BR" dirty="0">
                <a:latin typeface="Avenir Next LT Pro" panose="020B0504020202020204" pitchFamily="34" charset="0"/>
              </a:rPr>
              <a:t> 303134/2-18-0)</a:t>
            </a:r>
          </a:p>
          <a:p>
            <a:pPr marL="0" indent="0">
              <a:buNone/>
            </a:pPr>
            <a:endParaRPr lang="pt-BR" dirty="0">
              <a:latin typeface="Avenir Next LT Pro" panose="020B0504020202020204" pitchFamily="34" charset="0"/>
            </a:endParaRPr>
          </a:p>
        </p:txBody>
      </p:sp>
    </p:spTree>
    <p:extLst>
      <p:ext uri="{BB962C8B-B14F-4D97-AF65-F5344CB8AC3E}">
        <p14:creationId xmlns:p14="http://schemas.microsoft.com/office/powerpoint/2010/main" val="341580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890017-3A95-4B35-B5AA-73128CCD5FC3}"/>
              </a:ext>
            </a:extLst>
          </p:cNvPr>
          <p:cNvSpPr>
            <a:spLocks noGrp="1"/>
          </p:cNvSpPr>
          <p:nvPr>
            <p:ph type="title"/>
          </p:nvPr>
        </p:nvSpPr>
        <p:spPr/>
        <p:txBody>
          <a:bodyPr/>
          <a:lstStyle/>
          <a:p>
            <a:r>
              <a:rPr lang="pt-BR" dirty="0">
                <a:latin typeface="Avenir Next LT Pro" panose="020B0504020202020204" pitchFamily="34" charset="0"/>
              </a:rPr>
              <a:t>MOTIVATION</a:t>
            </a:r>
          </a:p>
        </p:txBody>
      </p:sp>
      <p:sp>
        <p:nvSpPr>
          <p:cNvPr id="3" name="Espaço Reservado para Conteúdo 2">
            <a:extLst>
              <a:ext uri="{FF2B5EF4-FFF2-40B4-BE49-F238E27FC236}">
                <a16:creationId xmlns:a16="http://schemas.microsoft.com/office/drawing/2014/main" id="{693EDD5C-5F45-4DB8-A441-B7476B50A2BB}"/>
              </a:ext>
            </a:extLst>
          </p:cNvPr>
          <p:cNvSpPr>
            <a:spLocks noGrp="1"/>
          </p:cNvSpPr>
          <p:nvPr>
            <p:ph idx="4294967295"/>
          </p:nvPr>
        </p:nvSpPr>
        <p:spPr>
          <a:xfrm>
            <a:off x="962025" y="1387031"/>
            <a:ext cx="10515600" cy="4351338"/>
          </a:xfrm>
        </p:spPr>
        <p:txBody>
          <a:bodyPr/>
          <a:lstStyle/>
          <a:p>
            <a:r>
              <a:rPr lang="en-US" dirty="0">
                <a:latin typeface="Avenir Next LT Pro" panose="020B0504020202020204" pitchFamily="34" charset="0"/>
              </a:rPr>
              <a:t>Within Visual Range (WVR)</a:t>
            </a:r>
          </a:p>
          <a:p>
            <a:r>
              <a:rPr lang="en-US" dirty="0">
                <a:latin typeface="Avenir Next LT Pro" panose="020B0504020202020204" pitchFamily="34" charset="0"/>
              </a:rPr>
              <a:t>Beyond Visual Range (BVR)</a:t>
            </a:r>
          </a:p>
          <a:p>
            <a:r>
              <a:rPr lang="en-US" dirty="0">
                <a:latin typeface="Avenir Next LT Pro" panose="020B0504020202020204" pitchFamily="34" charset="0"/>
              </a:rPr>
              <a:t>Situational Awareness</a:t>
            </a:r>
          </a:p>
          <a:p>
            <a:r>
              <a:rPr lang="en-US" dirty="0">
                <a:latin typeface="Avenir Next LT Pro" panose="020B0504020202020204" pitchFamily="34" charset="0"/>
              </a:rPr>
              <a:t>Simulation</a:t>
            </a:r>
          </a:p>
          <a:p>
            <a:r>
              <a:rPr lang="en-US" dirty="0">
                <a:latin typeface="Avenir Next LT Pro" panose="020B0504020202020204" pitchFamily="34" charset="0"/>
              </a:rPr>
              <a:t>Decision Support Tool</a:t>
            </a:r>
            <a:endParaRPr lang="pt-BR" dirty="0">
              <a:latin typeface="Avenir Next LT Pro" panose="020B0504020202020204" pitchFamily="34" charset="0"/>
            </a:endParaRPr>
          </a:p>
          <a:p>
            <a:endParaRPr lang="pt-BR" dirty="0">
              <a:latin typeface="Avenir Next LT Pro" panose="020B0504020202020204" pitchFamily="34" charset="0"/>
            </a:endParaRPr>
          </a:p>
          <a:p>
            <a:endParaRPr lang="pt-BR" dirty="0">
              <a:latin typeface="Avenir Next LT Pro" panose="020B0504020202020204" pitchFamily="34" charset="0"/>
            </a:endParaRPr>
          </a:p>
        </p:txBody>
      </p:sp>
    </p:spTree>
    <p:extLst>
      <p:ext uri="{BB962C8B-B14F-4D97-AF65-F5344CB8AC3E}">
        <p14:creationId xmlns:p14="http://schemas.microsoft.com/office/powerpoint/2010/main" val="349857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D588B-8956-447D-B761-879213B0F684}"/>
              </a:ext>
            </a:extLst>
          </p:cNvPr>
          <p:cNvSpPr>
            <a:spLocks noGrp="1"/>
          </p:cNvSpPr>
          <p:nvPr>
            <p:ph type="title"/>
          </p:nvPr>
        </p:nvSpPr>
        <p:spPr/>
        <p:txBody>
          <a:bodyPr/>
          <a:lstStyle/>
          <a:p>
            <a:r>
              <a:rPr lang="pt-BR" dirty="0">
                <a:latin typeface="Avenir Next LT Pro" panose="020B0504020202020204" pitchFamily="34" charset="0"/>
              </a:rPr>
              <a:t>LITERATURE REVIEW</a:t>
            </a:r>
          </a:p>
        </p:txBody>
      </p:sp>
      <p:sp>
        <p:nvSpPr>
          <p:cNvPr id="4" name="Espaço Reservado para Conteúdo 2">
            <a:extLst>
              <a:ext uri="{FF2B5EF4-FFF2-40B4-BE49-F238E27FC236}">
                <a16:creationId xmlns:a16="http://schemas.microsoft.com/office/drawing/2014/main" id="{CF0EFC90-54B2-450F-8ADF-652F631FF779}"/>
              </a:ext>
            </a:extLst>
          </p:cNvPr>
          <p:cNvSpPr>
            <a:spLocks noGrp="1"/>
          </p:cNvSpPr>
          <p:nvPr>
            <p:ph idx="4294967295"/>
          </p:nvPr>
        </p:nvSpPr>
        <p:spPr>
          <a:xfrm>
            <a:off x="838200" y="1767840"/>
            <a:ext cx="11211560" cy="4226559"/>
          </a:xfrm>
        </p:spPr>
        <p:txBody>
          <a:bodyPr>
            <a:normAutofit fontScale="85000" lnSpcReduction="20000"/>
          </a:bodyPr>
          <a:lstStyle/>
          <a:p>
            <a:pPr marL="514350" indent="-514350">
              <a:buFont typeface="+mj-lt"/>
              <a:buAutoNum type="arabicPeriod"/>
            </a:pPr>
            <a:r>
              <a:rPr lang="en-US" dirty="0">
                <a:latin typeface="Avenir Next LT Pro" panose="020B0504020202020204" pitchFamily="34" charset="0"/>
              </a:rPr>
              <a:t>Bayesian Networks (Du and Liu, 2010; Rao et al, 2011) </a:t>
            </a:r>
          </a:p>
          <a:p>
            <a:pPr marL="514350" indent="-514350">
              <a:buFont typeface="+mj-lt"/>
              <a:buAutoNum type="arabicPeriod"/>
            </a:pPr>
            <a:r>
              <a:rPr lang="en-US" dirty="0">
                <a:latin typeface="Avenir Next LT Pro" panose="020B0504020202020204" pitchFamily="34" charset="0"/>
              </a:rPr>
              <a:t>Fuzzy Logic (</a:t>
            </a:r>
            <a:r>
              <a:rPr lang="en-US" dirty="0" err="1">
                <a:latin typeface="Avenir Next LT Pro" panose="020B0504020202020204" pitchFamily="34" charset="0"/>
              </a:rPr>
              <a:t>Akabari</a:t>
            </a:r>
            <a:r>
              <a:rPr lang="en-US" dirty="0">
                <a:latin typeface="Avenir Next LT Pro" panose="020B0504020202020204" pitchFamily="34" charset="0"/>
              </a:rPr>
              <a:t> et al, 2005;  Prahu et al, 2014)</a:t>
            </a:r>
          </a:p>
          <a:p>
            <a:pPr marL="514350" indent="-514350">
              <a:buFont typeface="+mj-lt"/>
              <a:buAutoNum type="arabicPeriod"/>
            </a:pPr>
            <a:r>
              <a:rPr lang="en-US" dirty="0">
                <a:latin typeface="Avenir Next LT Pro" panose="020B0504020202020204" pitchFamily="34" charset="0"/>
              </a:rPr>
              <a:t>Agent-based Modeling (Heinze et al, 1998)</a:t>
            </a:r>
          </a:p>
          <a:p>
            <a:pPr marL="514350" indent="-514350">
              <a:buFont typeface="+mj-lt"/>
              <a:buAutoNum type="arabicPeriod"/>
            </a:pPr>
            <a:r>
              <a:rPr lang="en-US" dirty="0">
                <a:latin typeface="Avenir Next LT Pro" panose="020B0504020202020204" pitchFamily="34" charset="0"/>
              </a:rPr>
              <a:t>Influence Diagrams (Lin et al, 2007)</a:t>
            </a:r>
          </a:p>
          <a:p>
            <a:pPr marL="514350" indent="-514350">
              <a:buFont typeface="+mj-lt"/>
              <a:buAutoNum type="arabicPeriod"/>
            </a:pPr>
            <a:r>
              <a:rPr lang="en-US" dirty="0">
                <a:latin typeface="Avenir Next LT Pro" panose="020B0504020202020204" pitchFamily="34" charset="0"/>
              </a:rPr>
              <a:t>Reinforcement Learning (</a:t>
            </a:r>
            <a:r>
              <a:rPr lang="en-US" dirty="0" err="1">
                <a:latin typeface="Avenir Next LT Pro" panose="020B0504020202020204" pitchFamily="34" charset="0"/>
              </a:rPr>
              <a:t>Toubman</a:t>
            </a:r>
            <a:r>
              <a:rPr lang="en-US" dirty="0">
                <a:latin typeface="Avenir Next LT Pro" panose="020B0504020202020204" pitchFamily="34" charset="0"/>
              </a:rPr>
              <a:t> et al, 2016; </a:t>
            </a:r>
            <a:r>
              <a:rPr lang="en-US" dirty="0" err="1">
                <a:latin typeface="Avenir Next LT Pro" panose="020B0504020202020204" pitchFamily="34" charset="0"/>
              </a:rPr>
              <a:t>Weilin</a:t>
            </a:r>
            <a:r>
              <a:rPr lang="en-US" dirty="0">
                <a:latin typeface="Avenir Next LT Pro" panose="020B0504020202020204" pitchFamily="34" charset="0"/>
              </a:rPr>
              <a:t> et al, 2018; Hu et al, 2021)</a:t>
            </a:r>
          </a:p>
          <a:p>
            <a:pPr marL="514350" indent="-514350">
              <a:buFont typeface="+mj-lt"/>
              <a:buAutoNum type="arabicPeriod"/>
            </a:pPr>
            <a:r>
              <a:rPr lang="en-US" dirty="0">
                <a:latin typeface="Avenir Next LT Pro" panose="020B0504020202020204" pitchFamily="34" charset="0"/>
              </a:rPr>
              <a:t>Artificial Neural Networks (Yao et al, 2021)</a:t>
            </a:r>
          </a:p>
          <a:p>
            <a:pPr marL="514350" indent="-514350">
              <a:buFont typeface="+mj-lt"/>
              <a:buAutoNum type="arabicPeriod"/>
            </a:pPr>
            <a:r>
              <a:rPr lang="en-US" dirty="0">
                <a:latin typeface="Avenir Next LT Pro" panose="020B0504020202020204" pitchFamily="34" charset="0"/>
              </a:rPr>
              <a:t>Evolutionary Algorithms (Yang et al 2020; Li et al 2020)</a:t>
            </a:r>
          </a:p>
          <a:p>
            <a:pPr marL="514350" indent="-514350">
              <a:buFont typeface="+mj-lt"/>
              <a:buAutoNum type="arabicPeriod"/>
            </a:pPr>
            <a:r>
              <a:rPr lang="en-US" dirty="0" err="1">
                <a:latin typeface="Avenir Next LT Pro" panose="020B0504020202020204" pitchFamily="34" charset="0"/>
              </a:rPr>
              <a:t>MiniMax</a:t>
            </a:r>
            <a:r>
              <a:rPr lang="en-US" dirty="0">
                <a:latin typeface="Avenir Next LT Pro" panose="020B0504020202020204" pitchFamily="34" charset="0"/>
              </a:rPr>
              <a:t> Method (Kang et al, 2019)</a:t>
            </a:r>
          </a:p>
          <a:p>
            <a:pPr marL="514350" indent="-514350">
              <a:buFont typeface="+mj-lt"/>
              <a:buAutoNum type="arabicPeriod"/>
            </a:pPr>
            <a:r>
              <a:rPr lang="en-US" dirty="0">
                <a:latin typeface="Avenir Next LT Pro" panose="020B0504020202020204" pitchFamily="34" charset="0"/>
              </a:rPr>
              <a:t>Behavior Trees (Yao et al, 2015)</a:t>
            </a:r>
          </a:p>
          <a:p>
            <a:pPr marL="514350" indent="-514350">
              <a:buFont typeface="+mj-lt"/>
              <a:buAutoNum type="arabicPeriod"/>
            </a:pPr>
            <a:r>
              <a:rPr lang="en-US" dirty="0">
                <a:latin typeface="Avenir Next LT Pro" panose="020B0504020202020204" pitchFamily="34" charset="0"/>
              </a:rPr>
              <a:t>Game Theory (Mukai et al, 2003; </a:t>
            </a:r>
            <a:r>
              <a:rPr lang="en-US" dirty="0" err="1">
                <a:latin typeface="Avenir Next LT Pro" panose="020B0504020202020204" pitchFamily="34" charset="0"/>
              </a:rPr>
              <a:t>Karelahti</a:t>
            </a:r>
            <a:r>
              <a:rPr lang="en-US" dirty="0">
                <a:latin typeface="Avenir Next LT Pro" panose="020B0504020202020204" pitchFamily="34" charset="0"/>
              </a:rPr>
              <a:t> et al, 2006; Ha et al, 2018)</a:t>
            </a:r>
          </a:p>
          <a:p>
            <a:endParaRPr lang="pt-BR" dirty="0">
              <a:latin typeface="Avenir Next LT Pro" panose="020B0504020202020204" pitchFamily="34" charset="0"/>
            </a:endParaRPr>
          </a:p>
          <a:p>
            <a:endParaRPr lang="pt-BR" dirty="0">
              <a:latin typeface="Avenir Next LT Pro" panose="020B0504020202020204" pitchFamily="34" charset="0"/>
            </a:endParaRPr>
          </a:p>
          <a:p>
            <a:endParaRPr lang="pt-BR" dirty="0">
              <a:latin typeface="Avenir Next LT Pro" panose="020B0504020202020204" pitchFamily="34" charset="0"/>
            </a:endParaRPr>
          </a:p>
        </p:txBody>
      </p:sp>
    </p:spTree>
    <p:extLst>
      <p:ext uri="{BB962C8B-B14F-4D97-AF65-F5344CB8AC3E}">
        <p14:creationId xmlns:p14="http://schemas.microsoft.com/office/powerpoint/2010/main" val="268738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B33A4-DB3B-4A8F-823D-7AE0DAAF6DD4}"/>
              </a:ext>
            </a:extLst>
          </p:cNvPr>
          <p:cNvSpPr>
            <a:spLocks noGrp="1"/>
          </p:cNvSpPr>
          <p:nvPr>
            <p:ph type="title"/>
          </p:nvPr>
        </p:nvSpPr>
        <p:spPr/>
        <p:txBody>
          <a:bodyPr/>
          <a:lstStyle/>
          <a:p>
            <a:r>
              <a:rPr lang="pt-BR" dirty="0">
                <a:latin typeface="Avenir Next LT Pro" panose="020B0504020202020204" pitchFamily="34" charset="0"/>
              </a:rPr>
              <a:t>OBJECTIVES</a:t>
            </a:r>
          </a:p>
        </p:txBody>
      </p:sp>
      <p:sp>
        <p:nvSpPr>
          <p:cNvPr id="3" name="Espaço Reservado para Conteúdo 2">
            <a:extLst>
              <a:ext uri="{FF2B5EF4-FFF2-40B4-BE49-F238E27FC236}">
                <a16:creationId xmlns:a16="http://schemas.microsoft.com/office/drawing/2014/main" id="{427FE9A1-074F-493F-A904-3AF951F5CE1A}"/>
              </a:ext>
            </a:extLst>
          </p:cNvPr>
          <p:cNvSpPr>
            <a:spLocks noGrp="1"/>
          </p:cNvSpPr>
          <p:nvPr>
            <p:ph idx="4294967295"/>
          </p:nvPr>
        </p:nvSpPr>
        <p:spPr>
          <a:xfrm>
            <a:off x="962025" y="1387030"/>
            <a:ext cx="10515600" cy="4566729"/>
          </a:xfrm>
        </p:spPr>
        <p:txBody>
          <a:bodyPr>
            <a:normAutofit fontScale="92500" lnSpcReduction="20000"/>
          </a:bodyPr>
          <a:lstStyle/>
          <a:p>
            <a:r>
              <a:rPr lang="pt-BR" dirty="0" err="1">
                <a:latin typeface="Avenir Next LT Pro" panose="020B0504020202020204" pitchFamily="34" charset="0"/>
              </a:rPr>
              <a:t>Supervised</a:t>
            </a:r>
            <a:r>
              <a:rPr lang="pt-BR" dirty="0">
                <a:latin typeface="Avenir Next LT Pro" panose="020B0504020202020204" pitchFamily="34" charset="0"/>
              </a:rPr>
              <a:t> </a:t>
            </a:r>
            <a:r>
              <a:rPr lang="pt-BR" dirty="0" err="1">
                <a:latin typeface="Avenir Next LT Pro" panose="020B0504020202020204" pitchFamily="34" charset="0"/>
              </a:rPr>
              <a:t>Machine</a:t>
            </a:r>
            <a:r>
              <a:rPr lang="pt-BR" dirty="0">
                <a:latin typeface="Avenir Next LT Pro" panose="020B0504020202020204" pitchFamily="34" charset="0"/>
              </a:rPr>
              <a:t> Learning model </a:t>
            </a:r>
          </a:p>
          <a:p>
            <a:r>
              <a:rPr lang="pt-BR" dirty="0" err="1">
                <a:latin typeface="Avenir Next LT Pro" panose="020B0504020202020204" pitchFamily="34" charset="0"/>
              </a:rPr>
              <a:t>Based</a:t>
            </a:r>
            <a:r>
              <a:rPr lang="pt-BR" dirty="0">
                <a:latin typeface="Avenir Next LT Pro" panose="020B0504020202020204" pitchFamily="34" charset="0"/>
              </a:rPr>
              <a:t> </a:t>
            </a:r>
            <a:r>
              <a:rPr lang="pt-BR" dirty="0" err="1">
                <a:latin typeface="Avenir Next LT Pro" panose="020B0504020202020204" pitchFamily="34" charset="0"/>
              </a:rPr>
              <a:t>on</a:t>
            </a:r>
            <a:r>
              <a:rPr lang="pt-BR" dirty="0">
                <a:latin typeface="Avenir Next LT Pro" panose="020B0504020202020204" pitchFamily="34" charset="0"/>
              </a:rPr>
              <a:t> </a:t>
            </a:r>
            <a:r>
              <a:rPr lang="pt-BR" dirty="0" err="1">
                <a:latin typeface="Avenir Next LT Pro" panose="020B0504020202020204" pitchFamily="34" charset="0"/>
              </a:rPr>
              <a:t>Decision</a:t>
            </a:r>
            <a:r>
              <a:rPr lang="pt-BR" dirty="0">
                <a:latin typeface="Avenir Next LT Pro" panose="020B0504020202020204" pitchFamily="34" charset="0"/>
              </a:rPr>
              <a:t> </a:t>
            </a:r>
            <a:r>
              <a:rPr lang="pt-BR" dirty="0" err="1">
                <a:latin typeface="Avenir Next LT Pro" panose="020B0504020202020204" pitchFamily="34" charset="0"/>
              </a:rPr>
              <a:t>Trees</a:t>
            </a:r>
            <a:r>
              <a:rPr lang="pt-BR" dirty="0">
                <a:latin typeface="Avenir Next LT Pro" panose="020B0504020202020204" pitchFamily="34" charset="0"/>
              </a:rPr>
              <a:t> (</a:t>
            </a:r>
            <a:r>
              <a:rPr lang="pt-BR" dirty="0" err="1">
                <a:latin typeface="Avenir Next LT Pro" panose="020B0504020202020204" pitchFamily="34" charset="0"/>
              </a:rPr>
              <a:t>XGBoost</a:t>
            </a:r>
            <a:r>
              <a:rPr lang="pt-BR" dirty="0">
                <a:latin typeface="Avenir Next LT Pro" panose="020B0504020202020204" pitchFamily="34" charset="0"/>
              </a:rPr>
              <a:t>)</a:t>
            </a:r>
          </a:p>
          <a:p>
            <a:r>
              <a:rPr lang="pt-BR" dirty="0" err="1">
                <a:latin typeface="Avenir Next LT Pro" panose="020B0504020202020204" pitchFamily="34" charset="0"/>
              </a:rPr>
              <a:t>Features</a:t>
            </a:r>
            <a:r>
              <a:rPr lang="pt-BR" dirty="0">
                <a:latin typeface="Avenir Next LT Pro" panose="020B0504020202020204" pitchFamily="34" charset="0"/>
              </a:rPr>
              <a:t>:</a:t>
            </a:r>
          </a:p>
          <a:p>
            <a:pPr marL="914400" lvl="1" indent="-457200">
              <a:buFont typeface="+mj-lt"/>
              <a:buAutoNum type="arabicPeriod"/>
            </a:pPr>
            <a:r>
              <a:rPr lang="pt-BR" dirty="0">
                <a:latin typeface="Avenir Next LT Pro" panose="020B0504020202020204" pitchFamily="34" charset="0"/>
              </a:rPr>
              <a:t>6DOF</a:t>
            </a:r>
          </a:p>
          <a:p>
            <a:pPr marL="914400" lvl="1" indent="-457200">
              <a:buFont typeface="+mj-lt"/>
              <a:buAutoNum type="arabicPeriod"/>
            </a:pPr>
            <a:r>
              <a:rPr lang="pt-BR" dirty="0" err="1">
                <a:latin typeface="Avenir Next LT Pro" panose="020B0504020202020204" pitchFamily="34" charset="0"/>
              </a:rPr>
              <a:t>Multi-role</a:t>
            </a:r>
            <a:r>
              <a:rPr lang="pt-BR" dirty="0">
                <a:latin typeface="Avenir Next LT Pro" panose="020B0504020202020204" pitchFamily="34" charset="0"/>
              </a:rPr>
              <a:t> </a:t>
            </a:r>
            <a:r>
              <a:rPr lang="pt-BR" dirty="0" err="1">
                <a:latin typeface="Avenir Next LT Pro" panose="020B0504020202020204" pitchFamily="34" charset="0"/>
              </a:rPr>
              <a:t>combat</a:t>
            </a:r>
            <a:r>
              <a:rPr lang="pt-BR" dirty="0">
                <a:latin typeface="Avenir Next LT Pro" panose="020B0504020202020204" pitchFamily="34" charset="0"/>
              </a:rPr>
              <a:t> </a:t>
            </a:r>
            <a:r>
              <a:rPr lang="pt-BR" dirty="0" err="1">
                <a:latin typeface="Avenir Next LT Pro" panose="020B0504020202020204" pitchFamily="34" charset="0"/>
              </a:rPr>
              <a:t>aircraft</a:t>
            </a:r>
            <a:endParaRPr lang="pt-BR" dirty="0">
              <a:latin typeface="Avenir Next LT Pro" panose="020B0504020202020204" pitchFamily="34" charset="0"/>
            </a:endParaRPr>
          </a:p>
          <a:p>
            <a:pPr marL="914400" lvl="1" indent="-457200">
              <a:buFont typeface="+mj-lt"/>
              <a:buAutoNum type="arabicPeriod"/>
            </a:pPr>
            <a:r>
              <a:rPr lang="pt-BR" dirty="0" err="1">
                <a:latin typeface="Avenir Next LT Pro" panose="020B0504020202020204" pitchFamily="34" charset="0"/>
              </a:rPr>
              <a:t>Electronic</a:t>
            </a:r>
            <a:r>
              <a:rPr lang="pt-BR" dirty="0">
                <a:latin typeface="Avenir Next LT Pro" panose="020B0504020202020204" pitchFamily="34" charset="0"/>
              </a:rPr>
              <a:t> </a:t>
            </a:r>
            <a:r>
              <a:rPr lang="pt-BR" dirty="0" err="1">
                <a:latin typeface="Avenir Next LT Pro" panose="020B0504020202020204" pitchFamily="34" charset="0"/>
              </a:rPr>
              <a:t>Warfare</a:t>
            </a:r>
            <a:r>
              <a:rPr lang="pt-BR" dirty="0">
                <a:latin typeface="Avenir Next LT Pro" panose="020B0504020202020204" pitchFamily="34" charset="0"/>
              </a:rPr>
              <a:t> Devices</a:t>
            </a:r>
          </a:p>
          <a:p>
            <a:pPr marL="914400" lvl="1" indent="-457200">
              <a:buFont typeface="+mj-lt"/>
              <a:buAutoNum type="arabicPeriod"/>
            </a:pPr>
            <a:r>
              <a:rPr lang="pt-BR" dirty="0" err="1">
                <a:latin typeface="Avenir Next LT Pro" panose="020B0504020202020204" pitchFamily="34" charset="0"/>
              </a:rPr>
              <a:t>Datalink</a:t>
            </a:r>
            <a:r>
              <a:rPr lang="pt-BR" dirty="0">
                <a:latin typeface="Avenir Next LT Pro" panose="020B0504020202020204" pitchFamily="34" charset="0"/>
              </a:rPr>
              <a:t> communications</a:t>
            </a:r>
          </a:p>
          <a:p>
            <a:pPr marL="914400" lvl="1" indent="-457200">
              <a:buFont typeface="+mj-lt"/>
              <a:buAutoNum type="arabicPeriod"/>
            </a:pPr>
            <a:r>
              <a:rPr lang="pt-BR" dirty="0">
                <a:latin typeface="Avenir Next LT Pro" panose="020B0504020202020204" pitchFamily="34" charset="0"/>
              </a:rPr>
              <a:t>Active radar-</a:t>
            </a:r>
            <a:r>
              <a:rPr lang="pt-BR" dirty="0" err="1">
                <a:latin typeface="Avenir Next LT Pro" panose="020B0504020202020204" pitchFamily="34" charset="0"/>
              </a:rPr>
              <a:t>guided</a:t>
            </a:r>
            <a:r>
              <a:rPr lang="pt-BR" dirty="0">
                <a:latin typeface="Avenir Next LT Pro" panose="020B0504020202020204" pitchFamily="34" charset="0"/>
              </a:rPr>
              <a:t> </a:t>
            </a:r>
            <a:r>
              <a:rPr lang="pt-BR" dirty="0" err="1">
                <a:latin typeface="Avenir Next LT Pro" panose="020B0504020202020204" pitchFamily="34" charset="0"/>
              </a:rPr>
              <a:t>missiles</a:t>
            </a:r>
            <a:endParaRPr lang="pt-BR" dirty="0">
              <a:latin typeface="Avenir Next LT Pro" panose="020B0504020202020204" pitchFamily="34" charset="0"/>
            </a:endParaRPr>
          </a:p>
          <a:p>
            <a:r>
              <a:rPr lang="pt-BR" dirty="0" err="1">
                <a:latin typeface="Avenir Next LT Pro" panose="020B0504020202020204" pitchFamily="34" charset="0"/>
              </a:rPr>
              <a:t>Sujects</a:t>
            </a:r>
            <a:r>
              <a:rPr lang="pt-BR" dirty="0">
                <a:latin typeface="Avenir Next LT Pro" panose="020B0504020202020204" pitchFamily="34" charset="0"/>
              </a:rPr>
              <a:t>:</a:t>
            </a:r>
          </a:p>
          <a:p>
            <a:pPr marL="914400" lvl="1" indent="-457200">
              <a:buFont typeface="+mj-lt"/>
              <a:buAutoNum type="arabicPeriod"/>
            </a:pPr>
            <a:r>
              <a:rPr lang="pt-BR" dirty="0">
                <a:latin typeface="Avenir Next LT Pro" panose="020B0504020202020204" pitchFamily="34" charset="0"/>
              </a:rPr>
              <a:t>BVR </a:t>
            </a:r>
            <a:r>
              <a:rPr lang="pt-BR" dirty="0" err="1">
                <a:latin typeface="Avenir Next LT Pro" panose="020B0504020202020204" pitchFamily="34" charset="0"/>
              </a:rPr>
              <a:t>air</a:t>
            </a:r>
            <a:r>
              <a:rPr lang="pt-BR" dirty="0">
                <a:latin typeface="Avenir Next LT Pro" panose="020B0504020202020204" pitchFamily="34" charset="0"/>
              </a:rPr>
              <a:t> </a:t>
            </a:r>
            <a:r>
              <a:rPr lang="pt-BR" dirty="0" err="1">
                <a:latin typeface="Avenir Next LT Pro" panose="020B0504020202020204" pitchFamily="34" charset="0"/>
              </a:rPr>
              <a:t>combat</a:t>
            </a:r>
            <a:r>
              <a:rPr lang="pt-BR" dirty="0">
                <a:latin typeface="Avenir Next LT Pro" panose="020B0504020202020204" pitchFamily="34" charset="0"/>
              </a:rPr>
              <a:t> </a:t>
            </a:r>
            <a:r>
              <a:rPr lang="pt-BR" dirty="0" err="1">
                <a:latin typeface="Avenir Next LT Pro" panose="020B0504020202020204" pitchFamily="34" charset="0"/>
              </a:rPr>
              <a:t>scenarios</a:t>
            </a:r>
            <a:endParaRPr lang="pt-BR" dirty="0">
              <a:latin typeface="Avenir Next LT Pro" panose="020B0504020202020204" pitchFamily="34" charset="0"/>
            </a:endParaRPr>
          </a:p>
          <a:p>
            <a:pPr marL="914400" lvl="1" indent="-457200">
              <a:buFont typeface="+mj-lt"/>
              <a:buAutoNum type="arabicPeriod"/>
            </a:pPr>
            <a:r>
              <a:rPr lang="pt-BR" dirty="0">
                <a:latin typeface="Avenir Next LT Pro" panose="020B0504020202020204" pitchFamily="34" charset="0"/>
              </a:rPr>
              <a:t>Carrying out </a:t>
            </a:r>
            <a:r>
              <a:rPr lang="pt-BR" dirty="0" err="1">
                <a:latin typeface="Avenir Next LT Pro" panose="020B0504020202020204" pitchFamily="34" charset="0"/>
              </a:rPr>
              <a:t>simulations</a:t>
            </a:r>
            <a:endParaRPr lang="pt-BR" dirty="0">
              <a:latin typeface="Avenir Next LT Pro" panose="020B0504020202020204" pitchFamily="34" charset="0"/>
            </a:endParaRPr>
          </a:p>
          <a:p>
            <a:pPr marL="914400" lvl="1" indent="-457200">
              <a:buFont typeface="+mj-lt"/>
              <a:buAutoNum type="arabicPeriod"/>
            </a:pPr>
            <a:r>
              <a:rPr lang="pt-BR" dirty="0" err="1">
                <a:latin typeface="Avenir Next LT Pro" panose="020B0504020202020204" pitchFamily="34" charset="0"/>
              </a:rPr>
              <a:t>Collecting</a:t>
            </a:r>
            <a:r>
              <a:rPr lang="pt-BR" dirty="0">
                <a:latin typeface="Avenir Next LT Pro" panose="020B0504020202020204" pitchFamily="34" charset="0"/>
              </a:rPr>
              <a:t> </a:t>
            </a:r>
            <a:r>
              <a:rPr lang="pt-BR" dirty="0" err="1">
                <a:latin typeface="Avenir Next LT Pro" panose="020B0504020202020204" pitchFamily="34" charset="0"/>
              </a:rPr>
              <a:t>and</a:t>
            </a:r>
            <a:r>
              <a:rPr lang="pt-BR" dirty="0">
                <a:latin typeface="Avenir Next LT Pro" panose="020B0504020202020204" pitchFamily="34" charset="0"/>
              </a:rPr>
              <a:t> </a:t>
            </a:r>
            <a:r>
              <a:rPr lang="pt-BR" dirty="0" err="1">
                <a:latin typeface="Avenir Next LT Pro" panose="020B0504020202020204" pitchFamily="34" charset="0"/>
              </a:rPr>
              <a:t>analysing</a:t>
            </a:r>
            <a:r>
              <a:rPr lang="pt-BR" dirty="0">
                <a:latin typeface="Avenir Next LT Pro" panose="020B0504020202020204" pitchFamily="34" charset="0"/>
              </a:rPr>
              <a:t> data	</a:t>
            </a:r>
          </a:p>
          <a:p>
            <a:pPr marL="914400" lvl="1" indent="-457200">
              <a:buFont typeface="+mj-lt"/>
              <a:buAutoNum type="arabicPeriod"/>
            </a:pPr>
            <a:r>
              <a:rPr lang="pt-BR" dirty="0" err="1">
                <a:latin typeface="Avenir Next LT Pro" panose="020B0504020202020204" pitchFamily="34" charset="0"/>
              </a:rPr>
              <a:t>Using</a:t>
            </a:r>
            <a:r>
              <a:rPr lang="pt-BR" dirty="0">
                <a:latin typeface="Avenir Next LT Pro" panose="020B0504020202020204" pitchFamily="34" charset="0"/>
              </a:rPr>
              <a:t> </a:t>
            </a:r>
            <a:r>
              <a:rPr lang="pt-BR" dirty="0" err="1">
                <a:latin typeface="Avenir Next LT Pro" panose="020B0504020202020204" pitchFamily="34" charset="0"/>
              </a:rPr>
              <a:t>machine</a:t>
            </a:r>
            <a:r>
              <a:rPr lang="pt-BR" dirty="0">
                <a:latin typeface="Avenir Next LT Pro" panose="020B0504020202020204" pitchFamily="34" charset="0"/>
              </a:rPr>
              <a:t> </a:t>
            </a:r>
            <a:r>
              <a:rPr lang="pt-BR" dirty="0" err="1">
                <a:latin typeface="Avenir Next LT Pro" panose="020B0504020202020204" pitchFamily="34" charset="0"/>
              </a:rPr>
              <a:t>learning</a:t>
            </a:r>
            <a:r>
              <a:rPr lang="pt-BR" dirty="0">
                <a:latin typeface="Avenir Next LT Pro" panose="020B0504020202020204" pitchFamily="34" charset="0"/>
              </a:rPr>
              <a:t> </a:t>
            </a:r>
            <a:r>
              <a:rPr lang="pt-BR" dirty="0" err="1">
                <a:latin typeface="Avenir Next LT Pro" panose="020B0504020202020204" pitchFamily="34" charset="0"/>
              </a:rPr>
              <a:t>techniques</a:t>
            </a:r>
            <a:endParaRPr lang="pt-BR" dirty="0">
              <a:latin typeface="Avenir Next LT Pro" panose="020B0504020202020204" pitchFamily="34" charset="0"/>
            </a:endParaRPr>
          </a:p>
        </p:txBody>
      </p:sp>
    </p:spTree>
    <p:extLst>
      <p:ext uri="{BB962C8B-B14F-4D97-AF65-F5344CB8AC3E}">
        <p14:creationId xmlns:p14="http://schemas.microsoft.com/office/powerpoint/2010/main" val="162644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lstStyle/>
          <a:p>
            <a:r>
              <a:rPr lang="pt-BR" dirty="0">
                <a:latin typeface="Avenir Next LT Pro" panose="020B0504020202020204" pitchFamily="34" charset="0"/>
              </a:rPr>
              <a:t>FIGHTER AGENT</a:t>
            </a:r>
          </a:p>
        </p:txBody>
      </p:sp>
      <p:sp>
        <p:nvSpPr>
          <p:cNvPr id="3" name="Espaço Reservado para Conteúdo 2">
            <a:extLst>
              <a:ext uri="{FF2B5EF4-FFF2-40B4-BE49-F238E27FC236}">
                <a16:creationId xmlns:a16="http://schemas.microsoft.com/office/drawing/2014/main" id="{6D9ACC62-FC8A-4F8B-A7A4-0B2F7B3FB66F}"/>
              </a:ext>
            </a:extLst>
          </p:cNvPr>
          <p:cNvSpPr>
            <a:spLocks noGrp="1"/>
          </p:cNvSpPr>
          <p:nvPr>
            <p:ph idx="4294967295"/>
          </p:nvPr>
        </p:nvSpPr>
        <p:spPr>
          <a:xfrm>
            <a:off x="962025" y="1387031"/>
            <a:ext cx="10515600" cy="4351338"/>
          </a:xfrm>
        </p:spPr>
        <p:txBody>
          <a:bodyPr/>
          <a:lstStyle/>
          <a:p>
            <a:r>
              <a:rPr lang="pt-BR" dirty="0" err="1">
                <a:latin typeface="Avenir Next LT Pro" panose="020B0504020202020204" pitchFamily="34" charset="0"/>
              </a:rPr>
              <a:t>Finite</a:t>
            </a:r>
            <a:r>
              <a:rPr lang="pt-BR" dirty="0">
                <a:latin typeface="Avenir Next LT Pro" panose="020B0504020202020204" pitchFamily="34" charset="0"/>
              </a:rPr>
              <a:t> </a:t>
            </a:r>
            <a:r>
              <a:rPr lang="pt-BR" dirty="0" err="1">
                <a:latin typeface="Avenir Next LT Pro" panose="020B0504020202020204" pitchFamily="34" charset="0"/>
              </a:rPr>
              <a:t>State</a:t>
            </a:r>
            <a:r>
              <a:rPr lang="pt-BR" dirty="0">
                <a:latin typeface="Avenir Next LT Pro" panose="020B0504020202020204" pitchFamily="34" charset="0"/>
              </a:rPr>
              <a:t> </a:t>
            </a:r>
            <a:r>
              <a:rPr lang="pt-BR" dirty="0" err="1">
                <a:latin typeface="Avenir Next LT Pro" panose="020B0504020202020204" pitchFamily="34" charset="0"/>
              </a:rPr>
              <a:t>Machine</a:t>
            </a:r>
            <a:endParaRPr lang="pt-BR" dirty="0">
              <a:latin typeface="Avenir Next LT Pro" panose="020B0504020202020204" pitchFamily="34" charset="0"/>
            </a:endParaRPr>
          </a:p>
          <a:p>
            <a:r>
              <a:rPr lang="pt-BR" dirty="0">
                <a:latin typeface="Avenir Next LT Pro" panose="020B0504020202020204" pitchFamily="34" charset="0"/>
              </a:rPr>
              <a:t>CAP, </a:t>
            </a:r>
            <a:r>
              <a:rPr lang="pt-BR" dirty="0" err="1">
                <a:latin typeface="Avenir Next LT Pro" panose="020B0504020202020204" pitchFamily="34" charset="0"/>
              </a:rPr>
              <a:t>Commit</a:t>
            </a:r>
            <a:r>
              <a:rPr lang="pt-BR" dirty="0">
                <a:latin typeface="Avenir Next LT Pro" panose="020B0504020202020204" pitchFamily="34" charset="0"/>
              </a:rPr>
              <a:t>, Break, </a:t>
            </a:r>
            <a:r>
              <a:rPr lang="pt-BR" dirty="0" err="1">
                <a:latin typeface="Avenir Next LT Pro" panose="020B0504020202020204" pitchFamily="34" charset="0"/>
              </a:rPr>
              <a:t>Abort</a:t>
            </a:r>
            <a:endParaRPr lang="pt-BR" dirty="0">
              <a:latin typeface="Avenir Next LT Pro" panose="020B0504020202020204" pitchFamily="34" charset="0"/>
            </a:endParaRPr>
          </a:p>
        </p:txBody>
      </p:sp>
      <p:pic>
        <p:nvPicPr>
          <p:cNvPr id="5" name="Imagem 4" descr="Diagrama, Forma&#10;&#10;Descrição gerada automaticamente">
            <a:extLst>
              <a:ext uri="{FF2B5EF4-FFF2-40B4-BE49-F238E27FC236}">
                <a16:creationId xmlns:a16="http://schemas.microsoft.com/office/drawing/2014/main" id="{CF1FD0F9-5CE3-40C4-8AED-E1226CC40460}"/>
              </a:ext>
            </a:extLst>
          </p:cNvPr>
          <p:cNvPicPr>
            <a:picLocks noChangeAspect="1"/>
          </p:cNvPicPr>
          <p:nvPr/>
        </p:nvPicPr>
        <p:blipFill rotWithShape="1">
          <a:blip r:embed="rId3">
            <a:extLst>
              <a:ext uri="{28A0092B-C50C-407E-A947-70E740481C1C}">
                <a14:useLocalDpi xmlns:a14="http://schemas.microsoft.com/office/drawing/2010/main" val="0"/>
              </a:ext>
            </a:extLst>
          </a:blip>
          <a:srcRect l="3518" r="3594"/>
          <a:stretch/>
        </p:blipFill>
        <p:spPr>
          <a:xfrm>
            <a:off x="2557653" y="2866833"/>
            <a:ext cx="7076694" cy="2339976"/>
          </a:xfrm>
          <a:prstGeom prst="rect">
            <a:avLst/>
          </a:prstGeom>
        </p:spPr>
      </p:pic>
    </p:spTree>
    <p:extLst>
      <p:ext uri="{BB962C8B-B14F-4D97-AF65-F5344CB8AC3E}">
        <p14:creationId xmlns:p14="http://schemas.microsoft.com/office/powerpoint/2010/main" val="29791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lstStyle/>
          <a:p>
            <a:r>
              <a:rPr lang="pt-BR" dirty="0">
                <a:latin typeface="Avenir Next LT Pro" panose="020B0504020202020204" pitchFamily="34" charset="0"/>
              </a:rPr>
              <a:t>DCA INDEX</a:t>
            </a:r>
          </a:p>
        </p:txBody>
      </p:sp>
      <p:sp>
        <p:nvSpPr>
          <p:cNvPr id="3" name="Espaço Reservado para Conteúdo 2">
            <a:extLst>
              <a:ext uri="{FF2B5EF4-FFF2-40B4-BE49-F238E27FC236}">
                <a16:creationId xmlns:a16="http://schemas.microsoft.com/office/drawing/2014/main" id="{988D23B3-1684-4BE3-AF42-ABBFEBCE9FB8}"/>
              </a:ext>
            </a:extLst>
          </p:cNvPr>
          <p:cNvSpPr txBox="1">
            <a:spLocks/>
          </p:cNvSpPr>
          <p:nvPr/>
        </p:nvSpPr>
        <p:spPr>
          <a:xfrm>
            <a:off x="962025" y="1387030"/>
            <a:ext cx="10515600" cy="456672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Avenir Next LT Pro" panose="020B0504020202020204" pitchFamily="34" charset="0"/>
              </a:rPr>
              <a:t>Index as a </a:t>
            </a:r>
            <a:r>
              <a:rPr lang="pt-BR" dirty="0" err="1">
                <a:latin typeface="Avenir Next LT Pro" panose="020B0504020202020204" pitchFamily="34" charset="0"/>
              </a:rPr>
              <a:t>probability</a:t>
            </a:r>
            <a:r>
              <a:rPr lang="pt-BR" dirty="0">
                <a:latin typeface="Avenir Next LT Pro" panose="020B0504020202020204" pitchFamily="34" charset="0"/>
              </a:rPr>
              <a:t> </a:t>
            </a:r>
            <a:r>
              <a:rPr lang="pt-BR" dirty="0" err="1">
                <a:latin typeface="Avenir Next LT Pro" panose="020B0504020202020204" pitchFamily="34" charset="0"/>
              </a:rPr>
              <a:t>of</a:t>
            </a:r>
            <a:r>
              <a:rPr lang="pt-BR" dirty="0">
                <a:latin typeface="Avenir Next LT Pro" panose="020B0504020202020204" pitchFamily="34" charset="0"/>
              </a:rPr>
              <a:t> </a:t>
            </a:r>
            <a:r>
              <a:rPr lang="pt-BR" dirty="0" err="1">
                <a:latin typeface="Avenir Next LT Pro" panose="020B0504020202020204" pitchFamily="34" charset="0"/>
              </a:rPr>
              <a:t>success</a:t>
            </a:r>
            <a:endParaRPr lang="pt-BR" dirty="0">
              <a:latin typeface="Avenir Next LT Pro" panose="020B0504020202020204" pitchFamily="34" charset="0"/>
            </a:endParaRPr>
          </a:p>
          <a:p>
            <a:r>
              <a:rPr lang="pt-BR" dirty="0" err="1">
                <a:latin typeface="Avenir Next LT Pro" panose="020B0504020202020204" pitchFamily="34" charset="0"/>
              </a:rPr>
              <a:t>Ranging</a:t>
            </a:r>
            <a:r>
              <a:rPr lang="pt-BR" dirty="0">
                <a:latin typeface="Avenir Next LT Pro" panose="020B0504020202020204" pitchFamily="34" charset="0"/>
              </a:rPr>
              <a:t> </a:t>
            </a:r>
            <a:r>
              <a:rPr lang="pt-BR" dirty="0" err="1">
                <a:latin typeface="Avenir Next LT Pro" panose="020B0504020202020204" pitchFamily="34" charset="0"/>
              </a:rPr>
              <a:t>from</a:t>
            </a:r>
            <a:r>
              <a:rPr lang="pt-BR" dirty="0">
                <a:latin typeface="Avenir Next LT Pro" panose="020B0504020202020204" pitchFamily="34" charset="0"/>
              </a:rPr>
              <a:t> 0% </a:t>
            </a:r>
            <a:r>
              <a:rPr lang="pt-BR" dirty="0" err="1">
                <a:latin typeface="Avenir Next LT Pro" panose="020B0504020202020204" pitchFamily="34" charset="0"/>
              </a:rPr>
              <a:t>to</a:t>
            </a:r>
            <a:r>
              <a:rPr lang="pt-BR" dirty="0">
                <a:latin typeface="Avenir Next LT Pro" panose="020B0504020202020204" pitchFamily="34" charset="0"/>
              </a:rPr>
              <a:t> 100%</a:t>
            </a:r>
          </a:p>
          <a:p>
            <a:r>
              <a:rPr lang="pt-BR" dirty="0" err="1">
                <a:latin typeface="Avenir Next LT Pro" panose="020B0504020202020204" pitchFamily="34" charset="0"/>
              </a:rPr>
              <a:t>Principles</a:t>
            </a:r>
            <a:endParaRPr lang="pt-BR" dirty="0">
              <a:latin typeface="Avenir Next LT Pro" panose="020B0504020202020204" pitchFamily="34" charset="0"/>
            </a:endParaRPr>
          </a:p>
          <a:p>
            <a:pPr marL="914400" lvl="1" indent="-457200">
              <a:buFont typeface="+mj-lt"/>
              <a:buAutoNum type="arabicPeriod"/>
            </a:pPr>
            <a:r>
              <a:rPr lang="en-US" dirty="0">
                <a:latin typeface="Avenir Next LT Pro" panose="020B0504020202020204" pitchFamily="34" charset="0"/>
              </a:rPr>
              <a:t>Minimize the number of missile launched in the mission</a:t>
            </a:r>
          </a:p>
          <a:p>
            <a:pPr marL="914400" lvl="1" indent="-457200">
              <a:buFont typeface="+mj-lt"/>
              <a:buAutoNum type="arabicPeriod"/>
            </a:pPr>
            <a:r>
              <a:rPr lang="en-US" dirty="0">
                <a:latin typeface="Avenir Next LT Pro" panose="020B0504020202020204" pitchFamily="34" charset="0"/>
              </a:rPr>
              <a:t>Minimize the reference distance from its CAP point</a:t>
            </a:r>
          </a:p>
          <a:p>
            <a:pPr marL="914400" lvl="1" indent="-457200">
              <a:buFont typeface="+mj-lt"/>
              <a:buAutoNum type="arabicPeriod"/>
            </a:pPr>
            <a:r>
              <a:rPr lang="en-US" dirty="0">
                <a:latin typeface="Avenir Next LT Pro" panose="020B0504020202020204" pitchFamily="34" charset="0"/>
              </a:rPr>
              <a:t>Maximize the distance of each enemy to the CAP point</a:t>
            </a:r>
            <a:endParaRPr lang="pt-BR" dirty="0">
              <a:latin typeface="Avenir Next LT Pro" panose="020B0504020202020204" pitchFamily="34" charset="0"/>
            </a:endParaRPr>
          </a:p>
        </p:txBody>
      </p:sp>
    </p:spTree>
    <p:extLst>
      <p:ext uri="{BB962C8B-B14F-4D97-AF65-F5344CB8AC3E}">
        <p14:creationId xmlns:p14="http://schemas.microsoft.com/office/powerpoint/2010/main" val="286476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51C0304E-3823-4D6E-A885-072515559C45}"/>
              </a:ext>
            </a:extLst>
          </p:cNvPr>
          <p:cNvPicPr>
            <a:picLocks noChangeAspect="1"/>
          </p:cNvPicPr>
          <p:nvPr/>
        </p:nvPicPr>
        <p:blipFill rotWithShape="1">
          <a:blip r:embed="rId3">
            <a:lum bright="100000"/>
          </a:blip>
          <a:srcRect l="15839" t="52603" r="294"/>
          <a:stretch/>
        </p:blipFill>
        <p:spPr>
          <a:xfrm>
            <a:off x="5654365" y="5334976"/>
            <a:ext cx="3599064" cy="665774"/>
          </a:xfrm>
          <a:prstGeom prst="rect">
            <a:avLst/>
          </a:prstGeom>
        </p:spPr>
      </p:pic>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lstStyle/>
          <a:p>
            <a:r>
              <a:rPr lang="pt-BR" dirty="0">
                <a:solidFill>
                  <a:schemeClr val="bg1"/>
                </a:solidFill>
              </a:rPr>
              <a:t>DCA INDEX</a:t>
            </a:r>
          </a:p>
        </p:txBody>
      </p:sp>
      <p:sp>
        <p:nvSpPr>
          <p:cNvPr id="9" name="Título 1">
            <a:extLst>
              <a:ext uri="{FF2B5EF4-FFF2-40B4-BE49-F238E27FC236}">
                <a16:creationId xmlns:a16="http://schemas.microsoft.com/office/drawing/2014/main" id="{61F4A83E-1101-4A92-866B-83741BBFBC88}"/>
              </a:ext>
            </a:extLst>
          </p:cNvPr>
          <p:cNvSpPr txBox="1">
            <a:spLocks/>
          </p:cNvSpPr>
          <p:nvPr/>
        </p:nvSpPr>
        <p:spPr>
          <a:xfrm>
            <a:off x="1227575" y="82064"/>
            <a:ext cx="10008158" cy="1198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atin typeface="Avenir Next LT Pro" panose="020B0504020202020204" pitchFamily="34" charset="0"/>
              </a:rPr>
              <a:t>DCA INDEX</a:t>
            </a:r>
            <a:endParaRPr lang="pt-BR" dirty="0">
              <a:latin typeface="Avenir Next LT Pro" panose="020B0504020202020204" pitchFamily="34" charset="0"/>
            </a:endParaRPr>
          </a:p>
        </p:txBody>
      </p:sp>
      <p:pic>
        <p:nvPicPr>
          <p:cNvPr id="4" name="Imagem 3">
            <a:extLst>
              <a:ext uri="{FF2B5EF4-FFF2-40B4-BE49-F238E27FC236}">
                <a16:creationId xmlns:a16="http://schemas.microsoft.com/office/drawing/2014/main" id="{313D1D2B-C034-4E0F-847F-E821D9B1F8E4}"/>
              </a:ext>
            </a:extLst>
          </p:cNvPr>
          <p:cNvPicPr>
            <a:picLocks noChangeAspect="1"/>
          </p:cNvPicPr>
          <p:nvPr/>
        </p:nvPicPr>
        <p:blipFill>
          <a:blip r:embed="rId4"/>
          <a:stretch>
            <a:fillRect/>
          </a:stretch>
        </p:blipFill>
        <p:spPr>
          <a:xfrm>
            <a:off x="785894" y="4348480"/>
            <a:ext cx="5059680" cy="1631689"/>
          </a:xfrm>
          <a:prstGeom prst="rect">
            <a:avLst/>
          </a:prstGeom>
        </p:spPr>
      </p:pic>
      <p:pic>
        <p:nvPicPr>
          <p:cNvPr id="11" name="Imagem 10">
            <a:extLst>
              <a:ext uri="{FF2B5EF4-FFF2-40B4-BE49-F238E27FC236}">
                <a16:creationId xmlns:a16="http://schemas.microsoft.com/office/drawing/2014/main" id="{0746F91A-39BF-46CC-80FB-689F24AF66F6}"/>
              </a:ext>
            </a:extLst>
          </p:cNvPr>
          <p:cNvPicPr>
            <a:picLocks noChangeAspect="1"/>
          </p:cNvPicPr>
          <p:nvPr/>
        </p:nvPicPr>
        <p:blipFill>
          <a:blip r:embed="rId5"/>
          <a:stretch>
            <a:fillRect/>
          </a:stretch>
        </p:blipFill>
        <p:spPr>
          <a:xfrm>
            <a:off x="2954941" y="1127985"/>
            <a:ext cx="6248626" cy="3089980"/>
          </a:xfrm>
          <a:prstGeom prst="rect">
            <a:avLst/>
          </a:prstGeom>
        </p:spPr>
      </p:pic>
      <p:pic>
        <p:nvPicPr>
          <p:cNvPr id="12" name="Imagem 11">
            <a:extLst>
              <a:ext uri="{FF2B5EF4-FFF2-40B4-BE49-F238E27FC236}">
                <a16:creationId xmlns:a16="http://schemas.microsoft.com/office/drawing/2014/main" id="{635E2983-0CFE-4F99-9417-3FB17274AD34}"/>
              </a:ext>
            </a:extLst>
          </p:cNvPr>
          <p:cNvPicPr>
            <a:picLocks noChangeAspect="1"/>
          </p:cNvPicPr>
          <p:nvPr/>
        </p:nvPicPr>
        <p:blipFill>
          <a:blip r:embed="rId6"/>
          <a:stretch>
            <a:fillRect/>
          </a:stretch>
        </p:blipFill>
        <p:spPr>
          <a:xfrm>
            <a:off x="6302061" y="4335536"/>
            <a:ext cx="4781272" cy="1644633"/>
          </a:xfrm>
          <a:prstGeom prst="rect">
            <a:avLst/>
          </a:prstGeom>
        </p:spPr>
      </p:pic>
    </p:spTree>
    <p:extLst>
      <p:ext uri="{BB962C8B-B14F-4D97-AF65-F5344CB8AC3E}">
        <p14:creationId xmlns:p14="http://schemas.microsoft.com/office/powerpoint/2010/main" val="367972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Conteúdo 2">
            <a:extLst>
              <a:ext uri="{FF2B5EF4-FFF2-40B4-BE49-F238E27FC236}">
                <a16:creationId xmlns:a16="http://schemas.microsoft.com/office/drawing/2014/main" id="{7B8476B1-0FE4-4187-8DA7-8F4866302B22}"/>
              </a:ext>
            </a:extLst>
          </p:cNvPr>
          <p:cNvSpPr txBox="1">
            <a:spLocks/>
          </p:cNvSpPr>
          <p:nvPr/>
        </p:nvSpPr>
        <p:spPr>
          <a:xfrm>
            <a:off x="962025" y="1387030"/>
            <a:ext cx="10515600" cy="456672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err="1">
                <a:latin typeface="Avenir Next LT Pro" panose="020B0504020202020204" pitchFamily="34" charset="0"/>
              </a:rPr>
              <a:t>Latin</a:t>
            </a:r>
            <a:r>
              <a:rPr lang="pt-BR" dirty="0">
                <a:latin typeface="Avenir Next LT Pro" panose="020B0504020202020204" pitchFamily="34" charset="0"/>
              </a:rPr>
              <a:t> </a:t>
            </a:r>
            <a:r>
              <a:rPr lang="pt-BR" dirty="0" err="1">
                <a:latin typeface="Avenir Next LT Pro" panose="020B0504020202020204" pitchFamily="34" charset="0"/>
              </a:rPr>
              <a:t>Hypercube</a:t>
            </a:r>
            <a:r>
              <a:rPr lang="pt-BR" dirty="0">
                <a:latin typeface="Avenir Next LT Pro" panose="020B0504020202020204" pitchFamily="34" charset="0"/>
              </a:rPr>
              <a:t> </a:t>
            </a:r>
            <a:r>
              <a:rPr lang="pt-BR" dirty="0" err="1">
                <a:latin typeface="Avenir Next LT Pro" panose="020B0504020202020204" pitchFamily="34" charset="0"/>
              </a:rPr>
              <a:t>Sampling</a:t>
            </a:r>
            <a:endParaRPr lang="pt-BR" dirty="0">
              <a:latin typeface="Avenir Next LT Pro" panose="020B0504020202020204" pitchFamily="34" charset="0"/>
            </a:endParaRPr>
          </a:p>
          <a:p>
            <a:r>
              <a:rPr lang="pt-BR" dirty="0">
                <a:latin typeface="Avenir Next LT Pro" panose="020B0504020202020204" pitchFamily="34" charset="0"/>
              </a:rPr>
              <a:t>3,729 </a:t>
            </a:r>
            <a:r>
              <a:rPr lang="pt-BR" dirty="0" err="1">
                <a:latin typeface="Avenir Next LT Pro" panose="020B0504020202020204" pitchFamily="34" charset="0"/>
              </a:rPr>
              <a:t>construtive</a:t>
            </a:r>
            <a:r>
              <a:rPr lang="pt-BR" dirty="0">
                <a:latin typeface="Avenir Next LT Pro" panose="020B0504020202020204" pitchFamily="34" charset="0"/>
              </a:rPr>
              <a:t> </a:t>
            </a:r>
            <a:r>
              <a:rPr lang="pt-BR" dirty="0" err="1">
                <a:latin typeface="Avenir Next LT Pro" panose="020B0504020202020204" pitchFamily="34" charset="0"/>
              </a:rPr>
              <a:t>simulations</a:t>
            </a:r>
            <a:endParaRPr lang="pt-BR" dirty="0">
              <a:latin typeface="Avenir Next LT Pro" panose="020B0504020202020204" pitchFamily="34" charset="0"/>
            </a:endParaRPr>
          </a:p>
          <a:p>
            <a:r>
              <a:rPr lang="pt-BR" dirty="0">
                <a:latin typeface="Avenir Next LT Pro" panose="020B0504020202020204" pitchFamily="34" charset="0"/>
              </a:rPr>
              <a:t>10,316 </a:t>
            </a:r>
            <a:r>
              <a:rPr lang="pt-BR" dirty="0" err="1">
                <a:latin typeface="Avenir Next LT Pro" panose="020B0504020202020204" pitchFamily="34" charset="0"/>
              </a:rPr>
              <a:t>engagements</a:t>
            </a:r>
            <a:endParaRPr lang="pt-BR" dirty="0">
              <a:latin typeface="Avenir Next LT Pro" panose="020B0504020202020204" pitchFamily="34" charset="0"/>
            </a:endParaRPr>
          </a:p>
          <a:p>
            <a:r>
              <a:rPr lang="pt-BR" dirty="0">
                <a:latin typeface="Avenir Next LT Pro" panose="020B0504020202020204" pitchFamily="34" charset="0"/>
              </a:rPr>
              <a:t>12-minutes </a:t>
            </a:r>
            <a:r>
              <a:rPr lang="pt-BR" dirty="0" err="1">
                <a:latin typeface="Avenir Next LT Pro" panose="020B0504020202020204" pitchFamily="34" charset="0"/>
              </a:rPr>
              <a:t>scenario</a:t>
            </a:r>
            <a:endParaRPr lang="pt-BR" dirty="0">
              <a:latin typeface="Avenir Next LT Pro" panose="020B0504020202020204" pitchFamily="34" charset="0"/>
            </a:endParaRPr>
          </a:p>
          <a:p>
            <a:r>
              <a:rPr lang="pt-BR" dirty="0">
                <a:latin typeface="Avenir Next LT Pro" panose="020B0504020202020204" pitchFamily="34" charset="0"/>
              </a:rPr>
              <a:t>10 </a:t>
            </a:r>
            <a:r>
              <a:rPr lang="pt-BR" dirty="0" err="1">
                <a:latin typeface="Avenir Next LT Pro" panose="020B0504020202020204" pitchFamily="34" charset="0"/>
              </a:rPr>
              <a:t>days</a:t>
            </a:r>
            <a:r>
              <a:rPr lang="pt-BR" dirty="0">
                <a:latin typeface="Avenir Next LT Pro" panose="020B0504020202020204" pitchFamily="34" charset="0"/>
              </a:rPr>
              <a:t> (3x)</a:t>
            </a:r>
          </a:p>
          <a:p>
            <a:r>
              <a:rPr lang="pt-BR" dirty="0" err="1">
                <a:latin typeface="Avenir Next LT Pro" panose="020B0504020202020204" pitchFamily="34" charset="0"/>
              </a:rPr>
              <a:t>Scenario</a:t>
            </a:r>
            <a:r>
              <a:rPr lang="pt-BR" dirty="0">
                <a:latin typeface="Avenir Next LT Pro" panose="020B0504020202020204" pitchFamily="34" charset="0"/>
              </a:rPr>
              <a:t>: BVR 2x2</a:t>
            </a:r>
          </a:p>
        </p:txBody>
      </p:sp>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normAutofit/>
          </a:bodyPr>
          <a:lstStyle/>
          <a:p>
            <a:r>
              <a:rPr lang="pt-BR" dirty="0">
                <a:latin typeface="Avenir Next LT Pro" panose="020B0504020202020204" pitchFamily="34" charset="0"/>
              </a:rPr>
              <a:t>SIMULATIONS SAMPLING</a:t>
            </a:r>
          </a:p>
        </p:txBody>
      </p:sp>
    </p:spTree>
    <p:extLst>
      <p:ext uri="{BB962C8B-B14F-4D97-AF65-F5344CB8AC3E}">
        <p14:creationId xmlns:p14="http://schemas.microsoft.com/office/powerpoint/2010/main" val="145869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DC4C3-F78F-480E-89C1-CAE9F53AA51D}"/>
              </a:ext>
            </a:extLst>
          </p:cNvPr>
          <p:cNvSpPr>
            <a:spLocks noGrp="1"/>
          </p:cNvSpPr>
          <p:nvPr>
            <p:ph type="title"/>
          </p:nvPr>
        </p:nvSpPr>
        <p:spPr/>
        <p:txBody>
          <a:bodyPr/>
          <a:lstStyle/>
          <a:p>
            <a:r>
              <a:rPr lang="pt-BR" dirty="0">
                <a:latin typeface="Avenir Next LT Pro" panose="020B0504020202020204" pitchFamily="34" charset="0"/>
              </a:rPr>
              <a:t>MODEL INPUTS AND OUTPUT</a:t>
            </a:r>
          </a:p>
        </p:txBody>
      </p:sp>
      <p:pic>
        <p:nvPicPr>
          <p:cNvPr id="7" name="Imagem 6">
            <a:extLst>
              <a:ext uri="{FF2B5EF4-FFF2-40B4-BE49-F238E27FC236}">
                <a16:creationId xmlns:a16="http://schemas.microsoft.com/office/drawing/2014/main" id="{BB81037E-9AB3-4996-AFD2-B888BC745E71}"/>
              </a:ext>
            </a:extLst>
          </p:cNvPr>
          <p:cNvPicPr>
            <a:picLocks noChangeAspect="1"/>
          </p:cNvPicPr>
          <p:nvPr/>
        </p:nvPicPr>
        <p:blipFill>
          <a:blip r:embed="rId3"/>
          <a:stretch>
            <a:fillRect/>
          </a:stretch>
        </p:blipFill>
        <p:spPr>
          <a:xfrm>
            <a:off x="3416440" y="955432"/>
            <a:ext cx="4548071" cy="4947136"/>
          </a:xfrm>
          <a:prstGeom prst="rect">
            <a:avLst/>
          </a:prstGeom>
        </p:spPr>
      </p:pic>
    </p:spTree>
    <p:extLst>
      <p:ext uri="{BB962C8B-B14F-4D97-AF65-F5344CB8AC3E}">
        <p14:creationId xmlns:p14="http://schemas.microsoft.com/office/powerpoint/2010/main" val="237528982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6904</TotalTime>
  <Words>2536</Words>
  <Application>Microsoft Office PowerPoint</Application>
  <PresentationFormat>Widescreen</PresentationFormat>
  <Paragraphs>210</Paragraphs>
  <Slides>14</Slides>
  <Notes>14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Avenir Next LT Pro</vt:lpstr>
      <vt:lpstr>Calibri</vt:lpstr>
      <vt:lpstr>Calibri Light</vt:lpstr>
      <vt:lpstr>Tema do Office</vt:lpstr>
      <vt:lpstr>Engagement Decision Support for Beyond Visual Range Air Combat</vt:lpstr>
      <vt:lpstr>MOTIVATION</vt:lpstr>
      <vt:lpstr>LITERATURE REVIEW</vt:lpstr>
      <vt:lpstr>OBJECTIVES</vt:lpstr>
      <vt:lpstr>FIGHTER AGENT</vt:lpstr>
      <vt:lpstr>DCA INDEX</vt:lpstr>
      <vt:lpstr>DCA INDEX</vt:lpstr>
      <vt:lpstr>SIMULATIONS SAMPLING</vt:lpstr>
      <vt:lpstr>MODEL INPUTS AND OUTPUT</vt:lpstr>
      <vt:lpstr>SUPERVISED MODEL</vt:lpstr>
      <vt:lpstr>MODEL RESULTS</vt:lpstr>
      <vt:lpstr>CONCLUSIONS</vt:lpstr>
      <vt:lpstr>FUTURE WORK</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Engagement Decision Support for Beyond Visual Range Air Combat</dc:title>
  <dc:creator>João Dantas</dc:creator>
  <cp:lastModifiedBy>João Dantas</cp:lastModifiedBy>
  <cp:revision>12</cp:revision>
  <dcterms:created xsi:type="dcterms:W3CDTF">2021-10-05T15:22:32Z</dcterms:created>
  <dcterms:modified xsi:type="dcterms:W3CDTF">2021-10-12T12:10:32Z</dcterms:modified>
</cp:coreProperties>
</file>