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54;p13"/>
          <p:cNvGrpSpPr/>
          <p:nvPr/>
        </p:nvGrpSpPr>
        <p:grpSpPr>
          <a:xfrm>
            <a:off x="2346205" y="2111326"/>
            <a:ext cx="1308003" cy="597795"/>
            <a:chOff x="0" y="0"/>
            <a:chExt cx="1308001" cy="597793"/>
          </a:xfrm>
        </p:grpSpPr>
        <p:sp>
          <p:nvSpPr>
            <p:cNvPr id="109" name="Rectangle"/>
            <p:cNvSpPr/>
            <p:nvPr/>
          </p:nvSpPr>
          <p:spPr>
            <a:xfrm>
              <a:off x="0" y="97"/>
              <a:ext cx="1308002" cy="597603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0" name="Build application container or OS image"/>
            <p:cNvSpPr txBox="1"/>
            <p:nvPr/>
          </p:nvSpPr>
          <p:spPr>
            <a:xfrm>
              <a:off x="0" y="0"/>
              <a:ext cx="1308002" cy="597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Build application container or OS image</a:t>
              </a:r>
            </a:p>
          </p:txBody>
        </p:sp>
      </p:grpSp>
      <p:grpSp>
        <p:nvGrpSpPr>
          <p:cNvPr id="114" name="Google Shape;55;p13"/>
          <p:cNvGrpSpPr/>
          <p:nvPr/>
        </p:nvGrpSpPr>
        <p:grpSpPr>
          <a:xfrm>
            <a:off x="7015842" y="2111326"/>
            <a:ext cx="1666503" cy="597795"/>
            <a:chOff x="0" y="0"/>
            <a:chExt cx="1666501" cy="597793"/>
          </a:xfrm>
        </p:grpSpPr>
        <p:sp>
          <p:nvSpPr>
            <p:cNvPr id="112" name="Rectangle"/>
            <p:cNvSpPr/>
            <p:nvPr/>
          </p:nvSpPr>
          <p:spPr>
            <a:xfrm>
              <a:off x="0" y="97"/>
              <a:ext cx="1666502" cy="597603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3" name="Deploy cloud configuration or application to environment"/>
            <p:cNvSpPr txBox="1"/>
            <p:nvPr/>
          </p:nvSpPr>
          <p:spPr>
            <a:xfrm>
              <a:off x="0" y="0"/>
              <a:ext cx="1666502" cy="597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Deploy cloud configuration or application to environment</a:t>
              </a:r>
            </a:p>
          </p:txBody>
        </p:sp>
      </p:grpSp>
      <p:grpSp>
        <p:nvGrpSpPr>
          <p:cNvPr id="117" name="Google Shape;56;p13"/>
          <p:cNvGrpSpPr/>
          <p:nvPr/>
        </p:nvGrpSpPr>
        <p:grpSpPr>
          <a:xfrm>
            <a:off x="4427763" y="2111326"/>
            <a:ext cx="1308003" cy="597795"/>
            <a:chOff x="0" y="0"/>
            <a:chExt cx="1308001" cy="597793"/>
          </a:xfrm>
        </p:grpSpPr>
        <p:sp>
          <p:nvSpPr>
            <p:cNvPr id="115" name="Rectangle"/>
            <p:cNvSpPr/>
            <p:nvPr/>
          </p:nvSpPr>
          <p:spPr>
            <a:xfrm>
              <a:off x="0" y="97"/>
              <a:ext cx="1308002" cy="597603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6" name="Update cloud and infrastructure configuration"/>
            <p:cNvSpPr txBox="1"/>
            <p:nvPr/>
          </p:nvSpPr>
          <p:spPr>
            <a:xfrm>
              <a:off x="0" y="0"/>
              <a:ext cx="1308002" cy="597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Update cloud and infrastructure configuration</a:t>
              </a:r>
            </a:p>
          </p:txBody>
        </p:sp>
      </p:grpSp>
      <p:grpSp>
        <p:nvGrpSpPr>
          <p:cNvPr id="120" name="Google Shape;57;p13"/>
          <p:cNvGrpSpPr/>
          <p:nvPr/>
        </p:nvGrpSpPr>
        <p:grpSpPr>
          <a:xfrm>
            <a:off x="209510" y="561361"/>
            <a:ext cx="1308004" cy="597604"/>
            <a:chOff x="-1" y="0"/>
            <a:chExt cx="1308003" cy="597603"/>
          </a:xfrm>
        </p:grpSpPr>
        <p:sp>
          <p:nvSpPr>
            <p:cNvPr id="118" name="Rectangle"/>
            <p:cNvSpPr/>
            <p:nvPr/>
          </p:nvSpPr>
          <p:spPr>
            <a:xfrm>
              <a:off x="-2" y="-1"/>
              <a:ext cx="1308004" cy="597604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9" name="Application code or OS change"/>
            <p:cNvSpPr txBox="1"/>
            <p:nvPr/>
          </p:nvSpPr>
          <p:spPr>
            <a:xfrm>
              <a:off x="-2" y="69752"/>
              <a:ext cx="1308004" cy="458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Application code or OS change</a:t>
              </a:r>
            </a:p>
          </p:txBody>
        </p:sp>
      </p:grpSp>
      <p:grpSp>
        <p:nvGrpSpPr>
          <p:cNvPr id="123" name="Google Shape;58;p13"/>
          <p:cNvGrpSpPr/>
          <p:nvPr/>
        </p:nvGrpSpPr>
        <p:grpSpPr>
          <a:xfrm>
            <a:off x="499756" y="3430215"/>
            <a:ext cx="1319885" cy="633250"/>
            <a:chOff x="0" y="0"/>
            <a:chExt cx="1319883" cy="633248"/>
          </a:xfrm>
        </p:grpSpPr>
        <p:sp>
          <p:nvSpPr>
            <p:cNvPr id="121" name="Rectangle"/>
            <p:cNvSpPr/>
            <p:nvPr/>
          </p:nvSpPr>
          <p:spPr>
            <a:xfrm rot="21566393">
              <a:off x="3001" y="6407"/>
              <a:ext cx="1313882" cy="620435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2" name="Infrastructure code change"/>
            <p:cNvSpPr txBox="1"/>
            <p:nvPr/>
          </p:nvSpPr>
          <p:spPr>
            <a:xfrm rot="21566393">
              <a:off x="3001" y="87577"/>
              <a:ext cx="1313882" cy="4580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Infrastructure code change</a:t>
              </a:r>
            </a:p>
          </p:txBody>
        </p:sp>
      </p:grpSp>
      <p:sp>
        <p:nvSpPr>
          <p:cNvPr id="124" name="Google Shape;59;p13"/>
          <p:cNvSpPr/>
          <p:nvPr/>
        </p:nvSpPr>
        <p:spPr>
          <a:xfrm>
            <a:off x="1516380" y="859789"/>
            <a:ext cx="829311" cy="1"/>
          </a:xfrm>
          <a:prstGeom prst="line">
            <a:avLst/>
          </a:prstGeom>
          <a:ln>
            <a:solidFill>
              <a:srgbClr val="58585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Google Shape;61;p13"/>
          <p:cNvSpPr/>
          <p:nvPr/>
        </p:nvSpPr>
        <p:spPr>
          <a:xfrm>
            <a:off x="3653789" y="2409189"/>
            <a:ext cx="773432" cy="1"/>
          </a:xfrm>
          <a:prstGeom prst="line">
            <a:avLst/>
          </a:prstGeom>
          <a:ln>
            <a:solidFill>
              <a:srgbClr val="58585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Google Shape;62;p13"/>
          <p:cNvSpPr/>
          <p:nvPr/>
        </p:nvSpPr>
        <p:spPr>
          <a:xfrm>
            <a:off x="5735320" y="2409189"/>
            <a:ext cx="1280161" cy="1"/>
          </a:xfrm>
          <a:prstGeom prst="line">
            <a:avLst/>
          </a:prstGeom>
          <a:ln>
            <a:solidFill>
              <a:srgbClr val="58585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9" name="Google Shape;58;p13"/>
          <p:cNvGrpSpPr/>
          <p:nvPr/>
        </p:nvGrpSpPr>
        <p:grpSpPr>
          <a:xfrm>
            <a:off x="4466749" y="3465851"/>
            <a:ext cx="1230030" cy="561978"/>
            <a:chOff x="0" y="87758"/>
            <a:chExt cx="1230028" cy="561976"/>
          </a:xfrm>
        </p:grpSpPr>
        <p:sp>
          <p:nvSpPr>
            <p:cNvPr id="127" name="Rectangle"/>
            <p:cNvSpPr/>
            <p:nvPr/>
          </p:nvSpPr>
          <p:spPr>
            <a:xfrm>
              <a:off x="0" y="87758"/>
              <a:ext cx="1230029" cy="561977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8" name="Infrastructure as code compliance scanning"/>
            <p:cNvSpPr/>
            <p:nvPr/>
          </p:nvSpPr>
          <p:spPr>
            <a:xfrm>
              <a:off x="0" y="368746"/>
              <a:ext cx="123002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sz="1000"/>
              </a:pPr>
              <a:r>
                <a:t>Infrastructure as code compliance scanning using </a:t>
              </a:r>
              <a:r>
                <a:rPr b="1" i="1"/>
                <a:t>Checkov</a:t>
              </a:r>
            </a:p>
          </p:txBody>
        </p:sp>
      </p:grpSp>
      <p:sp>
        <p:nvSpPr>
          <p:cNvPr id="130" name="Google Shape;59;p13"/>
          <p:cNvSpPr/>
          <p:nvPr/>
        </p:nvSpPr>
        <p:spPr>
          <a:xfrm>
            <a:off x="1816100" y="3746500"/>
            <a:ext cx="2650491" cy="0"/>
          </a:xfrm>
          <a:prstGeom prst="line">
            <a:avLst/>
          </a:prstGeom>
          <a:ln>
            <a:solidFill>
              <a:srgbClr val="58585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Google Shape;59;p13"/>
          <p:cNvSpPr/>
          <p:nvPr/>
        </p:nvSpPr>
        <p:spPr>
          <a:xfrm flipV="1">
            <a:off x="5081270" y="2708910"/>
            <a:ext cx="1" cy="756921"/>
          </a:xfrm>
          <a:prstGeom prst="line">
            <a:avLst/>
          </a:prstGeom>
          <a:ln>
            <a:solidFill>
              <a:srgbClr val="58585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4" name="Google Shape;54;p13"/>
          <p:cNvGrpSpPr/>
          <p:nvPr/>
        </p:nvGrpSpPr>
        <p:grpSpPr>
          <a:xfrm>
            <a:off x="2346205" y="421566"/>
            <a:ext cx="1420295" cy="952501"/>
            <a:chOff x="0" y="0"/>
            <a:chExt cx="1420294" cy="952500"/>
          </a:xfrm>
        </p:grpSpPr>
        <p:sp>
          <p:nvSpPr>
            <p:cNvPr id="132" name="Rectangle"/>
            <p:cNvSpPr/>
            <p:nvPr/>
          </p:nvSpPr>
          <p:spPr>
            <a:xfrm>
              <a:off x="0" y="151797"/>
              <a:ext cx="1420295" cy="648908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3" name="AMI or container image scanning"/>
            <p:cNvSpPr txBox="1"/>
            <p:nvPr/>
          </p:nvSpPr>
          <p:spPr>
            <a:xfrm>
              <a:off x="0" y="0"/>
              <a:ext cx="1420295" cy="95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noAutofit/>
            </a:bodyPr>
            <a:lstStyle/>
            <a:p>
              <a:pPr algn="ctr">
                <a:defRPr sz="1000"/>
              </a:pPr>
              <a:r>
                <a:t>AMI or container image scanning using </a:t>
              </a:r>
              <a:r>
                <a:rPr b="1" i="1"/>
                <a:t>Amazon ECR image scanning</a:t>
              </a:r>
            </a:p>
          </p:txBody>
        </p:sp>
      </p:grpSp>
      <p:sp>
        <p:nvSpPr>
          <p:cNvPr id="135" name="Google Shape;59;p13"/>
          <p:cNvSpPr/>
          <p:nvPr/>
        </p:nvSpPr>
        <p:spPr>
          <a:xfrm>
            <a:off x="2999739" y="1235710"/>
            <a:ext cx="1" cy="875031"/>
          </a:xfrm>
          <a:prstGeom prst="line">
            <a:avLst/>
          </a:prstGeom>
          <a:ln>
            <a:solidFill>
              <a:srgbClr val="58585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8" name="Google Shape;54;p13"/>
          <p:cNvGrpSpPr/>
          <p:nvPr/>
        </p:nvGrpSpPr>
        <p:grpSpPr>
          <a:xfrm>
            <a:off x="7195091" y="3585294"/>
            <a:ext cx="1308003" cy="597603"/>
            <a:chOff x="0" y="69945"/>
            <a:chExt cx="1308001" cy="597601"/>
          </a:xfrm>
        </p:grpSpPr>
        <p:sp>
          <p:nvSpPr>
            <p:cNvPr id="136" name="Rectangle"/>
            <p:cNvSpPr/>
            <p:nvPr/>
          </p:nvSpPr>
          <p:spPr>
            <a:xfrm>
              <a:off x="0" y="69945"/>
              <a:ext cx="1308002" cy="597603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7" name="Post-deployment compliance scanning"/>
            <p:cNvSpPr/>
            <p:nvPr/>
          </p:nvSpPr>
          <p:spPr>
            <a:xfrm>
              <a:off x="0" y="368746"/>
              <a:ext cx="1308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sz="1000"/>
              </a:pPr>
              <a:r>
                <a:t>Post-deployment compliance scanning </a:t>
              </a:r>
              <a:r>
                <a:rPr b="1" i="1"/>
                <a:t>using AWS Config</a:t>
              </a:r>
            </a:p>
          </p:txBody>
        </p:sp>
      </p:grpSp>
      <p:sp>
        <p:nvSpPr>
          <p:cNvPr id="139" name="Google Shape;62;p13"/>
          <p:cNvSpPr/>
          <p:nvPr/>
        </p:nvSpPr>
        <p:spPr>
          <a:xfrm>
            <a:off x="7848600" y="2708910"/>
            <a:ext cx="0" cy="875031"/>
          </a:xfrm>
          <a:prstGeom prst="line">
            <a:avLst/>
          </a:prstGeom>
          <a:ln>
            <a:solidFill>
              <a:srgbClr val="58585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