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257" r:id="rId3"/>
    <p:sldId id="298" r:id="rId4"/>
    <p:sldId id="259" r:id="rId5"/>
    <p:sldId id="300" r:id="rId6"/>
    <p:sldId id="318" r:id="rId7"/>
    <p:sldId id="268" r:id="rId8"/>
    <p:sldId id="301" r:id="rId9"/>
    <p:sldId id="302" r:id="rId10"/>
    <p:sldId id="321" r:id="rId11"/>
    <p:sldId id="316" r:id="rId12"/>
    <p:sldId id="309" r:id="rId13"/>
    <p:sldId id="310" r:id="rId14"/>
    <p:sldId id="278" r:id="rId15"/>
  </p:sldIdLst>
  <p:sldSz cx="9144000" cy="5143500" type="screen16x9"/>
  <p:notesSz cx="6858000" cy="9144000"/>
  <p:embeddedFontLst>
    <p:embeddedFont>
      <p:font typeface="Advent Pro Light" panose="020B0604020202020204" charset="0"/>
      <p:regular r:id="rId17"/>
      <p:bold r:id="rId18"/>
    </p:embeddedFont>
    <p:embeddedFont>
      <p:font typeface="Anton" panose="020B0604020202020204" charset="0"/>
      <p:regular r:id="rId19"/>
    </p:embeddedFont>
    <p:embeddedFont>
      <p:font typeface="Fira Sans Condensed" panose="020B0604020202020204" charset="0"/>
      <p:regular r:id="rId20"/>
      <p:bold r:id="rId21"/>
      <p:italic r:id="rId22"/>
      <p:boldItalic r:id="rId23"/>
    </p:embeddedFont>
    <p:embeddedFont>
      <p:font typeface="Fira Sans Condensed Light" panose="020B0604020202020204" charset="0"/>
      <p:regular r:id="rId24"/>
      <p:bold r:id="rId25"/>
      <p:italic r:id="rId26"/>
      <p:boldItalic r:id="rId27"/>
    </p:embeddedFont>
    <p:embeddedFont>
      <p:font typeface="Rajdhani"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10731-1878-4C5C-97F5-375E121B9F07}">
  <a:tblStyle styleId="{38410731-1878-4C5C-97F5-375E121B9F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3" d="100"/>
          <a:sy n="83" d="100"/>
        </p:scale>
        <p:origin x="700" y="5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24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2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374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164461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Clr>
                <a:srgbClr val="F3F3F3"/>
              </a:buClr>
              <a:buSzPts val="5200"/>
              <a:buNone/>
              <a:defRPr sz="5200">
                <a:solidFill>
                  <a:srgbClr val="F3F3F3"/>
                </a:solidFill>
              </a:defRPr>
            </a:lvl2pPr>
            <a:lvl3pPr lvl="2" algn="ctr" rtl="0">
              <a:spcBef>
                <a:spcPts val="0"/>
              </a:spcBef>
              <a:spcAft>
                <a:spcPts val="0"/>
              </a:spcAft>
              <a:buClr>
                <a:srgbClr val="F3F3F3"/>
              </a:buClr>
              <a:buSzPts val="5200"/>
              <a:buNone/>
              <a:defRPr sz="5200">
                <a:solidFill>
                  <a:srgbClr val="F3F3F3"/>
                </a:solidFill>
              </a:defRPr>
            </a:lvl3pPr>
            <a:lvl4pPr lvl="3" algn="ctr" rtl="0">
              <a:spcBef>
                <a:spcPts val="0"/>
              </a:spcBef>
              <a:spcAft>
                <a:spcPts val="0"/>
              </a:spcAft>
              <a:buClr>
                <a:srgbClr val="F3F3F3"/>
              </a:buClr>
              <a:buSzPts val="5200"/>
              <a:buNone/>
              <a:defRPr sz="5200">
                <a:solidFill>
                  <a:srgbClr val="F3F3F3"/>
                </a:solidFill>
              </a:defRPr>
            </a:lvl4pPr>
            <a:lvl5pPr lvl="4" algn="ctr" rtl="0">
              <a:spcBef>
                <a:spcPts val="0"/>
              </a:spcBef>
              <a:spcAft>
                <a:spcPts val="0"/>
              </a:spcAft>
              <a:buClr>
                <a:srgbClr val="F3F3F3"/>
              </a:buClr>
              <a:buSzPts val="5200"/>
              <a:buNone/>
              <a:defRPr sz="5200">
                <a:solidFill>
                  <a:srgbClr val="F3F3F3"/>
                </a:solidFill>
              </a:defRPr>
            </a:lvl5pPr>
            <a:lvl6pPr lvl="5" algn="ctr" rtl="0">
              <a:spcBef>
                <a:spcPts val="0"/>
              </a:spcBef>
              <a:spcAft>
                <a:spcPts val="0"/>
              </a:spcAft>
              <a:buClr>
                <a:srgbClr val="F3F3F3"/>
              </a:buClr>
              <a:buSzPts val="5200"/>
              <a:buNone/>
              <a:defRPr sz="5200">
                <a:solidFill>
                  <a:srgbClr val="F3F3F3"/>
                </a:solidFill>
              </a:defRPr>
            </a:lvl6pPr>
            <a:lvl7pPr lvl="6" algn="ctr" rtl="0">
              <a:spcBef>
                <a:spcPts val="0"/>
              </a:spcBef>
              <a:spcAft>
                <a:spcPts val="0"/>
              </a:spcAft>
              <a:buClr>
                <a:srgbClr val="F3F3F3"/>
              </a:buClr>
              <a:buSzPts val="5200"/>
              <a:buNone/>
              <a:defRPr sz="5200">
                <a:solidFill>
                  <a:srgbClr val="F3F3F3"/>
                </a:solidFill>
              </a:defRPr>
            </a:lvl7pPr>
            <a:lvl8pPr lvl="7" algn="ctr" rtl="0">
              <a:spcBef>
                <a:spcPts val="0"/>
              </a:spcBef>
              <a:spcAft>
                <a:spcPts val="0"/>
              </a:spcAft>
              <a:buClr>
                <a:srgbClr val="F3F3F3"/>
              </a:buClr>
              <a:buSzPts val="5200"/>
              <a:buNone/>
              <a:defRPr sz="5200">
                <a:solidFill>
                  <a:srgbClr val="F3F3F3"/>
                </a:solidFill>
              </a:defRPr>
            </a:lvl8pPr>
            <a:lvl9pPr lvl="8" algn="ctr" rtl="0">
              <a:spcBef>
                <a:spcPts val="0"/>
              </a:spcBef>
              <a:spcAft>
                <a:spcPts val="0"/>
              </a:spcAft>
              <a:buClr>
                <a:srgbClr val="F3F3F3"/>
              </a:buClr>
              <a:buSzPts val="5200"/>
              <a:buNone/>
              <a:defRPr sz="5200">
                <a:solidFill>
                  <a:srgbClr val="F3F3F3"/>
                </a:solidFill>
              </a:defRPr>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F3F3F3"/>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91" name="Google Shape;91;p19"/>
          <p:cNvSpPr txBox="1"/>
          <p:nvPr/>
        </p:nvSpPr>
        <p:spPr>
          <a:xfrm>
            <a:off x="2813425" y="3796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CREDITS: This presentation template was created by </a:t>
            </a:r>
            <a:r>
              <a:rPr lang="en" sz="900" b="1">
                <a:solidFill>
                  <a:srgbClr val="F3F3F3"/>
                </a:solidFill>
                <a:uFill>
                  <a:noFill/>
                </a:uFill>
                <a:latin typeface="Fira Sans Condensed"/>
                <a:ea typeface="Fira Sans Condensed"/>
                <a:cs typeface="Fira Sans Condensed"/>
                <a:sym typeface="Fira Sans Condensed"/>
                <a:hlinkClick r:id="rId3"/>
              </a:rPr>
              <a:t>Slidesgo</a:t>
            </a:r>
            <a:r>
              <a:rPr lang="en" sz="900">
                <a:solidFill>
                  <a:srgbClr val="F3F3F3"/>
                </a:solidFill>
                <a:latin typeface="Fira Sans Condensed Light"/>
                <a:ea typeface="Fira Sans Condensed Light"/>
                <a:cs typeface="Fira Sans Condensed Light"/>
                <a:sym typeface="Fira Sans Condensed Light"/>
              </a:rPr>
              <a:t>, including icons by </a:t>
            </a:r>
            <a:r>
              <a:rPr lang="en" sz="900" b="1">
                <a:solidFill>
                  <a:srgbClr val="F3F3F3"/>
                </a:solidFill>
                <a:uFill>
                  <a:noFill/>
                </a:uFill>
                <a:latin typeface="Fira Sans Condensed"/>
                <a:ea typeface="Fira Sans Condensed"/>
                <a:cs typeface="Fira Sans Condensed"/>
                <a:sym typeface="Fira Sans Condensed"/>
                <a:hlinkClick r:id="rId4"/>
              </a:rPr>
              <a:t>Flaticon</a:t>
            </a:r>
            <a:r>
              <a:rPr lang="en" sz="900">
                <a:solidFill>
                  <a:srgbClr val="F3F3F3"/>
                </a:solidFill>
                <a:latin typeface="Fira Sans Condensed Light"/>
                <a:ea typeface="Fira Sans Condensed Light"/>
                <a:cs typeface="Fira Sans Condensed Light"/>
                <a:sym typeface="Fira Sans Condensed Light"/>
              </a:rPr>
              <a:t>, and infographics &amp; images by </a:t>
            </a:r>
            <a:r>
              <a:rPr lang="en" sz="900" b="1">
                <a:solidFill>
                  <a:srgbClr val="F3F3F3"/>
                </a:solidFill>
                <a:uFill>
                  <a:noFill/>
                </a:uFill>
                <a:latin typeface="Fira Sans Condensed"/>
                <a:ea typeface="Fira Sans Condensed"/>
                <a:cs typeface="Fira Sans Condensed"/>
                <a:sym typeface="Fira Sans Condensed"/>
                <a:hlinkClick r:id="rId5"/>
              </a:rPr>
              <a:t>Freepik</a:t>
            </a:r>
            <a:r>
              <a:rPr lang="en" sz="900">
                <a:solidFill>
                  <a:srgbClr val="F3F3F3"/>
                </a:solidFill>
                <a:latin typeface="Fira Sans Condensed Light"/>
                <a:ea typeface="Fira Sans Condensed Light"/>
                <a:cs typeface="Fira Sans Condensed Light"/>
                <a:sym typeface="Fira Sans Condensed Light"/>
              </a:rPr>
              <a:t>. </a:t>
            </a:r>
            <a:endParaRPr sz="900">
              <a:solidFill>
                <a:srgbClr val="F3F3F3"/>
              </a:solidFill>
              <a:latin typeface="Fira Sans Condensed Light"/>
              <a:ea typeface="Fira Sans Condensed Light"/>
              <a:cs typeface="Fira Sans Condensed Light"/>
              <a:sym typeface="Fira Sans Condensed Light"/>
            </a:endParaRPr>
          </a:p>
          <a:p>
            <a:pPr marL="0" lvl="0" indent="0" algn="ctr" rtl="0">
              <a:spcBef>
                <a:spcPts val="300"/>
              </a:spcBef>
              <a:spcAft>
                <a:spcPts val="0"/>
              </a:spcAft>
              <a:buNone/>
            </a:pPr>
            <a:endParaRPr sz="900">
              <a:solidFill>
                <a:srgbClr val="F3F3F3"/>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42872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9" r:id="rId5"/>
    <p:sldLayoutId id="2147483660" r:id="rId6"/>
    <p:sldLayoutId id="2147483666"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notes.devonzuegel.com/post/164223716393/bayesian-reasoning"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465667" y="179869"/>
            <a:ext cx="5673876"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latin typeface="Rajdhani"/>
                <a:ea typeface="Rajdhani"/>
                <a:cs typeface="Rajdhani"/>
                <a:sym typeface="Rajdhani"/>
              </a:rPr>
              <a:t>POST-PANDEMIC APOCALYPSE</a:t>
            </a:r>
            <a:endParaRPr sz="6000" dirty="0">
              <a:latin typeface="Rajdhani"/>
              <a:ea typeface="Rajdhani"/>
              <a:cs typeface="Rajdhani"/>
              <a:sym typeface="Rajdhani"/>
            </a:endParaRPr>
          </a:p>
        </p:txBody>
      </p:sp>
      <p:sp>
        <p:nvSpPr>
          <p:cNvPr id="103" name="Google Shape;103;p24"/>
          <p:cNvSpPr txBox="1">
            <a:spLocks noGrp="1"/>
          </p:cNvSpPr>
          <p:nvPr>
            <p:ph type="subTitle" idx="1"/>
          </p:nvPr>
        </p:nvSpPr>
        <p:spPr>
          <a:xfrm>
            <a:off x="333185" y="3605770"/>
            <a:ext cx="3854614"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b="1" dirty="0">
                <a:latin typeface="Rajdhani" panose="020B0604020202020204" charset="0"/>
                <a:ea typeface="Fira Sans Condensed Light"/>
                <a:cs typeface="Rajdhani" panose="020B0604020202020204" charset="0"/>
                <a:sym typeface="Fira Sans Condensed Light"/>
              </a:rPr>
              <a:t>(GO) TEAM GO</a:t>
            </a:r>
            <a:endParaRPr sz="3000" b="1" dirty="0">
              <a:latin typeface="Rajdhani" panose="020B0604020202020204" charset="0"/>
              <a:ea typeface="Fira Sans Condensed Light"/>
              <a:cs typeface="Rajdhani" panose="020B0604020202020204" charset="0"/>
              <a:sym typeface="Fira Sans Condensed Light"/>
            </a:endParaRPr>
          </a:p>
        </p:txBody>
      </p:sp>
      <p:grpSp>
        <p:nvGrpSpPr>
          <p:cNvPr id="2" name="Group 1">
            <a:extLst>
              <a:ext uri="{FF2B5EF4-FFF2-40B4-BE49-F238E27FC236}">
                <a16:creationId xmlns:a16="http://schemas.microsoft.com/office/drawing/2014/main" id="{B322F759-3F53-4805-8B05-988C042BDE5B}"/>
              </a:ext>
            </a:extLst>
          </p:cNvPr>
          <p:cNvGrpSpPr/>
          <p:nvPr/>
        </p:nvGrpSpPr>
        <p:grpSpPr>
          <a:xfrm>
            <a:off x="839562" y="2918617"/>
            <a:ext cx="2753955" cy="699750"/>
            <a:chOff x="1485364" y="4609667"/>
            <a:chExt cx="1534261" cy="389839"/>
          </a:xfrm>
          <a:solidFill>
            <a:schemeClr val="tx2"/>
          </a:solidFill>
        </p:grpSpPr>
        <p:grpSp>
          <p:nvGrpSpPr>
            <p:cNvPr id="5" name="Google Shape;12109;p60">
              <a:extLst>
                <a:ext uri="{FF2B5EF4-FFF2-40B4-BE49-F238E27FC236}">
                  <a16:creationId xmlns:a16="http://schemas.microsoft.com/office/drawing/2014/main" id="{D16D7D0D-D77C-45DC-B1D1-B20039DA2B83}"/>
                </a:ext>
              </a:extLst>
            </p:cNvPr>
            <p:cNvGrpSpPr/>
            <p:nvPr/>
          </p:nvGrpSpPr>
          <p:grpSpPr>
            <a:xfrm>
              <a:off x="1879129" y="4637896"/>
              <a:ext cx="332355" cy="354974"/>
              <a:chOff x="5289631" y="1500214"/>
              <a:chExt cx="332355" cy="354974"/>
            </a:xfrm>
            <a:grpFill/>
          </p:grpSpPr>
          <p:sp>
            <p:nvSpPr>
              <p:cNvPr id="6" name="Google Shape;12110;p60">
                <a:extLst>
                  <a:ext uri="{FF2B5EF4-FFF2-40B4-BE49-F238E27FC236}">
                    <a16:creationId xmlns:a16="http://schemas.microsoft.com/office/drawing/2014/main" id="{4A0BFC85-1ACE-4E1C-9AA2-97EBE737F0B8}"/>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11;p60">
                <a:extLst>
                  <a:ext uri="{FF2B5EF4-FFF2-40B4-BE49-F238E27FC236}">
                    <a16:creationId xmlns:a16="http://schemas.microsoft.com/office/drawing/2014/main" id="{57E191C2-4A59-4CB2-BB76-A52C7452EC1E}"/>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12;p60">
                <a:extLst>
                  <a:ext uri="{FF2B5EF4-FFF2-40B4-BE49-F238E27FC236}">
                    <a16:creationId xmlns:a16="http://schemas.microsoft.com/office/drawing/2014/main" id="{A6A04E87-3CB1-4D86-B953-A4602EF5D19F}"/>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13;p60">
                <a:extLst>
                  <a:ext uri="{FF2B5EF4-FFF2-40B4-BE49-F238E27FC236}">
                    <a16:creationId xmlns:a16="http://schemas.microsoft.com/office/drawing/2014/main" id="{84FEB77E-D0F6-40E6-A87C-EBDB8ED71191}"/>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14;p60">
                <a:extLst>
                  <a:ext uri="{FF2B5EF4-FFF2-40B4-BE49-F238E27FC236}">
                    <a16:creationId xmlns:a16="http://schemas.microsoft.com/office/drawing/2014/main" id="{A09AE3B4-784F-4A40-9FE8-552CBD8D61EF}"/>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15;p60">
                <a:extLst>
                  <a:ext uri="{FF2B5EF4-FFF2-40B4-BE49-F238E27FC236}">
                    <a16:creationId xmlns:a16="http://schemas.microsoft.com/office/drawing/2014/main" id="{08C11FAE-B820-4417-8384-87366A8B1513}"/>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653;p60">
              <a:extLst>
                <a:ext uri="{FF2B5EF4-FFF2-40B4-BE49-F238E27FC236}">
                  <a16:creationId xmlns:a16="http://schemas.microsoft.com/office/drawing/2014/main" id="{25B8E625-4911-415B-95BC-D1A93F4D71D5}"/>
                </a:ext>
              </a:extLst>
            </p:cNvPr>
            <p:cNvGrpSpPr/>
            <p:nvPr/>
          </p:nvGrpSpPr>
          <p:grpSpPr>
            <a:xfrm>
              <a:off x="2724241" y="4609667"/>
              <a:ext cx="295384" cy="376834"/>
              <a:chOff x="7575787" y="3329955"/>
              <a:chExt cx="295384" cy="376834"/>
            </a:xfrm>
            <a:grpFill/>
          </p:grpSpPr>
          <p:sp>
            <p:nvSpPr>
              <p:cNvPr id="13" name="Google Shape;11654;p60">
                <a:extLst>
                  <a:ext uri="{FF2B5EF4-FFF2-40B4-BE49-F238E27FC236}">
                    <a16:creationId xmlns:a16="http://schemas.microsoft.com/office/drawing/2014/main" id="{0D8EA2F0-8951-4EFC-99C9-F144D156C62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55;p60">
                <a:extLst>
                  <a:ext uri="{FF2B5EF4-FFF2-40B4-BE49-F238E27FC236}">
                    <a16:creationId xmlns:a16="http://schemas.microsoft.com/office/drawing/2014/main" id="{642D979D-DD1B-49B4-ADB2-A7623EF14A44}"/>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56;p60">
                <a:extLst>
                  <a:ext uri="{FF2B5EF4-FFF2-40B4-BE49-F238E27FC236}">
                    <a16:creationId xmlns:a16="http://schemas.microsoft.com/office/drawing/2014/main" id="{EE1DFB16-FD34-40D5-ADA2-61CEFC7E0C84}"/>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57;p60">
                <a:extLst>
                  <a:ext uri="{FF2B5EF4-FFF2-40B4-BE49-F238E27FC236}">
                    <a16:creationId xmlns:a16="http://schemas.microsoft.com/office/drawing/2014/main" id="{EEC7FEDD-889E-4D67-BD9B-4E45D95FC732}"/>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58;p60">
                <a:extLst>
                  <a:ext uri="{FF2B5EF4-FFF2-40B4-BE49-F238E27FC236}">
                    <a16:creationId xmlns:a16="http://schemas.microsoft.com/office/drawing/2014/main" id="{BDF590E2-ECC3-4AF4-86FF-10538353F90B}"/>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59;p60">
                <a:extLst>
                  <a:ext uri="{FF2B5EF4-FFF2-40B4-BE49-F238E27FC236}">
                    <a16:creationId xmlns:a16="http://schemas.microsoft.com/office/drawing/2014/main" id="{3F38C947-4944-4CF8-A952-19C4891C3324}"/>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874;p60">
              <a:extLst>
                <a:ext uri="{FF2B5EF4-FFF2-40B4-BE49-F238E27FC236}">
                  <a16:creationId xmlns:a16="http://schemas.microsoft.com/office/drawing/2014/main" id="{212519FA-D236-4621-8464-BCED0B327EF7}"/>
                </a:ext>
              </a:extLst>
            </p:cNvPr>
            <p:cNvGrpSpPr/>
            <p:nvPr/>
          </p:nvGrpSpPr>
          <p:grpSpPr>
            <a:xfrm>
              <a:off x="1485364" y="4642251"/>
              <a:ext cx="279513" cy="357255"/>
              <a:chOff x="4897750" y="2415639"/>
              <a:chExt cx="279513" cy="357255"/>
            </a:xfrm>
            <a:grpFill/>
          </p:grpSpPr>
          <p:sp>
            <p:nvSpPr>
              <p:cNvPr id="20" name="Google Shape;11875;p60">
                <a:extLst>
                  <a:ext uri="{FF2B5EF4-FFF2-40B4-BE49-F238E27FC236}">
                    <a16:creationId xmlns:a16="http://schemas.microsoft.com/office/drawing/2014/main" id="{B233D48D-A633-4EC2-B2A5-72A28EFA8774}"/>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E821C038-DBE2-4D5B-BC5F-BACFEF1D0061}"/>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32083CCB-7AEF-4FE1-9EA1-3B5332285FA1}"/>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7297C56D-3017-4170-BC93-1408013E3402}"/>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3299B306-A89B-4C99-8E09-D3034B1A8333}"/>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0B76F2D6-7192-4273-9568-DE5240FA3E44}"/>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DB6F6344-10A4-4CBA-A904-25D712654F42}"/>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7AC42462-3565-46D2-A98D-6AF7D0304FC1}"/>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091;p60">
              <a:extLst>
                <a:ext uri="{FF2B5EF4-FFF2-40B4-BE49-F238E27FC236}">
                  <a16:creationId xmlns:a16="http://schemas.microsoft.com/office/drawing/2014/main" id="{A275D97B-4F52-461E-A548-F69AD00F2F73}"/>
                </a:ext>
              </a:extLst>
            </p:cNvPr>
            <p:cNvGrpSpPr/>
            <p:nvPr/>
          </p:nvGrpSpPr>
          <p:grpSpPr>
            <a:xfrm>
              <a:off x="2325736" y="4630766"/>
              <a:ext cx="282174" cy="355735"/>
              <a:chOff x="7144274" y="1500214"/>
              <a:chExt cx="282174" cy="355735"/>
            </a:xfrm>
            <a:grpFill/>
          </p:grpSpPr>
          <p:sp>
            <p:nvSpPr>
              <p:cNvPr id="29" name="Google Shape;12092;p60">
                <a:extLst>
                  <a:ext uri="{FF2B5EF4-FFF2-40B4-BE49-F238E27FC236}">
                    <a16:creationId xmlns:a16="http://schemas.microsoft.com/office/drawing/2014/main" id="{86DCFF42-E94D-4B94-9201-811C45306C81}"/>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93;p60">
                <a:extLst>
                  <a:ext uri="{FF2B5EF4-FFF2-40B4-BE49-F238E27FC236}">
                    <a16:creationId xmlns:a16="http://schemas.microsoft.com/office/drawing/2014/main" id="{F2C0296E-22A1-44CC-9153-E97D2E3590ED}"/>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94;p60">
                <a:extLst>
                  <a:ext uri="{FF2B5EF4-FFF2-40B4-BE49-F238E27FC236}">
                    <a16:creationId xmlns:a16="http://schemas.microsoft.com/office/drawing/2014/main" id="{D4811C95-A8DF-42D3-9155-5D3CACF0CD2C}"/>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95;p60">
                <a:extLst>
                  <a:ext uri="{FF2B5EF4-FFF2-40B4-BE49-F238E27FC236}">
                    <a16:creationId xmlns:a16="http://schemas.microsoft.com/office/drawing/2014/main" id="{976811A3-61AB-41DF-B434-4C335416BEAA}"/>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96;p60">
                <a:extLst>
                  <a:ext uri="{FF2B5EF4-FFF2-40B4-BE49-F238E27FC236}">
                    <a16:creationId xmlns:a16="http://schemas.microsoft.com/office/drawing/2014/main" id="{A3BFA7B8-8DBC-46E5-8E73-65A3AEDEFBB3}"/>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97;p60">
                <a:extLst>
                  <a:ext uri="{FF2B5EF4-FFF2-40B4-BE49-F238E27FC236}">
                    <a16:creationId xmlns:a16="http://schemas.microsoft.com/office/drawing/2014/main" id="{62F83DFA-27D8-4DCF-85B1-1EFAE079597A}"/>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pic>
        <p:nvPicPr>
          <p:cNvPr id="4" name="Picture 3">
            <a:extLst>
              <a:ext uri="{FF2B5EF4-FFF2-40B4-BE49-F238E27FC236}">
                <a16:creationId xmlns:a16="http://schemas.microsoft.com/office/drawing/2014/main" id="{2403A4A4-2E9E-41B1-AEAA-4C20EA4DFF29}"/>
              </a:ext>
            </a:extLst>
          </p:cNvPr>
          <p:cNvPicPr>
            <a:picLocks noChangeAspect="1"/>
          </p:cNvPicPr>
          <p:nvPr/>
        </p:nvPicPr>
        <p:blipFill>
          <a:blip r:embed="rId2"/>
          <a:stretch>
            <a:fillRect/>
          </a:stretch>
        </p:blipFill>
        <p:spPr>
          <a:xfrm>
            <a:off x="2029839" y="971724"/>
            <a:ext cx="5084322" cy="3761843"/>
          </a:xfrm>
          <a:prstGeom prst="rect">
            <a:avLst/>
          </a:prstGeom>
        </p:spPr>
      </p:pic>
    </p:spTree>
    <p:extLst>
      <p:ext uri="{BB962C8B-B14F-4D97-AF65-F5344CB8AC3E}">
        <p14:creationId xmlns:p14="http://schemas.microsoft.com/office/powerpoint/2010/main" val="404062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EXPOSURE NOTIFICATIONS</a:t>
            </a:r>
            <a:endParaRPr sz="3000" dirty="0"/>
          </a:p>
        </p:txBody>
      </p:sp>
      <p:sp>
        <p:nvSpPr>
          <p:cNvPr id="9" name="Google Shape;136;p27">
            <a:extLst>
              <a:ext uri="{FF2B5EF4-FFF2-40B4-BE49-F238E27FC236}">
                <a16:creationId xmlns:a16="http://schemas.microsoft.com/office/drawing/2014/main" id="{1EC6D367-C28D-46FE-B00C-0096ACE598B0}"/>
              </a:ext>
            </a:extLst>
          </p:cNvPr>
          <p:cNvSpPr txBox="1">
            <a:spLocks noGrp="1"/>
          </p:cNvSpPr>
          <p:nvPr>
            <p:ph type="subTitle" idx="1"/>
          </p:nvPr>
        </p:nvSpPr>
        <p:spPr>
          <a:xfrm>
            <a:off x="5117564" y="1116694"/>
            <a:ext cx="2712243" cy="3550947"/>
          </a:xfrm>
          <a:prstGeom prst="rect">
            <a:avLst/>
          </a:prstGeom>
        </p:spPr>
        <p:txBody>
          <a:bodyPr spcFirstLastPara="1" wrap="square" lIns="91425" tIns="91425" rIns="91425" bIns="91425" anchor="ctr" anchorCtr="0">
            <a:noAutofit/>
          </a:bodyPr>
          <a:lstStyle/>
          <a:p>
            <a:pPr marL="0" lvl="0" indent="0" algn="ctr"/>
            <a:r>
              <a:rPr lang="en-CA" sz="2000" dirty="0"/>
              <a:t>Send SMS notifications to all individuals with a risk of exposure &gt; </a:t>
            </a:r>
            <a:r>
              <a:rPr lang="en-CA" sz="2000" b="1" dirty="0"/>
              <a:t>10%</a:t>
            </a:r>
          </a:p>
          <a:p>
            <a:pPr marL="0" lvl="0" indent="0" algn="ctr"/>
            <a:endParaRPr lang="en-CA" sz="2000" b="1" dirty="0"/>
          </a:p>
          <a:p>
            <a:pPr marL="0" lvl="0" indent="0" algn="ctr"/>
            <a:r>
              <a:rPr lang="en-CA" sz="2000" dirty="0"/>
              <a:t>We are using a Twilio SMS free trial for the purposes of this demo</a:t>
            </a:r>
          </a:p>
        </p:txBody>
      </p:sp>
      <p:pic>
        <p:nvPicPr>
          <p:cNvPr id="1028" name="Picture 4" descr="No description available.">
            <a:extLst>
              <a:ext uri="{FF2B5EF4-FFF2-40B4-BE49-F238E27FC236}">
                <a16:creationId xmlns:a16="http://schemas.microsoft.com/office/drawing/2014/main" id="{4752AE92-FDA4-42AC-8CE9-DB5C010140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6" b="35662"/>
          <a:stretch/>
        </p:blipFill>
        <p:spPr bwMode="auto">
          <a:xfrm>
            <a:off x="1618154" y="1116694"/>
            <a:ext cx="2809198" cy="355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73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3200" dirty="0"/>
              <a:t>TESTING AND LIMITATIONS OF SOLUTION</a:t>
            </a:r>
          </a:p>
        </p:txBody>
      </p:sp>
      <p:sp>
        <p:nvSpPr>
          <p:cNvPr id="131" name="Google Shape;161;p29">
            <a:extLst>
              <a:ext uri="{FF2B5EF4-FFF2-40B4-BE49-F238E27FC236}">
                <a16:creationId xmlns:a16="http://schemas.microsoft.com/office/drawing/2014/main" id="{1BFC8C80-A804-45A4-B061-13498E2E0659}"/>
              </a:ext>
            </a:extLst>
          </p:cNvPr>
          <p:cNvSpPr txBox="1">
            <a:spLocks noGrp="1"/>
          </p:cNvSpPr>
          <p:nvPr>
            <p:ph type="subTitle" idx="1"/>
          </p:nvPr>
        </p:nvSpPr>
        <p:spPr>
          <a:xfrm>
            <a:off x="550818" y="3175361"/>
            <a:ext cx="2231017"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t>Slightly l</a:t>
            </a:r>
            <a:r>
              <a:rPr lang="en-CA" dirty="0">
                <a:solidFill>
                  <a:srgbClr val="F3F3F3"/>
                </a:solidFill>
              </a:rPr>
              <a:t>imited our accuracy by restricting the number of combinations</a:t>
            </a:r>
            <a:endParaRPr dirty="0">
              <a:solidFill>
                <a:srgbClr val="F3F3F3"/>
              </a:solidFill>
            </a:endParaRPr>
          </a:p>
        </p:txBody>
      </p:sp>
      <p:sp>
        <p:nvSpPr>
          <p:cNvPr id="133" name="Google Shape;163;p29">
            <a:extLst>
              <a:ext uri="{FF2B5EF4-FFF2-40B4-BE49-F238E27FC236}">
                <a16:creationId xmlns:a16="http://schemas.microsoft.com/office/drawing/2014/main" id="{75BA5773-106F-4190-8704-7A02970FC524}"/>
              </a:ext>
            </a:extLst>
          </p:cNvPr>
          <p:cNvSpPr txBox="1">
            <a:spLocks noGrp="1"/>
          </p:cNvSpPr>
          <p:nvPr>
            <p:ph type="subTitle" idx="3"/>
          </p:nvPr>
        </p:nvSpPr>
        <p:spPr>
          <a:xfrm>
            <a:off x="3283508" y="3252449"/>
            <a:ext cx="2342100" cy="67098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solidFill>
                  <a:srgbClr val="F3F3F3"/>
                </a:solidFill>
              </a:rPr>
              <a:t>Could only </a:t>
            </a:r>
            <a:r>
              <a:rPr lang="en-CA" dirty="0"/>
              <a:t>send </a:t>
            </a:r>
            <a:r>
              <a:rPr lang="en-CA" dirty="0">
                <a:solidFill>
                  <a:srgbClr val="F3F3F3"/>
                </a:solidFill>
              </a:rPr>
              <a:t>notifications to 1 phone number</a:t>
            </a:r>
            <a:endParaRPr dirty="0">
              <a:solidFill>
                <a:srgbClr val="F3F3F3"/>
              </a:solidFill>
            </a:endParaRPr>
          </a:p>
        </p:txBody>
      </p:sp>
      <p:sp>
        <p:nvSpPr>
          <p:cNvPr id="134" name="Google Shape;164;p29">
            <a:extLst>
              <a:ext uri="{FF2B5EF4-FFF2-40B4-BE49-F238E27FC236}">
                <a16:creationId xmlns:a16="http://schemas.microsoft.com/office/drawing/2014/main" id="{83995E8F-5DA7-418B-AB01-5524BFEB984E}"/>
              </a:ext>
            </a:extLst>
          </p:cNvPr>
          <p:cNvSpPr txBox="1">
            <a:spLocks noGrp="1"/>
          </p:cNvSpPr>
          <p:nvPr>
            <p:ph type="title"/>
          </p:nvPr>
        </p:nvSpPr>
        <p:spPr>
          <a:xfrm>
            <a:off x="921826" y="1774583"/>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CA" dirty="0"/>
              <a:t>USE OF HEURISTICS</a:t>
            </a:r>
            <a:endParaRPr dirty="0"/>
          </a:p>
        </p:txBody>
      </p:sp>
      <p:sp>
        <p:nvSpPr>
          <p:cNvPr id="136" name="Google Shape;166;p29">
            <a:extLst>
              <a:ext uri="{FF2B5EF4-FFF2-40B4-BE49-F238E27FC236}">
                <a16:creationId xmlns:a16="http://schemas.microsoft.com/office/drawing/2014/main" id="{9BA880E4-912A-409C-BE8E-EAF065F5AD9C}"/>
              </a:ext>
            </a:extLst>
          </p:cNvPr>
          <p:cNvSpPr txBox="1">
            <a:spLocks/>
          </p:cNvSpPr>
          <p:nvPr/>
        </p:nvSpPr>
        <p:spPr>
          <a:xfrm>
            <a:off x="3736388" y="1774583"/>
            <a:ext cx="1539300"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TWILIO </a:t>
            </a:r>
          </a:p>
          <a:p>
            <a:pPr marL="0" indent="0" algn="ctr"/>
            <a:r>
              <a:rPr lang="en-CA" sz="2400" b="1" dirty="0">
                <a:latin typeface="Rajdhani" panose="020B0604020202020204" charset="0"/>
                <a:cs typeface="Rajdhani" panose="020B0604020202020204" charset="0"/>
              </a:rPr>
              <a:t>FREE TRIAL</a:t>
            </a:r>
          </a:p>
        </p:txBody>
      </p:sp>
      <p:grpSp>
        <p:nvGrpSpPr>
          <p:cNvPr id="158" name="Google Shape;219;p31">
            <a:extLst>
              <a:ext uri="{FF2B5EF4-FFF2-40B4-BE49-F238E27FC236}">
                <a16:creationId xmlns:a16="http://schemas.microsoft.com/office/drawing/2014/main" id="{B0CD2838-6E5D-4769-871A-557BBB291B44}"/>
              </a:ext>
            </a:extLst>
          </p:cNvPr>
          <p:cNvGrpSpPr/>
          <p:nvPr/>
        </p:nvGrpSpPr>
        <p:grpSpPr>
          <a:xfrm>
            <a:off x="1501592" y="2602410"/>
            <a:ext cx="379767" cy="380480"/>
            <a:chOff x="1195500" y="238125"/>
            <a:chExt cx="5209425" cy="5219200"/>
          </a:xfrm>
        </p:grpSpPr>
        <p:sp>
          <p:nvSpPr>
            <p:cNvPr id="159" name="Google Shape;220;p31">
              <a:extLst>
                <a:ext uri="{FF2B5EF4-FFF2-40B4-BE49-F238E27FC236}">
                  <a16:creationId xmlns:a16="http://schemas.microsoft.com/office/drawing/2014/main" id="{180DD81A-0A70-4E46-86B4-96C86A117270}"/>
                </a:ext>
              </a:extLst>
            </p:cNvPr>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1;p31">
              <a:extLst>
                <a:ext uri="{FF2B5EF4-FFF2-40B4-BE49-F238E27FC236}">
                  <a16:creationId xmlns:a16="http://schemas.microsoft.com/office/drawing/2014/main" id="{D84D46C6-8D16-4D02-AF2A-03657029BCE9}"/>
                </a:ext>
              </a:extLst>
            </p:cNvPr>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2;p31">
              <a:extLst>
                <a:ext uri="{FF2B5EF4-FFF2-40B4-BE49-F238E27FC236}">
                  <a16:creationId xmlns:a16="http://schemas.microsoft.com/office/drawing/2014/main" id="{64B47B80-8592-496C-BC79-135CDBAE80A3}"/>
                </a:ext>
              </a:extLst>
            </p:cNvPr>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3;p31">
              <a:extLst>
                <a:ext uri="{FF2B5EF4-FFF2-40B4-BE49-F238E27FC236}">
                  <a16:creationId xmlns:a16="http://schemas.microsoft.com/office/drawing/2014/main" id="{23795C1A-720B-406D-889F-8F621BB94B72}"/>
                </a:ext>
              </a:extLst>
            </p:cNvPr>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4;p31">
              <a:extLst>
                <a:ext uri="{FF2B5EF4-FFF2-40B4-BE49-F238E27FC236}">
                  <a16:creationId xmlns:a16="http://schemas.microsoft.com/office/drawing/2014/main" id="{52B866D9-755E-42B5-B7AD-050D286AA874}"/>
                </a:ext>
              </a:extLst>
            </p:cNvPr>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5;p31">
              <a:extLst>
                <a:ext uri="{FF2B5EF4-FFF2-40B4-BE49-F238E27FC236}">
                  <a16:creationId xmlns:a16="http://schemas.microsoft.com/office/drawing/2014/main" id="{BD6608F5-B797-43DC-8640-89A42CE2F589}"/>
                </a:ext>
              </a:extLst>
            </p:cNvPr>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6;p31">
              <a:extLst>
                <a:ext uri="{FF2B5EF4-FFF2-40B4-BE49-F238E27FC236}">
                  <a16:creationId xmlns:a16="http://schemas.microsoft.com/office/drawing/2014/main" id="{FAE10268-3652-4B69-A052-8EE4DA13F728}"/>
                </a:ext>
              </a:extLst>
            </p:cNvPr>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7;p31">
              <a:extLst>
                <a:ext uri="{FF2B5EF4-FFF2-40B4-BE49-F238E27FC236}">
                  <a16:creationId xmlns:a16="http://schemas.microsoft.com/office/drawing/2014/main" id="{036E9076-095D-4B8F-870A-EBBE1CE562C4}"/>
                </a:ext>
              </a:extLst>
            </p:cNvPr>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8;p31">
              <a:extLst>
                <a:ext uri="{FF2B5EF4-FFF2-40B4-BE49-F238E27FC236}">
                  <a16:creationId xmlns:a16="http://schemas.microsoft.com/office/drawing/2014/main" id="{AAB40F3F-57FF-4CE0-895B-24A975AF79BF}"/>
                </a:ext>
              </a:extLst>
            </p:cNvPr>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9;p31">
              <a:extLst>
                <a:ext uri="{FF2B5EF4-FFF2-40B4-BE49-F238E27FC236}">
                  <a16:creationId xmlns:a16="http://schemas.microsoft.com/office/drawing/2014/main" id="{BDC1D980-DF49-4F5C-9915-781468E99F2F}"/>
                </a:ext>
              </a:extLst>
            </p:cNvPr>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0;p31">
              <a:extLst>
                <a:ext uri="{FF2B5EF4-FFF2-40B4-BE49-F238E27FC236}">
                  <a16:creationId xmlns:a16="http://schemas.microsoft.com/office/drawing/2014/main" id="{4505A1F4-AEFB-49B2-87F6-74EF12595DD7}"/>
                </a:ext>
              </a:extLst>
            </p:cNvPr>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1;p31">
              <a:extLst>
                <a:ext uri="{FF2B5EF4-FFF2-40B4-BE49-F238E27FC236}">
                  <a16:creationId xmlns:a16="http://schemas.microsoft.com/office/drawing/2014/main" id="{AD81A7FA-CC54-4A9B-A2E7-7F193B47C1B3}"/>
                </a:ext>
              </a:extLst>
            </p:cNvPr>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2;p31">
              <a:extLst>
                <a:ext uri="{FF2B5EF4-FFF2-40B4-BE49-F238E27FC236}">
                  <a16:creationId xmlns:a16="http://schemas.microsoft.com/office/drawing/2014/main" id="{D86860C5-8D56-46DA-B21A-503741B6DE66}"/>
                </a:ext>
              </a:extLst>
            </p:cNvPr>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3;p31">
              <a:extLst>
                <a:ext uri="{FF2B5EF4-FFF2-40B4-BE49-F238E27FC236}">
                  <a16:creationId xmlns:a16="http://schemas.microsoft.com/office/drawing/2014/main" id="{EAD65E2F-3543-4E2D-B005-9386DC644725}"/>
                </a:ext>
              </a:extLst>
            </p:cNvPr>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4;p31">
              <a:extLst>
                <a:ext uri="{FF2B5EF4-FFF2-40B4-BE49-F238E27FC236}">
                  <a16:creationId xmlns:a16="http://schemas.microsoft.com/office/drawing/2014/main" id="{2EEA8295-C71A-4D20-A6BA-97109A88F0FA}"/>
                </a:ext>
              </a:extLst>
            </p:cNvPr>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5;p31">
              <a:extLst>
                <a:ext uri="{FF2B5EF4-FFF2-40B4-BE49-F238E27FC236}">
                  <a16:creationId xmlns:a16="http://schemas.microsoft.com/office/drawing/2014/main" id="{7FE29085-88C0-458B-9953-E181C9079C5A}"/>
                </a:ext>
              </a:extLst>
            </p:cNvPr>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p31">
              <a:extLst>
                <a:ext uri="{FF2B5EF4-FFF2-40B4-BE49-F238E27FC236}">
                  <a16:creationId xmlns:a16="http://schemas.microsoft.com/office/drawing/2014/main" id="{45230EFB-F43B-4F59-9DF6-F472B4185116}"/>
                </a:ext>
              </a:extLst>
            </p:cNvPr>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7;p31">
              <a:extLst>
                <a:ext uri="{FF2B5EF4-FFF2-40B4-BE49-F238E27FC236}">
                  <a16:creationId xmlns:a16="http://schemas.microsoft.com/office/drawing/2014/main" id="{F846F7CD-FBDC-46F0-BA42-120D1F1BBB65}"/>
                </a:ext>
              </a:extLst>
            </p:cNvPr>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8;p31">
              <a:extLst>
                <a:ext uri="{FF2B5EF4-FFF2-40B4-BE49-F238E27FC236}">
                  <a16:creationId xmlns:a16="http://schemas.microsoft.com/office/drawing/2014/main" id="{48920469-9591-4FF4-BCE9-E639654674C3}"/>
                </a:ext>
              </a:extLst>
            </p:cNvPr>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9;p31">
              <a:extLst>
                <a:ext uri="{FF2B5EF4-FFF2-40B4-BE49-F238E27FC236}">
                  <a16:creationId xmlns:a16="http://schemas.microsoft.com/office/drawing/2014/main" id="{B31CE07A-D434-473E-9750-CA182CFCDC67}"/>
                </a:ext>
              </a:extLst>
            </p:cNvPr>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0;p31">
              <a:extLst>
                <a:ext uri="{FF2B5EF4-FFF2-40B4-BE49-F238E27FC236}">
                  <a16:creationId xmlns:a16="http://schemas.microsoft.com/office/drawing/2014/main" id="{167218B7-9723-450F-9052-1F34B9B6BA45}"/>
                </a:ext>
              </a:extLst>
            </p:cNvPr>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1;p31">
              <a:extLst>
                <a:ext uri="{FF2B5EF4-FFF2-40B4-BE49-F238E27FC236}">
                  <a16:creationId xmlns:a16="http://schemas.microsoft.com/office/drawing/2014/main" id="{6FCEB76B-6D37-4E85-86CF-2071B25FE8A8}"/>
                </a:ext>
              </a:extLst>
            </p:cNvPr>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2;p31">
              <a:extLst>
                <a:ext uri="{FF2B5EF4-FFF2-40B4-BE49-F238E27FC236}">
                  <a16:creationId xmlns:a16="http://schemas.microsoft.com/office/drawing/2014/main" id="{4F66BA2B-32FA-421B-B43D-CA6633591E29}"/>
                </a:ext>
              </a:extLst>
            </p:cNvPr>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3;p31">
              <a:extLst>
                <a:ext uri="{FF2B5EF4-FFF2-40B4-BE49-F238E27FC236}">
                  <a16:creationId xmlns:a16="http://schemas.microsoft.com/office/drawing/2014/main" id="{66FCA598-513E-405F-856D-747A47705C96}"/>
                </a:ext>
              </a:extLst>
            </p:cNvPr>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4;p31">
              <a:extLst>
                <a:ext uri="{FF2B5EF4-FFF2-40B4-BE49-F238E27FC236}">
                  <a16:creationId xmlns:a16="http://schemas.microsoft.com/office/drawing/2014/main" id="{349764C9-7C22-4B09-B648-16A2D805EEB3}"/>
                </a:ext>
              </a:extLst>
            </p:cNvPr>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5;p31">
              <a:extLst>
                <a:ext uri="{FF2B5EF4-FFF2-40B4-BE49-F238E27FC236}">
                  <a16:creationId xmlns:a16="http://schemas.microsoft.com/office/drawing/2014/main" id="{F66AA605-1313-491A-B0F6-E63DE371E2CF}"/>
                </a:ext>
              </a:extLst>
            </p:cNvPr>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6;p31">
              <a:extLst>
                <a:ext uri="{FF2B5EF4-FFF2-40B4-BE49-F238E27FC236}">
                  <a16:creationId xmlns:a16="http://schemas.microsoft.com/office/drawing/2014/main" id="{D2C128C8-7641-4CEC-B56E-2109B5DED160}"/>
                </a:ext>
              </a:extLst>
            </p:cNvPr>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7;p31">
              <a:extLst>
                <a:ext uri="{FF2B5EF4-FFF2-40B4-BE49-F238E27FC236}">
                  <a16:creationId xmlns:a16="http://schemas.microsoft.com/office/drawing/2014/main" id="{12C536DE-502D-4BD1-8A24-EECF26C4235A}"/>
                </a:ext>
              </a:extLst>
            </p:cNvPr>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8;p31">
              <a:extLst>
                <a:ext uri="{FF2B5EF4-FFF2-40B4-BE49-F238E27FC236}">
                  <a16:creationId xmlns:a16="http://schemas.microsoft.com/office/drawing/2014/main" id="{99A7BAE3-3115-4893-8D5D-D5A62BCD0263}"/>
                </a:ext>
              </a:extLst>
            </p:cNvPr>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9;p31">
              <a:extLst>
                <a:ext uri="{FF2B5EF4-FFF2-40B4-BE49-F238E27FC236}">
                  <a16:creationId xmlns:a16="http://schemas.microsoft.com/office/drawing/2014/main" id="{9C20EF2F-86AB-46E4-B48F-C4D076BF2C36}"/>
                </a:ext>
              </a:extLst>
            </p:cNvPr>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0;p31">
              <a:extLst>
                <a:ext uri="{FF2B5EF4-FFF2-40B4-BE49-F238E27FC236}">
                  <a16:creationId xmlns:a16="http://schemas.microsoft.com/office/drawing/2014/main" id="{58029A8A-06EB-4AB2-981C-8232D4C2DB78}"/>
                </a:ext>
              </a:extLst>
            </p:cNvPr>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1;p31">
              <a:extLst>
                <a:ext uri="{FF2B5EF4-FFF2-40B4-BE49-F238E27FC236}">
                  <a16:creationId xmlns:a16="http://schemas.microsoft.com/office/drawing/2014/main" id="{4D6D4D2B-EAC7-4DD7-ACB9-F4586A1100EF}"/>
                </a:ext>
              </a:extLst>
            </p:cNvPr>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2;p31">
              <a:extLst>
                <a:ext uri="{FF2B5EF4-FFF2-40B4-BE49-F238E27FC236}">
                  <a16:creationId xmlns:a16="http://schemas.microsoft.com/office/drawing/2014/main" id="{E66BAB8D-0043-46FC-8DBC-2EADDCCB946E}"/>
                </a:ext>
              </a:extLst>
            </p:cNvPr>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3;p31">
              <a:extLst>
                <a:ext uri="{FF2B5EF4-FFF2-40B4-BE49-F238E27FC236}">
                  <a16:creationId xmlns:a16="http://schemas.microsoft.com/office/drawing/2014/main" id="{A8C37AEF-C10D-4CAA-8709-E6A6651B50B1}"/>
                </a:ext>
              </a:extLst>
            </p:cNvPr>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4;p31">
              <a:extLst>
                <a:ext uri="{FF2B5EF4-FFF2-40B4-BE49-F238E27FC236}">
                  <a16:creationId xmlns:a16="http://schemas.microsoft.com/office/drawing/2014/main" id="{8014A94E-836D-452B-A695-8182BA42406E}"/>
                </a:ext>
              </a:extLst>
            </p:cNvPr>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5;p31">
              <a:extLst>
                <a:ext uri="{FF2B5EF4-FFF2-40B4-BE49-F238E27FC236}">
                  <a16:creationId xmlns:a16="http://schemas.microsoft.com/office/drawing/2014/main" id="{6225520C-2E59-4D01-B463-7F6D7B41C040}"/>
                </a:ext>
              </a:extLst>
            </p:cNvPr>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6;p31">
              <a:extLst>
                <a:ext uri="{FF2B5EF4-FFF2-40B4-BE49-F238E27FC236}">
                  <a16:creationId xmlns:a16="http://schemas.microsoft.com/office/drawing/2014/main" id="{462B124B-592F-4D3C-8E9E-FE99CF3EF9A0}"/>
                </a:ext>
              </a:extLst>
            </p:cNvPr>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7;p31">
              <a:extLst>
                <a:ext uri="{FF2B5EF4-FFF2-40B4-BE49-F238E27FC236}">
                  <a16:creationId xmlns:a16="http://schemas.microsoft.com/office/drawing/2014/main" id="{C92F1ABB-772E-4B42-BE0E-65E4B15DF933}"/>
                </a:ext>
              </a:extLst>
            </p:cNvPr>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4326;p57">
            <a:extLst>
              <a:ext uri="{FF2B5EF4-FFF2-40B4-BE49-F238E27FC236}">
                <a16:creationId xmlns:a16="http://schemas.microsoft.com/office/drawing/2014/main" id="{0B7059DA-B40D-4521-84BB-039B8AE13008}"/>
              </a:ext>
            </a:extLst>
          </p:cNvPr>
          <p:cNvGrpSpPr/>
          <p:nvPr/>
        </p:nvGrpSpPr>
        <p:grpSpPr>
          <a:xfrm>
            <a:off x="4363838" y="2674402"/>
            <a:ext cx="258266" cy="367328"/>
            <a:chOff x="3342275" y="2615925"/>
            <a:chExt cx="339700" cy="483150"/>
          </a:xfrm>
          <a:solidFill>
            <a:schemeClr val="tx2">
              <a:lumMod val="90000"/>
            </a:schemeClr>
          </a:solidFill>
        </p:grpSpPr>
        <p:sp>
          <p:nvSpPr>
            <p:cNvPr id="71" name="Google Shape;4327;p57">
              <a:extLst>
                <a:ext uri="{FF2B5EF4-FFF2-40B4-BE49-F238E27FC236}">
                  <a16:creationId xmlns:a16="http://schemas.microsoft.com/office/drawing/2014/main" id="{2FC58906-2BA2-4FAE-80E8-4C740BDE2B4E}"/>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328;p57">
              <a:extLst>
                <a:ext uri="{FF2B5EF4-FFF2-40B4-BE49-F238E27FC236}">
                  <a16:creationId xmlns:a16="http://schemas.microsoft.com/office/drawing/2014/main" id="{656629AD-9DE5-4250-B995-BC9BB5223AA4}"/>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3" name="Google Shape;4659;p58">
            <a:extLst>
              <a:ext uri="{FF2B5EF4-FFF2-40B4-BE49-F238E27FC236}">
                <a16:creationId xmlns:a16="http://schemas.microsoft.com/office/drawing/2014/main" id="{579A8501-8A0E-4D16-AED9-0D3053C3030D}"/>
              </a:ext>
            </a:extLst>
          </p:cNvPr>
          <p:cNvSpPr/>
          <p:nvPr/>
        </p:nvSpPr>
        <p:spPr>
          <a:xfrm>
            <a:off x="7172074" y="2638183"/>
            <a:ext cx="351155" cy="351183"/>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66;p29">
            <a:extLst>
              <a:ext uri="{FF2B5EF4-FFF2-40B4-BE49-F238E27FC236}">
                <a16:creationId xmlns:a16="http://schemas.microsoft.com/office/drawing/2014/main" id="{9B403E29-2F6C-456B-8D14-255EA89EE40D}"/>
              </a:ext>
            </a:extLst>
          </p:cNvPr>
          <p:cNvSpPr txBox="1">
            <a:spLocks/>
          </p:cNvSpPr>
          <p:nvPr/>
        </p:nvSpPr>
        <p:spPr>
          <a:xfrm>
            <a:off x="6247052" y="1774583"/>
            <a:ext cx="2177048"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INCOMPLETE DEBUGGING</a:t>
            </a:r>
          </a:p>
        </p:txBody>
      </p:sp>
      <p:sp>
        <p:nvSpPr>
          <p:cNvPr id="75" name="Google Shape;163;p29">
            <a:extLst>
              <a:ext uri="{FF2B5EF4-FFF2-40B4-BE49-F238E27FC236}">
                <a16:creationId xmlns:a16="http://schemas.microsoft.com/office/drawing/2014/main" id="{E87BC408-25AB-49D2-972F-4EE13CDDE79D}"/>
              </a:ext>
            </a:extLst>
          </p:cNvPr>
          <p:cNvSpPr txBox="1">
            <a:spLocks/>
          </p:cNvSpPr>
          <p:nvPr/>
        </p:nvSpPr>
        <p:spPr>
          <a:xfrm>
            <a:off x="6176601" y="3252449"/>
            <a:ext cx="2342100" cy="10074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spcAft>
                <a:spcPts val="1600"/>
              </a:spcAft>
            </a:pPr>
            <a:r>
              <a:rPr lang="en-US" dirty="0"/>
              <a:t>TA exposure values are updating, but time constraint prevented us from tracking TA-class relationships</a:t>
            </a:r>
          </a:p>
        </p:txBody>
      </p:sp>
    </p:spTree>
    <p:extLst>
      <p:ext uri="{BB962C8B-B14F-4D97-AF65-F5344CB8AC3E}">
        <p14:creationId xmlns:p14="http://schemas.microsoft.com/office/powerpoint/2010/main" val="282158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2"/>
        <p:cNvGrpSpPr/>
        <p:nvPr/>
      </p:nvGrpSpPr>
      <p:grpSpPr>
        <a:xfrm>
          <a:off x="0" y="0"/>
          <a:ext cx="0" cy="0"/>
          <a:chOff x="0" y="0"/>
          <a:chExt cx="0" cy="0"/>
        </a:xfrm>
      </p:grpSpPr>
      <p:sp>
        <p:nvSpPr>
          <p:cNvPr id="754" name="Google Shape;754;p38"/>
          <p:cNvSpPr txBox="1">
            <a:spLocks noGrp="1"/>
          </p:cNvSpPr>
          <p:nvPr>
            <p:ph type="title"/>
          </p:nvPr>
        </p:nvSpPr>
        <p:spPr>
          <a:xfrm>
            <a:off x="4401191" y="3009234"/>
            <a:ext cx="3877836" cy="3407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(GO) TEAM GO</a:t>
            </a:r>
            <a:endParaRPr sz="3000" dirty="0"/>
          </a:p>
        </p:txBody>
      </p:sp>
      <p:grpSp>
        <p:nvGrpSpPr>
          <p:cNvPr id="8" name="Group 7">
            <a:extLst>
              <a:ext uri="{FF2B5EF4-FFF2-40B4-BE49-F238E27FC236}">
                <a16:creationId xmlns:a16="http://schemas.microsoft.com/office/drawing/2014/main" id="{5E7A0B07-0B66-4ACF-B271-6C093323AA9B}"/>
              </a:ext>
            </a:extLst>
          </p:cNvPr>
          <p:cNvGrpSpPr/>
          <p:nvPr/>
        </p:nvGrpSpPr>
        <p:grpSpPr>
          <a:xfrm>
            <a:off x="5031696" y="2242755"/>
            <a:ext cx="2753955" cy="699750"/>
            <a:chOff x="4082994" y="2571747"/>
            <a:chExt cx="2753955" cy="699750"/>
          </a:xfrm>
        </p:grpSpPr>
        <p:grpSp>
          <p:nvGrpSpPr>
            <p:cNvPr id="10" name="Google Shape;12109;p60">
              <a:extLst>
                <a:ext uri="{FF2B5EF4-FFF2-40B4-BE49-F238E27FC236}">
                  <a16:creationId xmlns:a16="http://schemas.microsoft.com/office/drawing/2014/main" id="{EAB21650-9661-4FB3-AA0C-0AB4B46C6957}"/>
                </a:ext>
              </a:extLst>
            </p:cNvPr>
            <p:cNvGrpSpPr/>
            <p:nvPr/>
          </p:nvGrpSpPr>
          <p:grpSpPr>
            <a:xfrm>
              <a:off x="4789791" y="2622417"/>
              <a:ext cx="596568" cy="637168"/>
              <a:chOff x="5289631" y="1500214"/>
              <a:chExt cx="332355" cy="354974"/>
            </a:xfrm>
            <a:solidFill>
              <a:schemeClr val="tx2"/>
            </a:solidFill>
          </p:grpSpPr>
          <p:sp>
            <p:nvSpPr>
              <p:cNvPr id="34" name="Google Shape;12110;p60">
                <a:extLst>
                  <a:ext uri="{FF2B5EF4-FFF2-40B4-BE49-F238E27FC236}">
                    <a16:creationId xmlns:a16="http://schemas.microsoft.com/office/drawing/2014/main" id="{7FBE3975-8312-49E6-808C-022AEA57FB0B}"/>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11;p60">
                <a:extLst>
                  <a:ext uri="{FF2B5EF4-FFF2-40B4-BE49-F238E27FC236}">
                    <a16:creationId xmlns:a16="http://schemas.microsoft.com/office/drawing/2014/main" id="{8D06BBEA-0748-4293-9FA6-9B0E3A4AF2DC}"/>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12;p60">
                <a:extLst>
                  <a:ext uri="{FF2B5EF4-FFF2-40B4-BE49-F238E27FC236}">
                    <a16:creationId xmlns:a16="http://schemas.microsoft.com/office/drawing/2014/main" id="{73631B59-2959-404C-AF20-85F2525FB7ED}"/>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13;p60">
                <a:extLst>
                  <a:ext uri="{FF2B5EF4-FFF2-40B4-BE49-F238E27FC236}">
                    <a16:creationId xmlns:a16="http://schemas.microsoft.com/office/drawing/2014/main" id="{31F0F63E-1C1D-49FB-BB8E-8B7F8335C2E0}"/>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14;p60">
                <a:extLst>
                  <a:ext uri="{FF2B5EF4-FFF2-40B4-BE49-F238E27FC236}">
                    <a16:creationId xmlns:a16="http://schemas.microsoft.com/office/drawing/2014/main" id="{B6756BB4-9670-43AB-896D-769750CB4B95}"/>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15;p60">
                <a:extLst>
                  <a:ext uri="{FF2B5EF4-FFF2-40B4-BE49-F238E27FC236}">
                    <a16:creationId xmlns:a16="http://schemas.microsoft.com/office/drawing/2014/main" id="{FCAE56B1-00E3-434A-9E5D-5D3125FE591F}"/>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653;p60">
              <a:extLst>
                <a:ext uri="{FF2B5EF4-FFF2-40B4-BE49-F238E27FC236}">
                  <a16:creationId xmlns:a16="http://schemas.microsoft.com/office/drawing/2014/main" id="{EC08AE10-803D-477B-83BF-A2905292A178}"/>
                </a:ext>
              </a:extLst>
            </p:cNvPr>
            <p:cNvGrpSpPr/>
            <p:nvPr/>
          </p:nvGrpSpPr>
          <p:grpSpPr>
            <a:xfrm>
              <a:off x="6306743" y="2571747"/>
              <a:ext cx="530206" cy="676406"/>
              <a:chOff x="7575787" y="3329955"/>
              <a:chExt cx="295384" cy="376834"/>
            </a:xfrm>
            <a:solidFill>
              <a:schemeClr val="tx2"/>
            </a:solidFill>
          </p:grpSpPr>
          <p:sp>
            <p:nvSpPr>
              <p:cNvPr id="28" name="Google Shape;11654;p60">
                <a:extLst>
                  <a:ext uri="{FF2B5EF4-FFF2-40B4-BE49-F238E27FC236}">
                    <a16:creationId xmlns:a16="http://schemas.microsoft.com/office/drawing/2014/main" id="{DDBF3750-7D49-4F0B-9474-1CE3CEF44B7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55;p60">
                <a:extLst>
                  <a:ext uri="{FF2B5EF4-FFF2-40B4-BE49-F238E27FC236}">
                    <a16:creationId xmlns:a16="http://schemas.microsoft.com/office/drawing/2014/main" id="{74585697-5EA8-4313-8463-2CEAA1EFFC3A}"/>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56;p60">
                <a:extLst>
                  <a:ext uri="{FF2B5EF4-FFF2-40B4-BE49-F238E27FC236}">
                    <a16:creationId xmlns:a16="http://schemas.microsoft.com/office/drawing/2014/main" id="{FDE99D32-9B20-4530-9A70-D09804480D4B}"/>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57;p60">
                <a:extLst>
                  <a:ext uri="{FF2B5EF4-FFF2-40B4-BE49-F238E27FC236}">
                    <a16:creationId xmlns:a16="http://schemas.microsoft.com/office/drawing/2014/main" id="{8A98DD8C-9EA3-4620-A1CF-EDE612478C18}"/>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58;p60">
                <a:extLst>
                  <a:ext uri="{FF2B5EF4-FFF2-40B4-BE49-F238E27FC236}">
                    <a16:creationId xmlns:a16="http://schemas.microsoft.com/office/drawing/2014/main" id="{661DA08A-9F25-48C4-A322-74A8D317D390}"/>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59;p60">
                <a:extLst>
                  <a:ext uri="{FF2B5EF4-FFF2-40B4-BE49-F238E27FC236}">
                    <a16:creationId xmlns:a16="http://schemas.microsoft.com/office/drawing/2014/main" id="{27F0E4B8-5F7D-44C2-9AFD-7C524FC2D7DE}"/>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874;p60">
              <a:extLst>
                <a:ext uri="{FF2B5EF4-FFF2-40B4-BE49-F238E27FC236}">
                  <a16:creationId xmlns:a16="http://schemas.microsoft.com/office/drawing/2014/main" id="{4D7CA796-E29A-4757-BDB3-EB80B01C8A07}"/>
                </a:ext>
              </a:extLst>
            </p:cNvPr>
            <p:cNvGrpSpPr/>
            <p:nvPr/>
          </p:nvGrpSpPr>
          <p:grpSpPr>
            <a:xfrm>
              <a:off x="4082994" y="2630234"/>
              <a:ext cx="501718" cy="641263"/>
              <a:chOff x="4897750" y="2415639"/>
              <a:chExt cx="279513" cy="357255"/>
            </a:xfrm>
            <a:solidFill>
              <a:schemeClr val="tx2"/>
            </a:solidFill>
          </p:grpSpPr>
          <p:sp>
            <p:nvSpPr>
              <p:cNvPr id="20" name="Google Shape;11875;p60">
                <a:extLst>
                  <a:ext uri="{FF2B5EF4-FFF2-40B4-BE49-F238E27FC236}">
                    <a16:creationId xmlns:a16="http://schemas.microsoft.com/office/drawing/2014/main" id="{3B6EDB6E-102C-472D-A9BF-6A04A35677A7}"/>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D0E4B402-79E6-4FA1-82BF-839C56948C6E}"/>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DCB0E4F4-F612-45AC-8622-A9AF41F57835}"/>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12FB1057-45A5-4F3B-9078-B3445F223B4F}"/>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64828EC6-C396-417C-92CD-5D43738E3286}"/>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E6584708-AA65-4B78-B8C9-80F55D945889}"/>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79927FF0-0B7D-42C5-B3B5-9C861D188CBD}"/>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0EDB8E46-7A99-402A-BC8A-0B0040D115AA}"/>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2091;p60">
              <a:extLst>
                <a:ext uri="{FF2B5EF4-FFF2-40B4-BE49-F238E27FC236}">
                  <a16:creationId xmlns:a16="http://schemas.microsoft.com/office/drawing/2014/main" id="{6B60222D-57F1-4C59-B8B3-23707A03F166}"/>
                </a:ext>
              </a:extLst>
            </p:cNvPr>
            <p:cNvGrpSpPr/>
            <p:nvPr/>
          </p:nvGrpSpPr>
          <p:grpSpPr>
            <a:xfrm>
              <a:off x="5591438" y="2609619"/>
              <a:ext cx="506494" cy="638534"/>
              <a:chOff x="7144274" y="1500214"/>
              <a:chExt cx="282174" cy="355735"/>
            </a:xfrm>
            <a:solidFill>
              <a:schemeClr val="tx2"/>
            </a:solidFill>
          </p:grpSpPr>
          <p:sp>
            <p:nvSpPr>
              <p:cNvPr id="14" name="Google Shape;12092;p60">
                <a:extLst>
                  <a:ext uri="{FF2B5EF4-FFF2-40B4-BE49-F238E27FC236}">
                    <a16:creationId xmlns:a16="http://schemas.microsoft.com/office/drawing/2014/main" id="{87B0BD7D-B54F-4AD8-A6EF-31C7314C24CD}"/>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93;p60">
                <a:extLst>
                  <a:ext uri="{FF2B5EF4-FFF2-40B4-BE49-F238E27FC236}">
                    <a16:creationId xmlns:a16="http://schemas.microsoft.com/office/drawing/2014/main" id="{F13E2EA4-68A3-43E9-828C-1DC2B9105F2A}"/>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94;p60">
                <a:extLst>
                  <a:ext uri="{FF2B5EF4-FFF2-40B4-BE49-F238E27FC236}">
                    <a16:creationId xmlns:a16="http://schemas.microsoft.com/office/drawing/2014/main" id="{C67B0190-A6FD-4555-87BE-D60B217AAEB1}"/>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95;p60">
                <a:extLst>
                  <a:ext uri="{FF2B5EF4-FFF2-40B4-BE49-F238E27FC236}">
                    <a16:creationId xmlns:a16="http://schemas.microsoft.com/office/drawing/2014/main" id="{BF0BCB0E-D113-4D34-85DC-1252C63C1E88}"/>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96;p60">
                <a:extLst>
                  <a:ext uri="{FF2B5EF4-FFF2-40B4-BE49-F238E27FC236}">
                    <a16:creationId xmlns:a16="http://schemas.microsoft.com/office/drawing/2014/main" id="{A64170F6-BC67-47A6-B62B-70975F169894}"/>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7;p60">
                <a:extLst>
                  <a:ext uri="{FF2B5EF4-FFF2-40B4-BE49-F238E27FC236}">
                    <a16:creationId xmlns:a16="http://schemas.microsoft.com/office/drawing/2014/main" id="{0930E00F-177F-4EA8-8AD5-81E15F04394C}"/>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754;p38">
            <a:extLst>
              <a:ext uri="{FF2B5EF4-FFF2-40B4-BE49-F238E27FC236}">
                <a16:creationId xmlns:a16="http://schemas.microsoft.com/office/drawing/2014/main" id="{FE9108EB-EA78-4389-A35B-E19D2491F738}"/>
              </a:ext>
            </a:extLst>
          </p:cNvPr>
          <p:cNvSpPr txBox="1">
            <a:spLocks/>
          </p:cNvSpPr>
          <p:nvPr/>
        </p:nvSpPr>
        <p:spPr>
          <a:xfrm>
            <a:off x="4168086" y="1543543"/>
            <a:ext cx="4802026" cy="753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4800" b="1" i="0" u="none" strike="noStrike" cap="none">
                <a:solidFill>
                  <a:srgbClr val="F3F3F3"/>
                </a:solidFill>
                <a:latin typeface="Rajdhani"/>
                <a:ea typeface="Rajdhani"/>
                <a:cs typeface="Rajdhani"/>
                <a:sym typeface="Rajdhani"/>
              </a:defRPr>
            </a:lvl1pPr>
            <a:lvl2pPr marR="0" lvl="1"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dirty="0"/>
              <a:t>PROTOTYPE DEMO</a:t>
            </a:r>
            <a:endParaRPr lang="en-CA" sz="7200" dirty="0"/>
          </a:p>
        </p:txBody>
      </p:sp>
      <p:grpSp>
        <p:nvGrpSpPr>
          <p:cNvPr id="51" name="Google Shape;1745;p44">
            <a:extLst>
              <a:ext uri="{FF2B5EF4-FFF2-40B4-BE49-F238E27FC236}">
                <a16:creationId xmlns:a16="http://schemas.microsoft.com/office/drawing/2014/main" id="{889B455C-3789-4882-8F3C-E0A9E5528C0E}"/>
              </a:ext>
            </a:extLst>
          </p:cNvPr>
          <p:cNvGrpSpPr/>
          <p:nvPr/>
        </p:nvGrpSpPr>
        <p:grpSpPr>
          <a:xfrm>
            <a:off x="537443" y="1285550"/>
            <a:ext cx="3533290" cy="2691052"/>
            <a:chOff x="3578510" y="1419647"/>
            <a:chExt cx="4021500" cy="3062887"/>
          </a:xfrm>
        </p:grpSpPr>
        <p:sp>
          <p:nvSpPr>
            <p:cNvPr id="53" name="Google Shape;1746;p44">
              <a:extLst>
                <a:ext uri="{FF2B5EF4-FFF2-40B4-BE49-F238E27FC236}">
                  <a16:creationId xmlns:a16="http://schemas.microsoft.com/office/drawing/2014/main" id="{4E301F80-D98F-40DD-A495-E327E67815F9}"/>
                </a:ext>
              </a:extLst>
            </p:cNvPr>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7;p44">
              <a:extLst>
                <a:ext uri="{FF2B5EF4-FFF2-40B4-BE49-F238E27FC236}">
                  <a16:creationId xmlns:a16="http://schemas.microsoft.com/office/drawing/2014/main" id="{8545E24C-685C-48B4-90F9-1B46F1E8BF12}"/>
                </a:ext>
              </a:extLst>
            </p:cNvPr>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748;p44">
              <a:extLst>
                <a:ext uri="{FF2B5EF4-FFF2-40B4-BE49-F238E27FC236}">
                  <a16:creationId xmlns:a16="http://schemas.microsoft.com/office/drawing/2014/main" id="{8CF6A14F-AED8-4A5D-BB03-7AB6216E2EC2}"/>
                </a:ext>
              </a:extLst>
            </p:cNvPr>
            <p:cNvGrpSpPr/>
            <p:nvPr/>
          </p:nvGrpSpPr>
          <p:grpSpPr>
            <a:xfrm>
              <a:off x="3605853" y="1447364"/>
              <a:ext cx="3966900" cy="3035170"/>
              <a:chOff x="3605853" y="1447364"/>
              <a:chExt cx="3966900" cy="3035170"/>
            </a:xfrm>
          </p:grpSpPr>
          <p:sp>
            <p:nvSpPr>
              <p:cNvPr id="57" name="Google Shape;1749;p44">
                <a:extLst>
                  <a:ext uri="{FF2B5EF4-FFF2-40B4-BE49-F238E27FC236}">
                    <a16:creationId xmlns:a16="http://schemas.microsoft.com/office/drawing/2014/main" id="{1FBD6729-1793-4E48-BE80-16E375BE4701}"/>
                  </a:ext>
                </a:extLst>
              </p:cNvPr>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50;p44">
                <a:extLst>
                  <a:ext uri="{FF2B5EF4-FFF2-40B4-BE49-F238E27FC236}">
                    <a16:creationId xmlns:a16="http://schemas.microsoft.com/office/drawing/2014/main" id="{4D774E29-C2A1-4481-9661-D845D3BECFD2}"/>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56" name="Google Shape;1751;p44">
              <a:extLst>
                <a:ext uri="{FF2B5EF4-FFF2-40B4-BE49-F238E27FC236}">
                  <a16:creationId xmlns:a16="http://schemas.microsoft.com/office/drawing/2014/main" id="{8F72CBD7-530B-4C32-BFB5-569D86A9EFC3}"/>
                </a:ext>
              </a:extLst>
            </p:cNvPr>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pic>
        <p:nvPicPr>
          <p:cNvPr id="1026" name="Picture 2">
            <a:extLst>
              <a:ext uri="{FF2B5EF4-FFF2-40B4-BE49-F238E27FC236}">
                <a16:creationId xmlns:a16="http://schemas.microsoft.com/office/drawing/2014/main" id="{0C8AEF22-6F32-41A2-B7CB-FEA0BE323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79" y="1462796"/>
            <a:ext cx="3246669" cy="188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70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70" name="Google Shape;1770;p46"/>
          <p:cNvSpPr txBox="1"/>
          <p:nvPr/>
        </p:nvSpPr>
        <p:spPr>
          <a:xfrm>
            <a:off x="3500975" y="4280644"/>
            <a:ext cx="2142000" cy="2358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Please keep this slide for attribution.</a:t>
            </a:r>
            <a:endParaRPr sz="900">
              <a:solidFill>
                <a:srgbClr val="F3F3F3"/>
              </a:solidFill>
              <a:latin typeface="Fira Sans Condensed Light"/>
              <a:ea typeface="Fira Sans Condensed Light"/>
              <a:cs typeface="Fira Sans Condensed Light"/>
              <a:sym typeface="Fira Sans Condensed Light"/>
            </a:endParaRPr>
          </a:p>
        </p:txBody>
      </p:sp>
      <p:sp>
        <p:nvSpPr>
          <p:cNvPr id="26" name="Google Shape;1759;p45">
            <a:extLst>
              <a:ext uri="{FF2B5EF4-FFF2-40B4-BE49-F238E27FC236}">
                <a16:creationId xmlns:a16="http://schemas.microsoft.com/office/drawing/2014/main" id="{2B81D93D-6C65-4500-A20E-8958283EE821}"/>
              </a:ext>
            </a:extLst>
          </p:cNvPr>
          <p:cNvSpPr txBox="1">
            <a:spLocks/>
          </p:cNvSpPr>
          <p:nvPr/>
        </p:nvSpPr>
        <p:spPr>
          <a:xfrm>
            <a:off x="719975" y="3407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5200"/>
              <a:buFont typeface="Rajdhani"/>
              <a:buNone/>
              <a:defRPr sz="72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9pPr>
          </a:lstStyle>
          <a:p>
            <a:r>
              <a:rPr lang="en-CA" sz="3000" dirty="0"/>
              <a:t>RESOURCES</a:t>
            </a:r>
          </a:p>
        </p:txBody>
      </p:sp>
      <p:sp>
        <p:nvSpPr>
          <p:cNvPr id="27" name="Google Shape;110;p25">
            <a:extLst>
              <a:ext uri="{FF2B5EF4-FFF2-40B4-BE49-F238E27FC236}">
                <a16:creationId xmlns:a16="http://schemas.microsoft.com/office/drawing/2014/main" id="{4DB95993-6122-4C97-80B5-C437A3196666}"/>
              </a:ext>
            </a:extLst>
          </p:cNvPr>
          <p:cNvSpPr txBox="1">
            <a:spLocks/>
          </p:cNvSpPr>
          <p:nvPr/>
        </p:nvSpPr>
        <p:spPr>
          <a:xfrm>
            <a:off x="720000" y="998795"/>
            <a:ext cx="7704000" cy="2689542"/>
          </a:xfrm>
          <a:prstGeom prst="rect">
            <a:avLst/>
          </a:prstGeom>
          <a:solidFill>
            <a:srgbClr val="0C343D">
              <a:alpha val="56699"/>
            </a:srgb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171450" indent="-171450" algn="l">
              <a:buFont typeface="Arial" panose="020B0604020202020204" pitchFamily="34" charset="0"/>
              <a:buChar char="•"/>
            </a:pPr>
            <a:r>
              <a:rPr lang="en-CA" sz="1200" b="0" i="0" u="sng" dirty="0">
                <a:effectLst/>
                <a:latin typeface="Fira Sans Condensed" panose="020B0604020202020204" charset="0"/>
                <a:hlinkClick r:id="rId3" tooltip="https://notes.devonzuegel.com/post/164223716393/bayesian-reasoning"/>
              </a:rPr>
              <a:t>https://notes.devonzuegel.com/post/164223716393/bayesian-reasoning</a:t>
            </a:r>
            <a:endParaRPr lang="en-CA" sz="1200" b="0" i="0" u="sng" dirty="0">
              <a:effectLst/>
              <a:latin typeface="Fira Sans Condensed" panose="020B0604020202020204" charset="0"/>
            </a:endParaRPr>
          </a:p>
          <a:p>
            <a:pPr marL="171450" indent="-171450" algn="l">
              <a:buFont typeface="Arial" panose="020B0604020202020204" pitchFamily="34" charset="0"/>
              <a:buChar char="•"/>
            </a:pPr>
            <a:r>
              <a:rPr lang="en-US" sz="1200" u="sng" dirty="0">
                <a:latin typeface="Fira Sans Condensed" panose="020B0604020202020204" charset="0"/>
              </a:rPr>
              <a:t>https://www.twilio.com/</a:t>
            </a:r>
          </a:p>
          <a:p>
            <a:pPr marL="0" indent="0" algn="l">
              <a:spcBef>
                <a:spcPts val="1600"/>
              </a:spcBef>
              <a:spcAft>
                <a:spcPts val="1600"/>
              </a:spcAft>
            </a:pPr>
            <a:endParaRPr lang="en-US" dirty="0"/>
          </a:p>
          <a:p>
            <a:pPr marL="0" indent="0" algn="l">
              <a:spcBef>
                <a:spcPts val="1600"/>
              </a:spcBef>
              <a:spcAft>
                <a:spcPts val="1600"/>
              </a:spcAft>
            </a:pPr>
            <a:endParaRPr lang="en-US" dirty="0"/>
          </a:p>
        </p:txBody>
      </p:sp>
    </p:spTree>
    <p:extLst>
      <p:ext uri="{BB962C8B-B14F-4D97-AF65-F5344CB8AC3E}">
        <p14:creationId xmlns:p14="http://schemas.microsoft.com/office/powerpoint/2010/main" val="286550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sz="3000" dirty="0">
              <a:solidFill>
                <a:srgbClr val="F3F3F3"/>
              </a:solidFill>
            </a:endParaRPr>
          </a:p>
        </p:txBody>
      </p:sp>
      <p:sp>
        <p:nvSpPr>
          <p:cNvPr id="110" name="Google Shape;110;p25"/>
          <p:cNvSpPr txBox="1">
            <a:spLocks noGrp="1"/>
          </p:cNvSpPr>
          <p:nvPr>
            <p:ph type="body" idx="1"/>
          </p:nvPr>
        </p:nvSpPr>
        <p:spPr>
          <a:xfrm>
            <a:off x="1001617" y="1438355"/>
            <a:ext cx="7140766" cy="2266790"/>
          </a:xfrm>
          <a:prstGeom prst="rect">
            <a:avLst/>
          </a:prstGeom>
          <a:solidFill>
            <a:srgbClr val="0C343D">
              <a:alpha val="56699"/>
            </a:srgbClr>
          </a:solidFill>
        </p:spPr>
        <p:txBody>
          <a:bodyPr spcFirstLastPara="1" wrap="square" lIns="234000" tIns="234000" rIns="234000" bIns="91425" anchor="ctr" anchorCtr="0">
            <a:noAutofit/>
          </a:bodyPr>
          <a:lstStyle/>
          <a:p>
            <a:pPr marL="0" indent="0" algn="ctr">
              <a:buNone/>
            </a:pPr>
            <a:r>
              <a:rPr lang="en-US" sz="2000" dirty="0"/>
              <a:t>As if 2020 wasn’t bad enough, a zombie apocalypse has started in Ontario! The CDC has identified the outbreak of the ZBY1 virus. Team Go was enlisted to help track the spread and prevent the virus from spreading further.</a:t>
            </a:r>
            <a:endParaRPr sz="2000" dirty="0">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1915;p51" descr="Timeline background shape">
            <a:extLst>
              <a:ext uri="{FF2B5EF4-FFF2-40B4-BE49-F238E27FC236}">
                <a16:creationId xmlns:a16="http://schemas.microsoft.com/office/drawing/2014/main" id="{C3F05507-260E-4E51-845D-D92469EDEEED}"/>
              </a:ext>
            </a:extLst>
          </p:cNvPr>
          <p:cNvSpPr/>
          <p:nvPr/>
        </p:nvSpPr>
        <p:spPr>
          <a:xfrm>
            <a:off x="6414079" y="119137"/>
            <a:ext cx="2069963" cy="755518"/>
          </a:xfrm>
          <a:prstGeom prst="homePlate">
            <a:avLst>
              <a:gd name="adj" fmla="val 50000"/>
            </a:avLst>
          </a:prstGeom>
          <a:solidFill>
            <a:schemeClr val="bg1">
              <a:lumMod val="50000"/>
            </a:schemeClr>
          </a:solidFill>
          <a:ln w="3810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0;p32">
            <a:extLst>
              <a:ext uri="{FF2B5EF4-FFF2-40B4-BE49-F238E27FC236}">
                <a16:creationId xmlns:a16="http://schemas.microsoft.com/office/drawing/2014/main" id="{CD5DBAAA-F03C-407E-A6DF-10193D3B691F}"/>
              </a:ext>
            </a:extLst>
          </p:cNvPr>
          <p:cNvSpPr txBox="1">
            <a:spLocks/>
          </p:cNvSpPr>
          <p:nvPr/>
        </p:nvSpPr>
        <p:spPr>
          <a:xfrm>
            <a:off x="6509442" y="-97315"/>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PROBLEM IDENTIFICATION</a:t>
            </a:r>
          </a:p>
        </p:txBody>
      </p:sp>
      <p:cxnSp>
        <p:nvCxnSpPr>
          <p:cNvPr id="13" name="Google Shape;636;p32">
            <a:extLst>
              <a:ext uri="{FF2B5EF4-FFF2-40B4-BE49-F238E27FC236}">
                <a16:creationId xmlns:a16="http://schemas.microsoft.com/office/drawing/2014/main" id="{F889B95A-1178-4090-BF79-B3B28188F416}"/>
              </a:ext>
            </a:extLst>
          </p:cNvPr>
          <p:cNvCxnSpPr>
            <a:cxnSpLocks/>
          </p:cNvCxnSpPr>
          <p:nvPr/>
        </p:nvCxnSpPr>
        <p:spPr>
          <a:xfrm rot="10800000" flipV="1">
            <a:off x="5369729" y="460021"/>
            <a:ext cx="1044351" cy="512566"/>
          </a:xfrm>
          <a:prstGeom prst="bentConnector3">
            <a:avLst>
              <a:gd name="adj1" fmla="val 62943"/>
            </a:avLst>
          </a:prstGeom>
          <a:noFill/>
          <a:ln w="19050" cap="flat" cmpd="sng">
            <a:solidFill>
              <a:schemeClr val="bg1">
                <a:lumMod val="20000"/>
                <a:lumOff val="80000"/>
              </a:schemeClr>
            </a:solidFill>
            <a:prstDash val="solid"/>
            <a:round/>
            <a:headEnd type="oval" w="med" len="med"/>
            <a:tailEnd type="none" w="med" len="med"/>
          </a:ln>
        </p:spPr>
      </p:cxnSp>
      <p:grpSp>
        <p:nvGrpSpPr>
          <p:cNvPr id="29" name="Group 28">
            <a:extLst>
              <a:ext uri="{FF2B5EF4-FFF2-40B4-BE49-F238E27FC236}">
                <a16:creationId xmlns:a16="http://schemas.microsoft.com/office/drawing/2014/main" id="{F9A21653-A6CC-4285-8F46-FABDD5F9C478}"/>
              </a:ext>
            </a:extLst>
          </p:cNvPr>
          <p:cNvGrpSpPr/>
          <p:nvPr/>
        </p:nvGrpSpPr>
        <p:grpSpPr>
          <a:xfrm>
            <a:off x="2110934" y="310126"/>
            <a:ext cx="4922132" cy="4523247"/>
            <a:chOff x="2110934" y="310126"/>
            <a:chExt cx="4922132" cy="4523247"/>
          </a:xfrm>
        </p:grpSpPr>
        <p:pic>
          <p:nvPicPr>
            <p:cNvPr id="5" name="Picture 4" descr="Image result for design process">
              <a:extLst>
                <a:ext uri="{FF2B5EF4-FFF2-40B4-BE49-F238E27FC236}">
                  <a16:creationId xmlns:a16="http://schemas.microsoft.com/office/drawing/2014/main" id="{49D76095-4AAC-4A70-9C66-05E2671F34ED}"/>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CB973D83-C21F-4CEB-B57E-D7098D3AA294}"/>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30BBACEB-F49A-4B0A-AAF3-5998461935A8}"/>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CE81259C-D814-4A5C-9E08-CA1EBAF2734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Oval 24">
              <a:extLst>
                <a:ext uri="{FF2B5EF4-FFF2-40B4-BE49-F238E27FC236}">
                  <a16:creationId xmlns:a16="http://schemas.microsoft.com/office/drawing/2014/main" id="{85450707-0FCB-4833-984E-34360FBDDF7A}"/>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7823205B-8EC8-4C63-BB97-2491EAF01F8A}"/>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AD79622E-2FEC-4584-8F1D-40EDF5CD3ED4}"/>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Oval 27">
              <a:extLst>
                <a:ext uri="{FF2B5EF4-FFF2-40B4-BE49-F238E27FC236}">
                  <a16:creationId xmlns:a16="http://schemas.microsoft.com/office/drawing/2014/main" id="{3348FB87-04F8-4F60-B06F-8FFF1284482D}"/>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422085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622407" y="1434600"/>
            <a:ext cx="2414979"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CA" sz="3600" dirty="0"/>
              <a:t>PROBLEM</a:t>
            </a:r>
            <a:br>
              <a:rPr lang="en-CA" sz="3600" dirty="0"/>
            </a:br>
            <a:r>
              <a:rPr lang="en-CA" sz="3600" dirty="0"/>
              <a:t>STATEMENT</a:t>
            </a:r>
            <a:endParaRPr sz="3600" dirty="0"/>
          </a:p>
        </p:txBody>
      </p:sp>
      <p:sp>
        <p:nvSpPr>
          <p:cNvPr id="136" name="Google Shape;136;p27"/>
          <p:cNvSpPr txBox="1">
            <a:spLocks noGrp="1"/>
          </p:cNvSpPr>
          <p:nvPr>
            <p:ph type="subTitle" idx="1"/>
          </p:nvPr>
        </p:nvSpPr>
        <p:spPr>
          <a:xfrm>
            <a:off x="3408089" y="1670924"/>
            <a:ext cx="5397053" cy="1673704"/>
          </a:xfrm>
          <a:prstGeom prst="rect">
            <a:avLst/>
          </a:prstGeom>
        </p:spPr>
        <p:txBody>
          <a:bodyPr spcFirstLastPara="1" wrap="square" lIns="91425" tIns="91425" rIns="91425" bIns="91425" anchor="ctr" anchorCtr="0">
            <a:noAutofit/>
          </a:bodyPr>
          <a:lstStyle/>
          <a:p>
            <a:pPr marL="0" lvl="0" indent="0" algn="l"/>
            <a:r>
              <a:rPr lang="en-CA" sz="1800" dirty="0"/>
              <a:t>Successfully track the spread of ZBY1 in the school within a single school day. The main focus will be on contact tracing for students, teachers, and TAs, as well as the analysis of the provided school record data.</a:t>
            </a:r>
            <a:endParaRPr sz="1800" dirty="0"/>
          </a:p>
        </p:txBody>
      </p:sp>
      <p:cxnSp>
        <p:nvCxnSpPr>
          <p:cNvPr id="137" name="Google Shape;137;p27"/>
          <p:cNvCxnSpPr>
            <a:cxnSpLocks/>
          </p:cNvCxnSpPr>
          <p:nvPr/>
        </p:nvCxnSpPr>
        <p:spPr>
          <a:xfrm>
            <a:off x="3262867" y="1946349"/>
            <a:ext cx="0" cy="1122855"/>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1915;p51" descr="Timeline background shape">
            <a:extLst>
              <a:ext uri="{FF2B5EF4-FFF2-40B4-BE49-F238E27FC236}">
                <a16:creationId xmlns:a16="http://schemas.microsoft.com/office/drawing/2014/main" id="{6EE43D15-A113-4EC5-AC8A-BD10A7FA01E6}"/>
              </a:ext>
            </a:extLst>
          </p:cNvPr>
          <p:cNvSpPr/>
          <p:nvPr/>
        </p:nvSpPr>
        <p:spPr>
          <a:xfrm>
            <a:off x="6754896" y="4096989"/>
            <a:ext cx="2198273" cy="755518"/>
          </a:xfrm>
          <a:prstGeom prst="homePlate">
            <a:avLst>
              <a:gd name="adj" fmla="val 50000"/>
            </a:avLst>
          </a:prstGeom>
          <a:solidFill>
            <a:schemeClr val="tx1">
              <a:lumMod val="90000"/>
              <a:lumOff val="10000"/>
            </a:schemeClr>
          </a:solidFill>
          <a:ln w="38100" cap="flat" cmpd="sng">
            <a:solidFill>
              <a:schemeClr val="tx1">
                <a:lumMod val="75000"/>
                <a:lumOff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0;p32">
            <a:extLst>
              <a:ext uri="{FF2B5EF4-FFF2-40B4-BE49-F238E27FC236}">
                <a16:creationId xmlns:a16="http://schemas.microsoft.com/office/drawing/2014/main" id="{A2D7A6AE-4451-4E37-BB8A-2AC155148880}"/>
              </a:ext>
            </a:extLst>
          </p:cNvPr>
          <p:cNvSpPr txBox="1">
            <a:spLocks/>
          </p:cNvSpPr>
          <p:nvPr/>
        </p:nvSpPr>
        <p:spPr>
          <a:xfrm>
            <a:off x="6852734" y="3882523"/>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PLANNING AND ANALYSIS</a:t>
            </a:r>
          </a:p>
        </p:txBody>
      </p:sp>
      <p:cxnSp>
        <p:nvCxnSpPr>
          <p:cNvPr id="31" name="Google Shape;636;p32">
            <a:extLst>
              <a:ext uri="{FF2B5EF4-FFF2-40B4-BE49-F238E27FC236}">
                <a16:creationId xmlns:a16="http://schemas.microsoft.com/office/drawing/2014/main" id="{6AD44FA2-B313-4E7F-9D9B-D85C6BD89B61}"/>
              </a:ext>
            </a:extLst>
          </p:cNvPr>
          <p:cNvCxnSpPr>
            <a:cxnSpLocks/>
          </p:cNvCxnSpPr>
          <p:nvPr/>
        </p:nvCxnSpPr>
        <p:spPr>
          <a:xfrm rot="10800000">
            <a:off x="5997347" y="3913466"/>
            <a:ext cx="760744" cy="568664"/>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23" name="Group 22">
            <a:extLst>
              <a:ext uri="{FF2B5EF4-FFF2-40B4-BE49-F238E27FC236}">
                <a16:creationId xmlns:a16="http://schemas.microsoft.com/office/drawing/2014/main" id="{8F8783D6-462E-4DCA-B88F-8A2184E5D45F}"/>
              </a:ext>
            </a:extLst>
          </p:cNvPr>
          <p:cNvGrpSpPr/>
          <p:nvPr/>
        </p:nvGrpSpPr>
        <p:grpSpPr>
          <a:xfrm>
            <a:off x="2110934" y="303959"/>
            <a:ext cx="4922132" cy="4523247"/>
            <a:chOff x="2110934" y="310126"/>
            <a:chExt cx="4922132" cy="4523247"/>
          </a:xfrm>
        </p:grpSpPr>
        <p:pic>
          <p:nvPicPr>
            <p:cNvPr id="32" name="Picture 31" descr="Image result for design process">
              <a:extLst>
                <a:ext uri="{FF2B5EF4-FFF2-40B4-BE49-F238E27FC236}">
                  <a16:creationId xmlns:a16="http://schemas.microsoft.com/office/drawing/2014/main" id="{A94F65AA-8DED-4B67-9D2D-DE4AAC86E1A5}"/>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32">
              <a:extLst>
                <a:ext uri="{FF2B5EF4-FFF2-40B4-BE49-F238E27FC236}">
                  <a16:creationId xmlns:a16="http://schemas.microsoft.com/office/drawing/2014/main" id="{A7884A84-2CC5-4CE6-A001-9654BAA651EC}"/>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a:extLst>
                <a:ext uri="{FF2B5EF4-FFF2-40B4-BE49-F238E27FC236}">
                  <a16:creationId xmlns:a16="http://schemas.microsoft.com/office/drawing/2014/main" id="{37248299-3E08-4E2F-9987-EA7EAAE14401}"/>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a:extLst>
                <a:ext uri="{FF2B5EF4-FFF2-40B4-BE49-F238E27FC236}">
                  <a16:creationId xmlns:a16="http://schemas.microsoft.com/office/drawing/2014/main" id="{58DB34F3-35BB-46E3-BC32-20BA253591D6}"/>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6" name="Oval 35">
              <a:extLst>
                <a:ext uri="{FF2B5EF4-FFF2-40B4-BE49-F238E27FC236}">
                  <a16:creationId xmlns:a16="http://schemas.microsoft.com/office/drawing/2014/main" id="{423C6EA7-8A1E-4E77-9998-DEDEDD0C149B}"/>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F302996-AF05-469D-BD10-A013AB68DF05}"/>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AED06E20-66F5-4161-B942-4B1DE8706192}"/>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26AC59D8-0DAF-4880-8FBA-349F3D8E169A}"/>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1118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253196" y="1584815"/>
            <a:ext cx="287433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SET UNIONS</a:t>
            </a:r>
            <a:endParaRPr dirty="0"/>
          </a:p>
        </p:txBody>
      </p:sp>
      <p:sp>
        <p:nvSpPr>
          <p:cNvPr id="116" name="Google Shape;116;p26"/>
          <p:cNvSpPr txBox="1">
            <a:spLocks noGrp="1"/>
          </p:cNvSpPr>
          <p:nvPr>
            <p:ph type="subTitle" idx="1"/>
          </p:nvPr>
        </p:nvSpPr>
        <p:spPr>
          <a:xfrm>
            <a:off x="1241202" y="1930230"/>
            <a:ext cx="3237962"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Low accuracy for calculating probability, but considers all interactions</a:t>
            </a:r>
            <a:endParaRPr dirty="0"/>
          </a:p>
        </p:txBody>
      </p:sp>
      <p:sp>
        <p:nvSpPr>
          <p:cNvPr id="117" name="Google Shape;117;p26"/>
          <p:cNvSpPr txBox="1">
            <a:spLocks noGrp="1"/>
          </p:cNvSpPr>
          <p:nvPr>
            <p:ph type="title" idx="2"/>
          </p:nvPr>
        </p:nvSpPr>
        <p:spPr>
          <a:xfrm>
            <a:off x="2724900" y="3137185"/>
            <a:ext cx="350620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HEURISTIC BAYES</a:t>
            </a:r>
            <a:endParaRPr dirty="0"/>
          </a:p>
        </p:txBody>
      </p:sp>
      <p:sp>
        <p:nvSpPr>
          <p:cNvPr id="118" name="Google Shape;118;p26"/>
          <p:cNvSpPr txBox="1">
            <a:spLocks noGrp="1"/>
          </p:cNvSpPr>
          <p:nvPr>
            <p:ph type="subTitle" idx="3"/>
          </p:nvPr>
        </p:nvSpPr>
        <p:spPr>
          <a:xfrm>
            <a:off x="2724900" y="3464160"/>
            <a:ext cx="4236197"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Exploit the accuracy of Bayes, while only considering the top 5 highest infection likelihoods at any given time</a:t>
            </a:r>
            <a:endParaRPr dirty="0"/>
          </a:p>
        </p:txBody>
      </p:sp>
      <p:sp>
        <p:nvSpPr>
          <p:cNvPr id="119" name="Google Shape;119;p26"/>
          <p:cNvSpPr txBox="1">
            <a:spLocks noGrp="1"/>
          </p:cNvSpPr>
          <p:nvPr>
            <p:ph type="title" idx="4"/>
          </p:nvPr>
        </p:nvSpPr>
        <p:spPr>
          <a:xfrm>
            <a:off x="5520839" y="1584815"/>
            <a:ext cx="2903261"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BAYESIAN REASONING</a:t>
            </a:r>
            <a:endParaRPr dirty="0"/>
          </a:p>
        </p:txBody>
      </p:sp>
      <p:sp>
        <p:nvSpPr>
          <p:cNvPr id="120" name="Google Shape;120;p26"/>
          <p:cNvSpPr txBox="1">
            <a:spLocks noGrp="1"/>
          </p:cNvSpPr>
          <p:nvPr>
            <p:ph type="subTitle" idx="5"/>
          </p:nvPr>
        </p:nvSpPr>
        <p:spPr>
          <a:xfrm>
            <a:off x="5520839" y="1933262"/>
            <a:ext cx="3279785" cy="73242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High accuracy for calculating probability, but computationally expensive</a:t>
            </a:r>
            <a:endParaRPr dirty="0"/>
          </a:p>
        </p:txBody>
      </p:sp>
      <p:sp>
        <p:nvSpPr>
          <p:cNvPr id="123" name="Google Shape;123;p26"/>
          <p:cNvSpPr txBox="1">
            <a:spLocks noGrp="1"/>
          </p:cNvSpPr>
          <p:nvPr>
            <p:ph type="title" idx="8"/>
          </p:nvPr>
        </p:nvSpPr>
        <p:spPr>
          <a:xfrm>
            <a:off x="4664834" y="1869947"/>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445821" y="186254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6" name="Google Shape;126;p26"/>
          <p:cNvSpPr txBox="1">
            <a:spLocks noGrp="1"/>
          </p:cNvSpPr>
          <p:nvPr>
            <p:ph type="title" idx="14"/>
          </p:nvPr>
        </p:nvSpPr>
        <p:spPr>
          <a:xfrm>
            <a:off x="1928326" y="340113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a:cxnSpLocks/>
          </p:cNvCxnSpPr>
          <p:nvPr/>
        </p:nvCxnSpPr>
        <p:spPr>
          <a:xfrm>
            <a:off x="5388067" y="1703727"/>
            <a:ext cx="0" cy="740603"/>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2604602" y="3302150"/>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122022" y="1752418"/>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2800" dirty="0"/>
              <a:t>POSSIBLE APPROACHES</a:t>
            </a:r>
            <a:endParaRPr lang="en-CA"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758549" y="4302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CHOSEN SOLUTION OVERVIEW</a:t>
            </a:r>
            <a:endParaRPr dirty="0"/>
          </a:p>
        </p:txBody>
      </p:sp>
      <p:sp>
        <p:nvSpPr>
          <p:cNvPr id="701" name="Google Shape;701;p36"/>
          <p:cNvSpPr txBox="1">
            <a:spLocks noGrp="1"/>
          </p:cNvSpPr>
          <p:nvPr>
            <p:ph type="subTitle" idx="4294967295"/>
          </p:nvPr>
        </p:nvSpPr>
        <p:spPr>
          <a:xfrm>
            <a:off x="403757" y="3242158"/>
            <a:ext cx="2209923"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CA" sz="1400" dirty="0">
                <a:solidFill>
                  <a:srgbClr val="F3F3F3"/>
                </a:solidFill>
              </a:rPr>
              <a:t>Assign probabilities based on the outlined criteria throughout the day</a:t>
            </a:r>
            <a:endParaRPr sz="1400" dirty="0">
              <a:solidFill>
                <a:srgbClr val="F3F3F3"/>
              </a:solidFill>
            </a:endParaRPr>
          </a:p>
        </p:txBody>
      </p:sp>
      <p:sp>
        <p:nvSpPr>
          <p:cNvPr id="709" name="Google Shape;709;p36"/>
          <p:cNvSpPr txBox="1">
            <a:spLocks noGrp="1"/>
          </p:cNvSpPr>
          <p:nvPr>
            <p:ph type="subTitle" idx="4294967295"/>
          </p:nvPr>
        </p:nvSpPr>
        <p:spPr>
          <a:xfrm>
            <a:off x="328092" y="2864455"/>
            <a:ext cx="2393436" cy="378437"/>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CA" sz="1800" b="1" dirty="0">
                <a:latin typeface="Rajdhani"/>
                <a:ea typeface="Rajdhani"/>
                <a:cs typeface="Rajdhani"/>
                <a:sym typeface="Rajdhani"/>
              </a:rPr>
              <a:t>HEURISTIC BAYES</a:t>
            </a:r>
            <a:endParaRPr sz="1800" b="1" dirty="0">
              <a:solidFill>
                <a:srgbClr val="F3F3F3"/>
              </a:solidFill>
              <a:latin typeface="Rajdhani"/>
              <a:ea typeface="Rajdhani"/>
              <a:cs typeface="Rajdhani"/>
              <a:sym typeface="Rajdhani"/>
            </a:endParaRPr>
          </a:p>
        </p:txBody>
      </p:sp>
      <p:sp>
        <p:nvSpPr>
          <p:cNvPr id="710" name="Google Shape;710;p36"/>
          <p:cNvSpPr/>
          <p:nvPr/>
        </p:nvSpPr>
        <p:spPr>
          <a:xfrm>
            <a:off x="12327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3241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7264756"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6" name="Google Shape;716;p36"/>
          <p:cNvCxnSpPr>
            <a:cxnSpLocks/>
            <a:stCxn id="710" idx="6"/>
            <a:endCxn id="712" idx="2"/>
          </p:cNvCxnSpPr>
          <p:nvPr/>
        </p:nvCxnSpPr>
        <p:spPr>
          <a:xfrm>
            <a:off x="1805499" y="2396861"/>
            <a:ext cx="25187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96899" y="2396861"/>
            <a:ext cx="2367857" cy="0"/>
          </a:xfrm>
          <a:prstGeom prst="straightConnector1">
            <a:avLst/>
          </a:prstGeom>
          <a:noFill/>
          <a:ln w="19050" cap="flat" cmpd="sng">
            <a:solidFill>
              <a:srgbClr val="F3F3F3"/>
            </a:solidFill>
            <a:prstDash val="solid"/>
            <a:round/>
            <a:headEnd type="none" w="med" len="med"/>
            <a:tailEnd type="none" w="med" len="med"/>
          </a:ln>
        </p:spPr>
      </p:cxnSp>
      <p:grpSp>
        <p:nvGrpSpPr>
          <p:cNvPr id="69" name="Google Shape;4326;p57">
            <a:extLst>
              <a:ext uri="{FF2B5EF4-FFF2-40B4-BE49-F238E27FC236}">
                <a16:creationId xmlns:a16="http://schemas.microsoft.com/office/drawing/2014/main" id="{8197FC7A-D27C-439B-BD07-E05509C1BD17}"/>
              </a:ext>
            </a:extLst>
          </p:cNvPr>
          <p:cNvGrpSpPr/>
          <p:nvPr/>
        </p:nvGrpSpPr>
        <p:grpSpPr>
          <a:xfrm>
            <a:off x="7417470" y="2215222"/>
            <a:ext cx="251291" cy="357408"/>
            <a:chOff x="3342275" y="2615925"/>
            <a:chExt cx="339700" cy="483150"/>
          </a:xfrm>
          <a:solidFill>
            <a:schemeClr val="tx2">
              <a:lumMod val="90000"/>
            </a:schemeClr>
          </a:solidFill>
        </p:grpSpPr>
        <p:sp>
          <p:nvSpPr>
            <p:cNvPr id="70" name="Google Shape;4327;p57">
              <a:extLst>
                <a:ext uri="{FF2B5EF4-FFF2-40B4-BE49-F238E27FC236}">
                  <a16:creationId xmlns:a16="http://schemas.microsoft.com/office/drawing/2014/main" id="{B794B3DD-4397-4C39-B594-51B20F6EE846}"/>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4328;p57">
              <a:extLst>
                <a:ext uri="{FF2B5EF4-FFF2-40B4-BE49-F238E27FC236}">
                  <a16:creationId xmlns:a16="http://schemas.microsoft.com/office/drawing/2014/main" id="{0076C338-D6A2-448C-86E4-D365B340CC7D}"/>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4" name="Google Shape;700;p36">
            <a:extLst>
              <a:ext uri="{FF2B5EF4-FFF2-40B4-BE49-F238E27FC236}">
                <a16:creationId xmlns:a16="http://schemas.microsoft.com/office/drawing/2014/main" id="{E0DE05D4-9EE8-4CE1-86FA-EA76F551C91D}"/>
              </a:ext>
            </a:extLst>
          </p:cNvPr>
          <p:cNvSpPr txBox="1">
            <a:spLocks/>
          </p:cNvSpPr>
          <p:nvPr/>
        </p:nvSpPr>
        <p:spPr>
          <a:xfrm>
            <a:off x="6774962" y="3175172"/>
            <a:ext cx="1613964"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US" sz="1400" dirty="0"/>
              <a:t>Send SMS notifications for exposed individuals</a:t>
            </a:r>
            <a:endParaRPr lang="en-US" sz="1400" dirty="0">
              <a:solidFill>
                <a:srgbClr val="F3F3F3"/>
              </a:solidFill>
            </a:endParaRPr>
          </a:p>
        </p:txBody>
      </p:sp>
      <p:sp>
        <p:nvSpPr>
          <p:cNvPr id="75" name="Google Shape;707;p36">
            <a:extLst>
              <a:ext uri="{FF2B5EF4-FFF2-40B4-BE49-F238E27FC236}">
                <a16:creationId xmlns:a16="http://schemas.microsoft.com/office/drawing/2014/main" id="{487B7EBE-306A-4D9C-8882-B0BD3BEA0063}"/>
              </a:ext>
            </a:extLst>
          </p:cNvPr>
          <p:cNvSpPr txBox="1">
            <a:spLocks/>
          </p:cNvSpPr>
          <p:nvPr/>
        </p:nvSpPr>
        <p:spPr>
          <a:xfrm>
            <a:off x="6597176" y="2808158"/>
            <a:ext cx="1966594"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CA" sz="1800" b="1" dirty="0">
                <a:solidFill>
                  <a:srgbClr val="F3F3F3"/>
                </a:solidFill>
                <a:latin typeface="Rajdhani"/>
                <a:ea typeface="Rajdhani"/>
                <a:cs typeface="Rajdhani"/>
                <a:sym typeface="Rajdhani"/>
              </a:rPr>
              <a:t>CONTACT TRACING</a:t>
            </a:r>
          </a:p>
        </p:txBody>
      </p:sp>
      <p:sp>
        <p:nvSpPr>
          <p:cNvPr id="76" name="Google Shape;701;p36">
            <a:extLst>
              <a:ext uri="{FF2B5EF4-FFF2-40B4-BE49-F238E27FC236}">
                <a16:creationId xmlns:a16="http://schemas.microsoft.com/office/drawing/2014/main" id="{F02751A6-0838-4011-902A-9912B6F0DBF0}"/>
              </a:ext>
            </a:extLst>
          </p:cNvPr>
          <p:cNvSpPr txBox="1">
            <a:spLocks/>
          </p:cNvSpPr>
          <p:nvPr/>
        </p:nvSpPr>
        <p:spPr>
          <a:xfrm>
            <a:off x="3554391" y="3242892"/>
            <a:ext cx="2209923"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US" sz="1400" dirty="0"/>
              <a:t>Factor in contaminants lingering in the classrooms and during class transitions</a:t>
            </a:r>
          </a:p>
        </p:txBody>
      </p:sp>
      <p:sp>
        <p:nvSpPr>
          <p:cNvPr id="77" name="Google Shape;709;p36">
            <a:extLst>
              <a:ext uri="{FF2B5EF4-FFF2-40B4-BE49-F238E27FC236}">
                <a16:creationId xmlns:a16="http://schemas.microsoft.com/office/drawing/2014/main" id="{E8E881D4-BACB-471A-892C-5A4DC7F3CB02}"/>
              </a:ext>
            </a:extLst>
          </p:cNvPr>
          <p:cNvSpPr txBox="1">
            <a:spLocks/>
          </p:cNvSpPr>
          <p:nvPr/>
        </p:nvSpPr>
        <p:spPr>
          <a:xfrm>
            <a:off x="3300548" y="2864455"/>
            <a:ext cx="2717608" cy="378437"/>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CA" sz="1800" b="1" dirty="0">
                <a:latin typeface="Rajdhani"/>
                <a:ea typeface="Rajdhani"/>
                <a:cs typeface="Rajdhani"/>
                <a:sym typeface="Rajdhani"/>
              </a:rPr>
              <a:t>HISTORICAL PROBABILITIES</a:t>
            </a:r>
          </a:p>
        </p:txBody>
      </p:sp>
      <p:grpSp>
        <p:nvGrpSpPr>
          <p:cNvPr id="78" name="Google Shape;719;p36">
            <a:extLst>
              <a:ext uri="{FF2B5EF4-FFF2-40B4-BE49-F238E27FC236}">
                <a16:creationId xmlns:a16="http://schemas.microsoft.com/office/drawing/2014/main" id="{D80C9D2D-E08C-44F6-94BA-AB920FC5A9F6}"/>
              </a:ext>
            </a:extLst>
          </p:cNvPr>
          <p:cNvGrpSpPr/>
          <p:nvPr/>
        </p:nvGrpSpPr>
        <p:grpSpPr>
          <a:xfrm>
            <a:off x="4466323" y="2256249"/>
            <a:ext cx="288452" cy="275353"/>
            <a:chOff x="4126815" y="2760704"/>
            <a:chExt cx="380393" cy="363118"/>
          </a:xfrm>
        </p:grpSpPr>
        <p:sp>
          <p:nvSpPr>
            <p:cNvPr id="79" name="Google Shape;720;p36">
              <a:extLst>
                <a:ext uri="{FF2B5EF4-FFF2-40B4-BE49-F238E27FC236}">
                  <a16:creationId xmlns:a16="http://schemas.microsoft.com/office/drawing/2014/main" id="{F38F4815-8E22-49A4-B2BC-9DFDC5E08BEF}"/>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21;p36">
              <a:extLst>
                <a:ext uri="{FF2B5EF4-FFF2-40B4-BE49-F238E27FC236}">
                  <a16:creationId xmlns:a16="http://schemas.microsoft.com/office/drawing/2014/main" id="{F834D668-B167-4766-B38E-88D0E7115F0F}"/>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22;p36">
              <a:extLst>
                <a:ext uri="{FF2B5EF4-FFF2-40B4-BE49-F238E27FC236}">
                  <a16:creationId xmlns:a16="http://schemas.microsoft.com/office/drawing/2014/main" id="{5E6FB2CC-29AE-4F6D-B63B-5B0D9379B23C}"/>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23;p36">
              <a:extLst>
                <a:ext uri="{FF2B5EF4-FFF2-40B4-BE49-F238E27FC236}">
                  <a16:creationId xmlns:a16="http://schemas.microsoft.com/office/drawing/2014/main" id="{76462E03-4E10-4F56-A4BD-337F6DAF1A26}"/>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13373;p63">
            <a:extLst>
              <a:ext uri="{FF2B5EF4-FFF2-40B4-BE49-F238E27FC236}">
                <a16:creationId xmlns:a16="http://schemas.microsoft.com/office/drawing/2014/main" id="{AF2D0975-9EBD-4023-909C-9031B73F743B}"/>
              </a:ext>
            </a:extLst>
          </p:cNvPr>
          <p:cNvGrpSpPr/>
          <p:nvPr/>
        </p:nvGrpSpPr>
        <p:grpSpPr>
          <a:xfrm>
            <a:off x="1353143" y="2216296"/>
            <a:ext cx="332012" cy="355454"/>
            <a:chOff x="7055134" y="2919170"/>
            <a:chExt cx="290321" cy="310820"/>
          </a:xfrm>
          <a:solidFill>
            <a:schemeClr val="accent4"/>
          </a:solidFill>
        </p:grpSpPr>
        <p:sp>
          <p:nvSpPr>
            <p:cNvPr id="84" name="Google Shape;13374;p63">
              <a:extLst>
                <a:ext uri="{FF2B5EF4-FFF2-40B4-BE49-F238E27FC236}">
                  <a16:creationId xmlns:a16="http://schemas.microsoft.com/office/drawing/2014/main" id="{30C1840F-DEA6-46A7-AF48-C2AEB419733A}"/>
                </a:ext>
              </a:extLst>
            </p:cNvPr>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375;p63">
              <a:extLst>
                <a:ext uri="{FF2B5EF4-FFF2-40B4-BE49-F238E27FC236}">
                  <a16:creationId xmlns:a16="http://schemas.microsoft.com/office/drawing/2014/main" id="{5DA2783A-5AC9-40E6-B7CF-7A934FD289C9}"/>
                </a:ext>
              </a:extLst>
            </p:cNvPr>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376;p63">
              <a:extLst>
                <a:ext uri="{FF2B5EF4-FFF2-40B4-BE49-F238E27FC236}">
                  <a16:creationId xmlns:a16="http://schemas.microsoft.com/office/drawing/2014/main" id="{CB115A79-5EF7-46B1-9B46-22E1063EC0E5}"/>
                </a:ext>
              </a:extLst>
            </p:cNvPr>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377;p63">
              <a:extLst>
                <a:ext uri="{FF2B5EF4-FFF2-40B4-BE49-F238E27FC236}">
                  <a16:creationId xmlns:a16="http://schemas.microsoft.com/office/drawing/2014/main" id="{26B678C3-E2C1-4F1D-940F-CA90624411BB}"/>
                </a:ext>
              </a:extLst>
            </p:cNvPr>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378;p63">
              <a:extLst>
                <a:ext uri="{FF2B5EF4-FFF2-40B4-BE49-F238E27FC236}">
                  <a16:creationId xmlns:a16="http://schemas.microsoft.com/office/drawing/2014/main" id="{98615B92-B2EB-4F2C-857F-1112D64A3DF4}"/>
                </a:ext>
              </a:extLst>
            </p:cNvPr>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379;p63">
              <a:extLst>
                <a:ext uri="{FF2B5EF4-FFF2-40B4-BE49-F238E27FC236}">
                  <a16:creationId xmlns:a16="http://schemas.microsoft.com/office/drawing/2014/main" id="{D4FE554F-AE4E-44FC-AB24-CE2DBD77C503}"/>
                </a:ext>
              </a:extLst>
            </p:cNvPr>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380;p63">
              <a:extLst>
                <a:ext uri="{FF2B5EF4-FFF2-40B4-BE49-F238E27FC236}">
                  <a16:creationId xmlns:a16="http://schemas.microsoft.com/office/drawing/2014/main" id="{C1903E31-F66B-4726-B1DB-026C07929BA6}"/>
                </a:ext>
              </a:extLst>
            </p:cNvPr>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381;p63">
              <a:extLst>
                <a:ext uri="{FF2B5EF4-FFF2-40B4-BE49-F238E27FC236}">
                  <a16:creationId xmlns:a16="http://schemas.microsoft.com/office/drawing/2014/main" id="{D33DACB6-9386-475A-895E-95611BF7B5C0}"/>
                </a:ext>
              </a:extLst>
            </p:cNvPr>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382;p63">
              <a:extLst>
                <a:ext uri="{FF2B5EF4-FFF2-40B4-BE49-F238E27FC236}">
                  <a16:creationId xmlns:a16="http://schemas.microsoft.com/office/drawing/2014/main" id="{B44C4246-D42D-445C-A504-677E47D20AE4}"/>
                </a:ext>
              </a:extLst>
            </p:cNvPr>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383;p63">
              <a:extLst>
                <a:ext uri="{FF2B5EF4-FFF2-40B4-BE49-F238E27FC236}">
                  <a16:creationId xmlns:a16="http://schemas.microsoft.com/office/drawing/2014/main" id="{BDBDDC60-4487-42BF-9011-4E1DA179B9E4}"/>
                </a:ext>
              </a:extLst>
            </p:cNvPr>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384;p63">
              <a:extLst>
                <a:ext uri="{FF2B5EF4-FFF2-40B4-BE49-F238E27FC236}">
                  <a16:creationId xmlns:a16="http://schemas.microsoft.com/office/drawing/2014/main" id="{EE1B2E09-4B77-47D7-ACB7-16A72AEC0C8F}"/>
                </a:ext>
              </a:extLst>
            </p:cNvPr>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385;p63">
              <a:extLst>
                <a:ext uri="{FF2B5EF4-FFF2-40B4-BE49-F238E27FC236}">
                  <a16:creationId xmlns:a16="http://schemas.microsoft.com/office/drawing/2014/main" id="{A9D2D539-5C47-4971-A1AD-E163F9DE177D}"/>
                </a:ext>
              </a:extLst>
            </p:cNvPr>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386;p63">
              <a:extLst>
                <a:ext uri="{FF2B5EF4-FFF2-40B4-BE49-F238E27FC236}">
                  <a16:creationId xmlns:a16="http://schemas.microsoft.com/office/drawing/2014/main" id="{6DAD2922-3992-403E-B963-D376172585DE}"/>
                </a:ext>
              </a:extLst>
            </p:cNvPr>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387;p63">
              <a:extLst>
                <a:ext uri="{FF2B5EF4-FFF2-40B4-BE49-F238E27FC236}">
                  <a16:creationId xmlns:a16="http://schemas.microsoft.com/office/drawing/2014/main" id="{8C380EC2-CBDB-4827-AEA9-CD61EF4104A8}"/>
                </a:ext>
              </a:extLst>
            </p:cNvPr>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915;p51" descr="Timeline background shape">
            <a:extLst>
              <a:ext uri="{FF2B5EF4-FFF2-40B4-BE49-F238E27FC236}">
                <a16:creationId xmlns:a16="http://schemas.microsoft.com/office/drawing/2014/main" id="{8EB243CC-0D5F-4182-8C7A-C68857AAAE45}"/>
              </a:ext>
            </a:extLst>
          </p:cNvPr>
          <p:cNvSpPr/>
          <p:nvPr/>
        </p:nvSpPr>
        <p:spPr>
          <a:xfrm flipH="1">
            <a:off x="127220" y="3720216"/>
            <a:ext cx="2110406" cy="909011"/>
          </a:xfrm>
          <a:prstGeom prst="homePlate">
            <a:avLst>
              <a:gd name="adj" fmla="val 50000"/>
            </a:avLst>
          </a:prstGeom>
          <a:solidFill>
            <a:schemeClr val="tx1">
              <a:lumMod val="10000"/>
              <a:lumOff val="90000"/>
            </a:schemeClr>
          </a:solidFill>
          <a:ln w="38100" cap="flat" cmpd="sng">
            <a:solidFill>
              <a:schemeClr val="tx1">
                <a:lumMod val="25000"/>
                <a:lumOff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0;p32">
            <a:extLst>
              <a:ext uri="{FF2B5EF4-FFF2-40B4-BE49-F238E27FC236}">
                <a16:creationId xmlns:a16="http://schemas.microsoft.com/office/drawing/2014/main" id="{FBF1725B-D7B9-4D59-9CAF-32FF39AABFCC}"/>
              </a:ext>
            </a:extLst>
          </p:cNvPr>
          <p:cNvSpPr txBox="1">
            <a:spLocks/>
          </p:cNvSpPr>
          <p:nvPr/>
        </p:nvSpPr>
        <p:spPr>
          <a:xfrm>
            <a:off x="380526" y="3595117"/>
            <a:ext cx="1837758" cy="1112496"/>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r">
              <a:spcAft>
                <a:spcPts val="1600"/>
              </a:spcAft>
              <a:buFont typeface="Fira Sans Condensed Light"/>
              <a:buNone/>
            </a:pPr>
            <a:r>
              <a:rPr lang="en-CA" sz="1800" b="1" dirty="0">
                <a:solidFill>
                  <a:schemeClr val="tx2">
                    <a:lumMod val="50000"/>
                  </a:schemeClr>
                </a:solidFill>
                <a:latin typeface="Rajdhani"/>
                <a:ea typeface="Rajdhani"/>
                <a:cs typeface="Rajdhani"/>
                <a:sym typeface="Rajdhani"/>
              </a:rPr>
              <a:t>IMPLEMENTATION AND TESTING</a:t>
            </a:r>
          </a:p>
        </p:txBody>
      </p:sp>
      <p:cxnSp>
        <p:nvCxnSpPr>
          <p:cNvPr id="33" name="Google Shape;636;p32">
            <a:extLst>
              <a:ext uri="{FF2B5EF4-FFF2-40B4-BE49-F238E27FC236}">
                <a16:creationId xmlns:a16="http://schemas.microsoft.com/office/drawing/2014/main" id="{86AC6CDC-9B77-41D0-82AB-151E967A6286}"/>
              </a:ext>
            </a:extLst>
          </p:cNvPr>
          <p:cNvCxnSpPr>
            <a:cxnSpLocks/>
            <a:stCxn id="23" idx="1"/>
          </p:cNvCxnSpPr>
          <p:nvPr/>
        </p:nvCxnSpPr>
        <p:spPr>
          <a:xfrm flipV="1">
            <a:off x="2237626" y="3723324"/>
            <a:ext cx="795072" cy="451398"/>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34" name="Group 33">
            <a:extLst>
              <a:ext uri="{FF2B5EF4-FFF2-40B4-BE49-F238E27FC236}">
                <a16:creationId xmlns:a16="http://schemas.microsoft.com/office/drawing/2014/main" id="{CAF6366A-B522-44E8-931E-978260080180}"/>
              </a:ext>
            </a:extLst>
          </p:cNvPr>
          <p:cNvGrpSpPr/>
          <p:nvPr/>
        </p:nvGrpSpPr>
        <p:grpSpPr>
          <a:xfrm>
            <a:off x="2110934" y="310126"/>
            <a:ext cx="4922132" cy="4523247"/>
            <a:chOff x="2110934" y="310126"/>
            <a:chExt cx="4922132" cy="4523247"/>
          </a:xfrm>
        </p:grpSpPr>
        <p:pic>
          <p:nvPicPr>
            <p:cNvPr id="35" name="Picture 34" descr="Image result for design process">
              <a:extLst>
                <a:ext uri="{FF2B5EF4-FFF2-40B4-BE49-F238E27FC236}">
                  <a16:creationId xmlns:a16="http://schemas.microsoft.com/office/drawing/2014/main" id="{A6B7CBBB-CA51-4504-8D5D-FCB08BE47CC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35">
              <a:extLst>
                <a:ext uri="{FF2B5EF4-FFF2-40B4-BE49-F238E27FC236}">
                  <a16:creationId xmlns:a16="http://schemas.microsoft.com/office/drawing/2014/main" id="{7A7A749A-8183-405A-B266-5E112525831E}"/>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5CBEEAD-85AD-4A9B-8963-C9294B8BD96D}"/>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D60910ED-B336-4E25-942F-A60A196A6BB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5E5EA36B-9591-4CAC-B83D-D10A4736EF68}"/>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E122A2D4-4E43-4A5D-8D8E-3975D1E71CD0}"/>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A2732D8D-A2F4-4EC4-BC14-F907382A6BB9}"/>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4" name="Oval 43">
              <a:extLst>
                <a:ext uri="{FF2B5EF4-FFF2-40B4-BE49-F238E27FC236}">
                  <a16:creationId xmlns:a16="http://schemas.microsoft.com/office/drawing/2014/main" id="{BD1967CF-15C5-4C7C-B2D4-F6467913B3F6}"/>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39852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sp>
        <p:nvSpPr>
          <p:cNvPr id="7" name="Google Shape;136;p27">
            <a:extLst>
              <a:ext uri="{FF2B5EF4-FFF2-40B4-BE49-F238E27FC236}">
                <a16:creationId xmlns:a16="http://schemas.microsoft.com/office/drawing/2014/main" id="{4F7DFB45-223C-42E4-BE07-898C16632A07}"/>
              </a:ext>
            </a:extLst>
          </p:cNvPr>
          <p:cNvSpPr txBox="1">
            <a:spLocks noGrp="1"/>
          </p:cNvSpPr>
          <p:nvPr>
            <p:ph type="subTitle" idx="1"/>
          </p:nvPr>
        </p:nvSpPr>
        <p:spPr>
          <a:xfrm>
            <a:off x="1032402" y="982633"/>
            <a:ext cx="7079194" cy="884587"/>
          </a:xfrm>
          <a:prstGeom prst="rect">
            <a:avLst/>
          </a:prstGeom>
        </p:spPr>
        <p:txBody>
          <a:bodyPr spcFirstLastPara="1" wrap="square" lIns="91425" tIns="91425" rIns="91425" bIns="91425" anchor="ctr" anchorCtr="0">
            <a:noAutofit/>
          </a:bodyPr>
          <a:lstStyle/>
          <a:p>
            <a:pPr marL="0" lvl="0" indent="0" algn="ctr"/>
            <a:r>
              <a:rPr lang="en-CA" sz="2000" dirty="0"/>
              <a:t>The base rate of infection is </a:t>
            </a:r>
            <a:r>
              <a:rPr lang="en-CA" sz="2000" b="1" dirty="0"/>
              <a:t>3 people per class period</a:t>
            </a:r>
            <a:r>
              <a:rPr lang="en-CA" sz="2000" dirty="0"/>
              <a:t>.</a:t>
            </a:r>
          </a:p>
        </p:txBody>
      </p:sp>
      <p:sp>
        <p:nvSpPr>
          <p:cNvPr id="6" name="Google Shape;136;p27">
            <a:extLst>
              <a:ext uri="{FF2B5EF4-FFF2-40B4-BE49-F238E27FC236}">
                <a16:creationId xmlns:a16="http://schemas.microsoft.com/office/drawing/2014/main" id="{7F40CE67-B8C4-4A8D-83F8-7263ADB73BBD}"/>
              </a:ext>
            </a:extLst>
          </p:cNvPr>
          <p:cNvSpPr txBox="1">
            <a:spLocks/>
          </p:cNvSpPr>
          <p:nvPr/>
        </p:nvSpPr>
        <p:spPr>
          <a:xfrm>
            <a:off x="720000" y="2061665"/>
            <a:ext cx="2726372" cy="21870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l"/>
            <a:r>
              <a:rPr lang="en-CA" sz="2000" b="1" dirty="0"/>
              <a:t>Q: </a:t>
            </a:r>
            <a:r>
              <a:rPr lang="en-CA" sz="2000" dirty="0"/>
              <a:t>How do we determine who those people are?</a:t>
            </a:r>
          </a:p>
          <a:p>
            <a:pPr marL="0" indent="0" algn="l"/>
            <a:endParaRPr lang="en-CA" sz="2000" b="1" dirty="0"/>
          </a:p>
          <a:p>
            <a:pPr marL="0" indent="0" algn="l"/>
            <a:r>
              <a:rPr lang="en-CA" sz="2000" b="1" dirty="0"/>
              <a:t>A:</a:t>
            </a:r>
            <a:r>
              <a:rPr lang="en-CA" sz="2000" dirty="0"/>
              <a:t> Calculate their probability of infection via a heuristic approach to Bayes</a:t>
            </a:r>
            <a:endParaRPr lang="en-CA" sz="2000" b="1" dirty="0"/>
          </a:p>
        </p:txBody>
      </p:sp>
      <p:pic>
        <p:nvPicPr>
          <p:cNvPr id="10" name="Picture 2">
            <a:extLst>
              <a:ext uri="{FF2B5EF4-FFF2-40B4-BE49-F238E27FC236}">
                <a16:creationId xmlns:a16="http://schemas.microsoft.com/office/drawing/2014/main" id="{EEC366A9-4237-4C7A-B252-495BBD2FA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072" y="2131242"/>
            <a:ext cx="46863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19041"/>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2631</TotalTime>
  <Words>350</Words>
  <Application>Microsoft Office PowerPoint</Application>
  <PresentationFormat>On-screen Show (16:9)</PresentationFormat>
  <Paragraphs>50</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Anton</vt:lpstr>
      <vt:lpstr>Rajdhani</vt:lpstr>
      <vt:lpstr>Fira Sans Condensed</vt:lpstr>
      <vt:lpstr>Advent Pro Light</vt:lpstr>
      <vt:lpstr>Fira Sans Condensed Light</vt:lpstr>
      <vt:lpstr>Arial</vt:lpstr>
      <vt:lpstr>Ai Tech Agency by Slidesgo</vt:lpstr>
      <vt:lpstr>POST-PANDEMIC APOCALYPSE</vt:lpstr>
      <vt:lpstr>INTRODUCTION</vt:lpstr>
      <vt:lpstr>PowerPoint Presentation</vt:lpstr>
      <vt:lpstr>PROBLEM STATEMENT</vt:lpstr>
      <vt:lpstr>PowerPoint Presentation</vt:lpstr>
      <vt:lpstr>SET UNIONS</vt:lpstr>
      <vt:lpstr>CHOSEN SOLUTION OVERVIEW</vt:lpstr>
      <vt:lpstr>PowerPoint Presentation</vt:lpstr>
      <vt:lpstr>IMPLEMENTATION – PROBABILITY OF INFECTION</vt:lpstr>
      <vt:lpstr>IMPLEMENTATION – PROBABILITY OF INFECTION</vt:lpstr>
      <vt:lpstr>IMPLEMENTATION – EXPOSURE NOTIFICATIONS</vt:lpstr>
      <vt:lpstr>USE OF HEURISTICS</vt:lpstr>
      <vt:lpstr>(GO) TEAM 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Julia Paglia</dc:creator>
  <cp:lastModifiedBy>Julia Paglia</cp:lastModifiedBy>
  <cp:revision>163</cp:revision>
  <dcterms:modified xsi:type="dcterms:W3CDTF">2021-01-24T00:54:42Z</dcterms:modified>
</cp:coreProperties>
</file>