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19/07/2022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71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518-8649-489B-BB33-D28509A22E05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C7B47-4A16-4F08-B8DA-AC391B64504B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86DF59-5A5B-4FEF-8DB6-0C2A55E7E7C1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E9C51-022A-4F13-BB3C-03F56F5A921F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DCEBF-B043-4B9E-8C3E-4EFCD3F41DCE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3261F-29AB-42FA-A6B2-5460097CD73F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DACB55-9337-45E2-88D4-1E57BA85153F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31E36-CB5F-4FF2-BDF3-1992490BAE76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5BCDBD-CCBE-4A60-BC5D-721CE2F626BF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623EB-919B-4CDC-8685-EA99111A60FD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705381-BAB4-4BF2-AA93-EDF4DCBEF018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8FF31-9269-44DF-8496-200E8219D806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D22F9-D383-48E8-8852-1F0EAED4A62D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E3E52-AAD2-4419-810A-F7B6DFCCD699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E0EBD-1D52-403E-BE5A-555260D573F4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3D898-DB9E-49AD-9036-0F1A55D0B976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4D8DF9-0BA4-4AB2-AAA6-30FBCBC7CA7D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E4D3EC-82F2-4A04-9DFA-8688BFE7672E}" type="datetime1">
              <a:rPr lang="fr-FR" noProof="0" smtClean="0"/>
              <a:t>19/07/2022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fr-FR" sz="6200" b="1" dirty="0" err="1"/>
              <a:t>Pay</a:t>
            </a:r>
            <a:r>
              <a:rPr lang="fr-FR" sz="6200" b="1" dirty="0"/>
              <a:t> </a:t>
            </a:r>
            <a:r>
              <a:rPr lang="fr-FR" sz="6200" b="1" dirty="0" err="1"/>
              <a:t>my</a:t>
            </a:r>
            <a:r>
              <a:rPr lang="fr-FR" sz="6200" b="1" dirty="0"/>
              <a:t> </a:t>
            </a:r>
            <a:r>
              <a:rPr lang="fr-FR" sz="6200" b="1" dirty="0" err="1"/>
              <a:t>buddy</a:t>
            </a:r>
            <a:endParaRPr lang="fr-FR" sz="62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fr-FR" b="1" dirty="0"/>
              <a:t>Présentation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7AB246-D297-C259-5C92-5295003F9524}"/>
              </a:ext>
            </a:extLst>
          </p:cNvPr>
          <p:cNvSpPr txBox="1"/>
          <p:nvPr/>
        </p:nvSpPr>
        <p:spPr>
          <a:xfrm>
            <a:off x="106691" y="6304003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PAGNY Jérôme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D9FEAE-EAF5-4D4B-D5AA-6B0C29F76DEC}"/>
              </a:ext>
            </a:extLst>
          </p:cNvPr>
          <p:cNvSpPr txBox="1"/>
          <p:nvPr/>
        </p:nvSpPr>
        <p:spPr>
          <a:xfrm>
            <a:off x="10714008" y="6426678"/>
            <a:ext cx="19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 / 07 / 2022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DE1B0-AAB5-CB80-03F8-1848E414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4.1. L’architecture de l’application : authentification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D6C3A2-702A-AB45-C2F3-9CB92E7A7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12" y="2369196"/>
            <a:ext cx="8630854" cy="41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0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DA74F-2E57-DC2D-77A0-A6796EC5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4.2. L’architecture de l’application : configuration </a:t>
            </a:r>
            <a:r>
              <a:rPr lang="fr-FR" b="1" dirty="0" err="1"/>
              <a:t>spring</a:t>
            </a:r>
            <a:r>
              <a:rPr lang="fr-FR" b="1" dirty="0"/>
              <a:t> boot </a:t>
            </a:r>
            <a:r>
              <a:rPr lang="fr-FR" b="1" dirty="0" err="1"/>
              <a:t>security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456853-CD34-50A0-6696-0D122497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79" y="2438399"/>
            <a:ext cx="5017697" cy="32877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7D35E4-98C7-A538-D372-BEED0FDF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67" y="2438399"/>
            <a:ext cx="5017697" cy="4405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BA7B90-6FC0-D7B9-8E22-C06A47D0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992" y="3152524"/>
            <a:ext cx="3300878" cy="9297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D2A0A7-A560-0137-6D46-4D77E5FFE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992" y="4360347"/>
            <a:ext cx="6214674" cy="13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8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B51A0-F3B2-07D6-F5F6-CFF3A133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4.3. L’architecture de l’application –Web 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04CCF8-D16F-5AAC-60B4-7D59AFB7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25" y="2257425"/>
            <a:ext cx="8486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A44CA-B8B8-5B49-6867-02C41B6F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5. Le processus des tests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CD9462-A495-55C8-221A-C2150CAB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73" y="2268746"/>
            <a:ext cx="7269651" cy="42631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71C8D35-E674-4DCF-7494-040C44B347C1}"/>
              </a:ext>
            </a:extLst>
          </p:cNvPr>
          <p:cNvSpPr txBox="1"/>
          <p:nvPr/>
        </p:nvSpPr>
        <p:spPr>
          <a:xfrm>
            <a:off x="1603983" y="2268746"/>
            <a:ext cx="2509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 E2E ( bout en bout) n’est pas appliqué car, comme il s’agit d’un prototype, et donc, les interfaces graphiques ne sont pas encore finalisées, il n’est pas dispensable de les tester.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73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04168-E243-7594-A003-801E78A4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5.1 Le processus des tests - 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24054-9CE9-9081-EEFC-FAE20350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1" y="1919376"/>
            <a:ext cx="10018713" cy="1509624"/>
          </a:xfrm>
        </p:spPr>
        <p:txBody>
          <a:bodyPr/>
          <a:lstStyle/>
          <a:p>
            <a:r>
              <a:rPr lang="fr-FR" dirty="0"/>
              <a:t>Tester chaque fonctionnalité des services</a:t>
            </a:r>
          </a:p>
          <a:p>
            <a:r>
              <a:rPr lang="fr-FR" dirty="0"/>
              <a:t>Exemple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781638-0DF0-5440-90AC-340FC052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72" y="3185562"/>
            <a:ext cx="8219048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8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E3996-94C6-C221-2255-DD0B48B5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5.2 Le processus des tests - 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5BFC4-2F38-7113-3761-0EC76B5F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65231"/>
            <a:ext cx="10018713" cy="13716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Rajouter des jeux de données : </a:t>
            </a:r>
            <a:r>
              <a:rPr lang="fr-FR" dirty="0" err="1"/>
              <a:t>data.sql</a:t>
            </a:r>
            <a:endParaRPr lang="fr-FR" dirty="0"/>
          </a:p>
          <a:p>
            <a:r>
              <a:rPr lang="fr-FR" dirty="0"/>
              <a:t>S’authentifier si c’est nécessaire</a:t>
            </a:r>
          </a:p>
          <a:p>
            <a:r>
              <a:rPr lang="fr-FR" dirty="0"/>
              <a:t>Exemple 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57CD39-F092-A70B-FFB3-890D06C7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82" y="3088896"/>
            <a:ext cx="8845403" cy="36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1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EF63A-7CA0-C723-9509-79EF84AD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058" y="124419"/>
            <a:ext cx="10018713" cy="1450470"/>
          </a:xfrm>
        </p:spPr>
        <p:txBody>
          <a:bodyPr/>
          <a:lstStyle/>
          <a:p>
            <a:pPr algn="l"/>
            <a:r>
              <a:rPr lang="fr-FR" b="1" dirty="0"/>
              <a:t>6. Les rapports des tests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AB9DD4-B0C9-4CED-C96C-C8FAE215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4" y="1591178"/>
            <a:ext cx="6910708" cy="11059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929032-1E90-6F24-AF07-4E294B11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66" y="3089344"/>
            <a:ext cx="7115457" cy="11377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6C33253-B516-9349-38C1-999419106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81" y="4922453"/>
            <a:ext cx="10504762" cy="163809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B78D988-2B60-1639-4EFC-F559873A55BB}"/>
              </a:ext>
            </a:extLst>
          </p:cNvPr>
          <p:cNvSpPr txBox="1"/>
          <p:nvPr/>
        </p:nvSpPr>
        <p:spPr>
          <a:xfrm>
            <a:off x="7472404" y="2040058"/>
            <a:ext cx="341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Rapport des unitaires tests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9B09C48-D13B-63E2-B938-14408579155A}"/>
              </a:ext>
            </a:extLst>
          </p:cNvPr>
          <p:cNvCxnSpPr/>
          <p:nvPr/>
        </p:nvCxnSpPr>
        <p:spPr>
          <a:xfrm flipH="1">
            <a:off x="7222238" y="2224724"/>
            <a:ext cx="250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309C4B9-1989-84BE-A357-5D62A8DC71E2}"/>
              </a:ext>
            </a:extLst>
          </p:cNvPr>
          <p:cNvSpPr txBox="1"/>
          <p:nvPr/>
        </p:nvSpPr>
        <p:spPr>
          <a:xfrm>
            <a:off x="1362071" y="3620296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Rapport des intégrations tests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B62AF0E-A101-99CF-D84F-206C949C4661}"/>
              </a:ext>
            </a:extLst>
          </p:cNvPr>
          <p:cNvCxnSpPr/>
          <p:nvPr/>
        </p:nvCxnSpPr>
        <p:spPr>
          <a:xfrm>
            <a:off x="4408098" y="3805490"/>
            <a:ext cx="353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1793393-B7A0-7B5C-BB72-BA959A383102}"/>
              </a:ext>
            </a:extLst>
          </p:cNvPr>
          <p:cNvSpPr txBox="1"/>
          <p:nvPr/>
        </p:nvSpPr>
        <p:spPr>
          <a:xfrm>
            <a:off x="765981" y="4442514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Rapport fusionné des unitaires tests et intégrations tests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732B9A2-4407-96B7-867D-418D57D91459}"/>
              </a:ext>
            </a:extLst>
          </p:cNvPr>
          <p:cNvCxnSpPr>
            <a:cxnSpLocks/>
          </p:cNvCxnSpPr>
          <p:nvPr/>
        </p:nvCxnSpPr>
        <p:spPr>
          <a:xfrm>
            <a:off x="6210182" y="4659043"/>
            <a:ext cx="18899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2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F2581-B63A-8428-6A62-D5B661F8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b="1" dirty="0"/>
              <a:t>7. </a:t>
            </a:r>
            <a:r>
              <a:rPr lang="fr-FR" sz="4000" b="1" dirty="0"/>
              <a:t>Quelle difficultés j’ai rencontré et comment je les ai résolues ?</a:t>
            </a:r>
            <a:br>
              <a:rPr lang="fr-FR" sz="4000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512D1-A01B-DA1C-6261-1F2418F5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96063"/>
            <a:ext cx="10018713" cy="2413959"/>
          </a:xfrm>
        </p:spPr>
        <p:txBody>
          <a:bodyPr>
            <a:normAutofit/>
          </a:bodyPr>
          <a:lstStyle/>
          <a:p>
            <a:r>
              <a:rPr lang="fr-FR" sz="2000" dirty="0"/>
              <a:t>Comprendre le système </a:t>
            </a:r>
            <a:r>
              <a:rPr lang="fr-FR" sz="2000" dirty="0" err="1"/>
              <a:t>spring</a:t>
            </a:r>
            <a:r>
              <a:rPr lang="fr-FR" sz="2000" dirty="0"/>
              <a:t> boot </a:t>
            </a:r>
            <a:r>
              <a:rPr lang="fr-FR" sz="2000" dirty="0" err="1"/>
              <a:t>security</a:t>
            </a:r>
            <a:r>
              <a:rPr lang="fr-FR" sz="2000" dirty="0"/>
              <a:t> ( il y a eu une nouvelle version et très peu documentée)</a:t>
            </a:r>
          </a:p>
          <a:p>
            <a:pPr marL="457200" lvl="1" indent="0">
              <a:buNone/>
            </a:pPr>
            <a:r>
              <a:rPr lang="fr-FR" dirty="0"/>
              <a:t>-&gt; Lire des tutos, pratiquer, tester, retester mille fois </a:t>
            </a:r>
          </a:p>
          <a:p>
            <a:r>
              <a:rPr lang="fr-FR" sz="2000" dirty="0"/>
              <a:t>Apprendre à maitriser ORM, à adapter le schéma en classes</a:t>
            </a:r>
          </a:p>
          <a:p>
            <a:pPr marL="457200" lvl="1" indent="0">
              <a:buNone/>
            </a:pPr>
            <a:r>
              <a:rPr lang="fr-FR" dirty="0"/>
              <a:t>-&gt; Même chose que le premier point : lire, pratiquer, tester</a:t>
            </a:r>
          </a:p>
        </p:txBody>
      </p:sp>
    </p:spTree>
    <p:extLst>
      <p:ext uri="{BB962C8B-B14F-4D97-AF65-F5344CB8AC3E}">
        <p14:creationId xmlns:p14="http://schemas.microsoft.com/office/powerpoint/2010/main" val="203927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B3D3F-D911-C495-1491-88901461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8.</a:t>
            </a:r>
            <a:r>
              <a:rPr lang="fr-FR" sz="4000" b="1" dirty="0"/>
              <a:t> Ce que j’aurai fait différemment ?</a:t>
            </a:r>
            <a:r>
              <a:rPr lang="fr-FR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A2CAC-1B31-4267-0205-678D826C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574" y="2173857"/>
            <a:ext cx="10018713" cy="1943819"/>
          </a:xfrm>
        </p:spPr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Keycloak</a:t>
            </a:r>
            <a:r>
              <a:rPr lang="fr-FR" dirty="0"/>
              <a:t> pour le service authentification (centralisé)</a:t>
            </a:r>
          </a:p>
          <a:p>
            <a:r>
              <a:rPr lang="fr-FR" dirty="0"/>
              <a:t>Fournir les </a:t>
            </a:r>
            <a:r>
              <a:rPr lang="fr-FR" dirty="0" err="1"/>
              <a:t>templates</a:t>
            </a:r>
            <a:r>
              <a:rPr lang="fr-FR" dirty="0"/>
              <a:t> web complètes</a:t>
            </a:r>
          </a:p>
          <a:p>
            <a:r>
              <a:rPr lang="fr-FR" dirty="0"/>
              <a:t>Rajouter </a:t>
            </a:r>
            <a:r>
              <a:rPr lang="fr-FR" dirty="0" err="1"/>
              <a:t>sonarqube</a:t>
            </a:r>
            <a:r>
              <a:rPr lang="fr-FR" dirty="0"/>
              <a:t> pour monitorer la qualité des codes sources</a:t>
            </a:r>
          </a:p>
        </p:txBody>
      </p:sp>
    </p:spTree>
    <p:extLst>
      <p:ext uri="{BB962C8B-B14F-4D97-AF65-F5344CB8AC3E}">
        <p14:creationId xmlns:p14="http://schemas.microsoft.com/office/powerpoint/2010/main" val="374497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E8A87-8B4D-9F90-3DA4-820412CA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9. </a:t>
            </a:r>
            <a:r>
              <a:rPr lang="fr-FR" sz="4000" b="1" dirty="0"/>
              <a:t>Remerciement / Questions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2E5023-B2CA-06BA-CB37-780151C17730}"/>
              </a:ext>
            </a:extLst>
          </p:cNvPr>
          <p:cNvSpPr txBox="1"/>
          <p:nvPr/>
        </p:nvSpPr>
        <p:spPr>
          <a:xfrm>
            <a:off x="3446386" y="2958708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Merci pour votre attention !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/>
              <a:t>Avez-vous 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179501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 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e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e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e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e libre 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fr-FR" b="1" dirty="0"/>
              <a:t>Table de matière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270" y="2018581"/>
            <a:ext cx="9896519" cy="4525033"/>
          </a:xfrm>
        </p:spPr>
        <p:txBody>
          <a:bodyPr rtlCol="0" anchor="t">
            <a:normAutofit fontScale="77500" lnSpcReduction="20000"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Le contexte</a:t>
            </a:r>
          </a:p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Le processus du développement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400" dirty="0"/>
              <a:t>Analyste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400" dirty="0"/>
              <a:t>Développement</a:t>
            </a:r>
          </a:p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L’organisation du projet</a:t>
            </a:r>
          </a:p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L’architecture de l’application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400" dirty="0"/>
              <a:t>Authentification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400" dirty="0"/>
              <a:t>Configuration springboot </a:t>
            </a:r>
            <a:r>
              <a:rPr lang="fr-FR" sz="1400" dirty="0" err="1"/>
              <a:t>security</a:t>
            </a:r>
            <a:endParaRPr lang="fr-FR" sz="1400" dirty="0"/>
          </a:p>
          <a:p>
            <a:pPr marL="800100" lvl="1" indent="-342900">
              <a:buFont typeface="+mj-lt"/>
              <a:buAutoNum type="arabicPeriod"/>
            </a:pPr>
            <a:r>
              <a:rPr lang="fr-FR" sz="1400" dirty="0"/>
              <a:t>Web MVC</a:t>
            </a:r>
          </a:p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Le processus des tests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/>
              <a:t>Tests unitaires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/>
              <a:t>Test intégrations</a:t>
            </a:r>
          </a:p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Les rapports des tests</a:t>
            </a:r>
          </a:p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Quelle difficultés j’ai rencontré et comment je les ai résolues ?</a:t>
            </a:r>
          </a:p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Ce que j’aurai fait différemment ?</a:t>
            </a:r>
          </a:p>
          <a:p>
            <a:pPr marL="342900" indent="-342900" rtl="0">
              <a:buFont typeface="+mj-lt"/>
              <a:buAutoNum type="arabicPeriod"/>
            </a:pPr>
            <a:r>
              <a:rPr lang="fr-FR" sz="1800" dirty="0"/>
              <a:t>Remerciement / Questions</a:t>
            </a:r>
          </a:p>
          <a:p>
            <a:pPr marL="457200" lvl="1" indent="0">
              <a:buNone/>
            </a:pPr>
            <a:endParaRPr lang="fr-FR" sz="1200" dirty="0"/>
          </a:p>
          <a:p>
            <a:pPr marL="800100" lvl="1" indent="-342900">
              <a:buFont typeface="+mj-lt"/>
              <a:buAutoNum type="arabicPeriod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50" y="625415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fr-FR" b="1" dirty="0"/>
              <a:t>1. 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270" y="2378014"/>
            <a:ext cx="9896519" cy="4165600"/>
          </a:xfrm>
        </p:spPr>
        <p:txBody>
          <a:bodyPr rtlCol="0" anchor="t">
            <a:normAutofit/>
          </a:bodyPr>
          <a:lstStyle/>
          <a:p>
            <a:pPr lvl="1"/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buddy</a:t>
            </a:r>
            <a:r>
              <a:rPr lang="fr-FR" dirty="0"/>
              <a:t> est une start-up spécialisée dans la finance. Elle fournit des solutions bancaires et financière</a:t>
            </a:r>
          </a:p>
          <a:p>
            <a:pPr lvl="1"/>
            <a:r>
              <a:rPr lang="fr-FR" dirty="0"/>
              <a:t>Création d’une application qui permettrait aux clients de transférer de l’argent pour gérer leurs finances ou payer leurs amis.</a:t>
            </a:r>
          </a:p>
          <a:p>
            <a:pPr lvl="1"/>
            <a:r>
              <a:rPr lang="fr-FR" dirty="0"/>
              <a:t>Lexiques :</a:t>
            </a:r>
          </a:p>
          <a:p>
            <a:pPr lvl="2"/>
            <a:r>
              <a:rPr lang="fr-FR" sz="2000" dirty="0"/>
              <a:t>Débiteur : celui qui paie</a:t>
            </a:r>
          </a:p>
          <a:p>
            <a:pPr lvl="2"/>
            <a:r>
              <a:rPr lang="fr-FR" sz="2000" dirty="0"/>
              <a:t>Créditeur : celui qui reçoit</a:t>
            </a:r>
          </a:p>
          <a:p>
            <a:pPr lvl="2"/>
            <a:endParaRPr lang="fr-FR" sz="1000" dirty="0"/>
          </a:p>
          <a:p>
            <a:pPr lvl="2"/>
            <a:endParaRPr lang="fr-FR" sz="1000" dirty="0"/>
          </a:p>
          <a:p>
            <a:pPr marL="914400" lvl="2" indent="0">
              <a:buNone/>
            </a:pPr>
            <a:endParaRPr lang="fr-FR" sz="1000" dirty="0"/>
          </a:p>
          <a:p>
            <a:pPr marL="800100" lvl="1" indent="-342900">
              <a:buFont typeface="+mj-lt"/>
              <a:buAutoNum type="arabicPeriod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930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00962-8A76-8333-5640-BB13994A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0"/>
            <a:ext cx="10018713" cy="1752599"/>
          </a:xfrm>
        </p:spPr>
        <p:txBody>
          <a:bodyPr/>
          <a:lstStyle/>
          <a:p>
            <a:r>
              <a:rPr lang="fr-FR" b="1" dirty="0"/>
              <a:t>2. </a:t>
            </a:r>
            <a:r>
              <a:rPr lang="fr-FR" sz="4000" b="1" dirty="0"/>
              <a:t>Le processus du développement</a:t>
            </a:r>
            <a:br>
              <a:rPr lang="fr-FR" sz="4000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8FCC6-9493-CB11-C11C-46F5F291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430" y="2037271"/>
            <a:ext cx="10018713" cy="1853243"/>
          </a:xfrm>
        </p:spPr>
        <p:txBody>
          <a:bodyPr>
            <a:normAutofit/>
          </a:bodyPr>
          <a:lstStyle/>
          <a:p>
            <a:r>
              <a:rPr lang="fr-FR" dirty="0"/>
              <a:t>Il y a deux parties :</a:t>
            </a:r>
          </a:p>
          <a:p>
            <a:pPr lvl="1"/>
            <a:r>
              <a:rPr lang="fr-FR" dirty="0"/>
              <a:t>La première partie : l’analyste des besoins</a:t>
            </a:r>
          </a:p>
          <a:p>
            <a:pPr lvl="1"/>
            <a:r>
              <a:rPr lang="fr-FR" dirty="0"/>
              <a:t>La deuxième partie : le développement du prototype</a:t>
            </a:r>
          </a:p>
        </p:txBody>
      </p:sp>
    </p:spTree>
    <p:extLst>
      <p:ext uri="{BB962C8B-B14F-4D97-AF65-F5344CB8AC3E}">
        <p14:creationId xmlns:p14="http://schemas.microsoft.com/office/powerpoint/2010/main" val="19439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8FD70-55FE-0E7C-035F-C7AB308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2.1.1 Analyste - 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A428CA-4048-E382-95E8-9F4247C0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716696"/>
            <a:ext cx="4494904" cy="414130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D’abord, je repère les mots clés :</a:t>
            </a:r>
          </a:p>
          <a:p>
            <a:pPr lvl="1"/>
            <a:r>
              <a:rPr lang="fr-FR" dirty="0"/>
              <a:t>Utilisateur</a:t>
            </a:r>
          </a:p>
          <a:p>
            <a:pPr lvl="1"/>
            <a:r>
              <a:rPr lang="fr-FR" dirty="0"/>
              <a:t>Compte</a:t>
            </a:r>
          </a:p>
          <a:p>
            <a:pPr lvl="1"/>
            <a:r>
              <a:rPr lang="fr-FR" dirty="0"/>
              <a:t>Amis</a:t>
            </a:r>
          </a:p>
          <a:p>
            <a:pPr lvl="1"/>
            <a:r>
              <a:rPr lang="fr-FR" dirty="0"/>
              <a:t>Transactions</a:t>
            </a:r>
          </a:p>
          <a:p>
            <a:pPr lvl="1"/>
            <a:endParaRPr lang="fr-FR" dirty="0"/>
          </a:p>
          <a:p>
            <a:r>
              <a:rPr lang="fr-FR" dirty="0"/>
              <a:t>Ensuite, je transforme les mots clés en « tables »</a:t>
            </a:r>
          </a:p>
          <a:p>
            <a:r>
              <a:rPr lang="fr-FR" dirty="0"/>
              <a:t> Et puis, il faut rajouter les liens entre tables.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1208F1-F809-BCD4-072F-47959DF3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215" y="543285"/>
            <a:ext cx="5523809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4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227E0-4A7F-504D-70EF-7EB57255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2.1.2 Analyste – physique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8F93E5-856E-2372-884F-75204FD7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1239"/>
            <a:ext cx="4015342" cy="4038601"/>
          </a:xfrm>
        </p:spPr>
        <p:txBody>
          <a:bodyPr>
            <a:normAutofit/>
          </a:bodyPr>
          <a:lstStyle/>
          <a:p>
            <a:r>
              <a:rPr lang="fr-FR" dirty="0"/>
              <a:t>A partir du diagramme de classe, il suffit de transformer ce schéma en base de données.</a:t>
            </a:r>
          </a:p>
          <a:p>
            <a:r>
              <a:rPr lang="fr-FR" dirty="0"/>
              <a:t>Il existe des outils qui le font automatiquement, telle que </a:t>
            </a:r>
            <a:r>
              <a:rPr lang="fr-FR" dirty="0" err="1"/>
              <a:t>Sparx</a:t>
            </a:r>
            <a:r>
              <a:rPr lang="fr-FR" dirty="0"/>
              <a:t>, Erwin, …</a:t>
            </a:r>
          </a:p>
          <a:p>
            <a:r>
              <a:rPr lang="fr-FR" dirty="0"/>
              <a:t>Mais je l’ai fait à la main, avec </a:t>
            </a:r>
            <a:r>
              <a:rPr lang="fr-FR" dirty="0" err="1"/>
              <a:t>workbrench</a:t>
            </a:r>
            <a:r>
              <a:rPr lang="fr-FR" dirty="0"/>
              <a:t> du </a:t>
            </a:r>
            <a:r>
              <a:rPr lang="fr-FR" dirty="0" err="1"/>
              <a:t>mysql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9F510A-AF72-C532-1F85-060641A3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49" y="1941239"/>
            <a:ext cx="5055911" cy="47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ACEEC-4317-07C3-240C-CEE9061D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2.2.1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24261-606A-A6F3-4D1C-65DE3E29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480"/>
            <a:ext cx="10018713" cy="414743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Respecter les principes suivants :</a:t>
            </a:r>
          </a:p>
          <a:p>
            <a:pPr lvl="1"/>
            <a:r>
              <a:rPr lang="fr-FR" dirty="0"/>
              <a:t>SOLID</a:t>
            </a:r>
          </a:p>
          <a:p>
            <a:pPr lvl="1"/>
            <a:r>
              <a:rPr lang="fr-FR" dirty="0"/>
              <a:t>FIRST</a:t>
            </a:r>
          </a:p>
          <a:p>
            <a:r>
              <a:rPr lang="fr-FR" dirty="0"/>
              <a:t>Méthodologie utilisée : TDD</a:t>
            </a:r>
          </a:p>
          <a:p>
            <a:r>
              <a:rPr lang="fr-FR" dirty="0"/>
              <a:t>Utilisation framework Springboot ( web + </a:t>
            </a:r>
            <a:r>
              <a:rPr lang="fr-FR" dirty="0" err="1"/>
              <a:t>security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Parce que ce framework est très puissant et il est capable d’adapter plusieurs architectures différentes, dont pattern repository.</a:t>
            </a:r>
          </a:p>
          <a:p>
            <a:pPr lvl="1"/>
            <a:r>
              <a:rPr lang="fr-FR" dirty="0"/>
              <a:t>La structure du framework permet de respecter plus facilement les principes du SOLID.</a:t>
            </a:r>
          </a:p>
          <a:p>
            <a:r>
              <a:rPr lang="fr-FR" dirty="0"/>
              <a:t>Utilisation </a:t>
            </a:r>
            <a:r>
              <a:rPr lang="fr-FR" dirty="0" err="1"/>
              <a:t>bootstrap</a:t>
            </a:r>
            <a:r>
              <a:rPr lang="fr-FR" dirty="0"/>
              <a:t> 5 pour faciliter la mise en page</a:t>
            </a:r>
          </a:p>
          <a:p>
            <a:r>
              <a:rPr lang="fr-FR" dirty="0"/>
              <a:t>Utilisation </a:t>
            </a:r>
            <a:r>
              <a:rPr lang="fr-FR" dirty="0" err="1"/>
              <a:t>Jacoco</a:t>
            </a:r>
            <a:r>
              <a:rPr lang="fr-FR" dirty="0"/>
              <a:t> pour surveiller la couverture des tests</a:t>
            </a:r>
          </a:p>
        </p:txBody>
      </p:sp>
    </p:spTree>
    <p:extLst>
      <p:ext uri="{BB962C8B-B14F-4D97-AF65-F5344CB8AC3E}">
        <p14:creationId xmlns:p14="http://schemas.microsoft.com/office/powerpoint/2010/main" val="369417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9747C-2BEE-EE16-6D8B-00CA82AA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3. L’organisation du projet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87E6DAD-78BD-8E5A-D7E5-B8990C549D12}"/>
              </a:ext>
            </a:extLst>
          </p:cNvPr>
          <p:cNvSpPr txBox="1">
            <a:spLocks/>
          </p:cNvSpPr>
          <p:nvPr/>
        </p:nvSpPr>
        <p:spPr>
          <a:xfrm>
            <a:off x="1484311" y="2216201"/>
            <a:ext cx="5658362" cy="3955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Configuration</a:t>
            </a:r>
            <a:r>
              <a:rPr lang="fr-FR" dirty="0"/>
              <a:t> : les configurations généraux, dont Security web</a:t>
            </a:r>
          </a:p>
          <a:p>
            <a:r>
              <a:rPr lang="fr-FR" b="1" dirty="0"/>
              <a:t>Constant</a:t>
            </a:r>
            <a:r>
              <a:rPr lang="fr-FR" dirty="0"/>
              <a:t> : les valeurs définis et sont accessibles à toutes les classes</a:t>
            </a:r>
          </a:p>
          <a:p>
            <a:r>
              <a:rPr lang="fr-FR" b="1" dirty="0"/>
              <a:t>Controller</a:t>
            </a:r>
            <a:r>
              <a:rPr lang="fr-FR" dirty="0"/>
              <a:t> : l’orchestre du programme ( architecture MVC)</a:t>
            </a:r>
          </a:p>
          <a:p>
            <a:r>
              <a:rPr lang="fr-FR" b="1" dirty="0" err="1"/>
              <a:t>Templates</a:t>
            </a:r>
            <a:r>
              <a:rPr lang="fr-FR" dirty="0"/>
              <a:t> : la vue (MVC)</a:t>
            </a:r>
          </a:p>
          <a:p>
            <a:r>
              <a:rPr lang="fr-FR" b="1" dirty="0"/>
              <a:t>DTO</a:t>
            </a:r>
            <a:r>
              <a:rPr lang="fr-FR" dirty="0"/>
              <a:t> : la présentation des données (On peut le considère comme le model de l’architecture MVC)</a:t>
            </a:r>
          </a:p>
          <a:p>
            <a:r>
              <a:rPr lang="fr-FR" b="1" dirty="0" err="1"/>
              <a:t>Entity</a:t>
            </a:r>
            <a:r>
              <a:rPr lang="fr-FR" dirty="0"/>
              <a:t> : la transformation d’objets vers la base de données</a:t>
            </a:r>
          </a:p>
          <a:p>
            <a:r>
              <a:rPr lang="fr-FR" b="1" dirty="0"/>
              <a:t>Service</a:t>
            </a:r>
            <a:r>
              <a:rPr lang="fr-FR" dirty="0"/>
              <a:t> : les fonctionnalités</a:t>
            </a:r>
          </a:p>
          <a:p>
            <a:r>
              <a:rPr lang="fr-FR" b="1" dirty="0"/>
              <a:t>Repository</a:t>
            </a:r>
            <a:r>
              <a:rPr lang="fr-FR" dirty="0"/>
              <a:t> : un ensemble de méthodes pour interagir avec la base de données, dont le CRUD. </a:t>
            </a:r>
          </a:p>
          <a:p>
            <a:r>
              <a:rPr lang="fr-FR" b="1" dirty="0"/>
              <a:t>Exception</a:t>
            </a:r>
            <a:r>
              <a:rPr lang="fr-FR" dirty="0"/>
              <a:t> : des exceptions personnalisées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B9B53F5F-D0DA-FD6E-0920-1805A3CE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763" y="883670"/>
            <a:ext cx="2997830" cy="4602730"/>
          </a:xfrm>
        </p:spPr>
      </p:pic>
    </p:spTree>
    <p:extLst>
      <p:ext uri="{BB962C8B-B14F-4D97-AF65-F5344CB8AC3E}">
        <p14:creationId xmlns:p14="http://schemas.microsoft.com/office/powerpoint/2010/main" val="200794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BA254-DD04-7082-3A5D-FA822DCC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4. L’architecture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9C111-8EAB-634F-7B88-2ECE096E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1663461"/>
          </a:xfrm>
        </p:spPr>
        <p:txBody>
          <a:bodyPr/>
          <a:lstStyle/>
          <a:p>
            <a:r>
              <a:rPr lang="fr-FR" dirty="0"/>
              <a:t>Il y a deux principaux architectures :</a:t>
            </a:r>
          </a:p>
          <a:p>
            <a:pPr lvl="1"/>
            <a:r>
              <a:rPr lang="fr-FR" dirty="0"/>
              <a:t>Authentification</a:t>
            </a:r>
          </a:p>
          <a:p>
            <a:pPr lvl="1"/>
            <a:r>
              <a:rPr lang="fr-FR" dirty="0"/>
              <a:t>Web MVC</a:t>
            </a:r>
          </a:p>
        </p:txBody>
      </p:sp>
    </p:spTree>
    <p:extLst>
      <p:ext uri="{BB962C8B-B14F-4D97-AF65-F5344CB8AC3E}">
        <p14:creationId xmlns:p14="http://schemas.microsoft.com/office/powerpoint/2010/main" val="2484361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Parallaxe</Template>
  <TotalTime>319</TotalTime>
  <Words>669</Words>
  <Application>Microsoft Office PowerPoint</Application>
  <PresentationFormat>Grand écran</PresentationFormat>
  <Paragraphs>106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Parallaxe</vt:lpstr>
      <vt:lpstr>Pay my buddy</vt:lpstr>
      <vt:lpstr>Table de matière</vt:lpstr>
      <vt:lpstr>1. Le contexte</vt:lpstr>
      <vt:lpstr>2. Le processus du développement </vt:lpstr>
      <vt:lpstr>2.1.1 Analyste - UML</vt:lpstr>
      <vt:lpstr>2.1.2 Analyste – physique de données</vt:lpstr>
      <vt:lpstr>2.2.1 Développement</vt:lpstr>
      <vt:lpstr>3. L’organisation du projet</vt:lpstr>
      <vt:lpstr>4. L’architecture de l’application</vt:lpstr>
      <vt:lpstr>4.1. L’architecture de l’application : authentification</vt:lpstr>
      <vt:lpstr>4.2. L’architecture de l’application : configuration spring boot security</vt:lpstr>
      <vt:lpstr>4.3. L’architecture de l’application –Web MVC</vt:lpstr>
      <vt:lpstr>5. Le processus des tests</vt:lpstr>
      <vt:lpstr>5.1 Le processus des tests - UT</vt:lpstr>
      <vt:lpstr>5.2 Le processus des tests - IT</vt:lpstr>
      <vt:lpstr>6. Les rapports des tests</vt:lpstr>
      <vt:lpstr>7. Quelle difficultés j’ai rencontré et comment je les ai résolues ? </vt:lpstr>
      <vt:lpstr>8. Ce que j’aurai fait différemment ? </vt:lpstr>
      <vt:lpstr>9. Remerciement /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 my buddy</dc:title>
  <dc:creator>Jérôme pagny</dc:creator>
  <cp:lastModifiedBy>Jérôme pagny</cp:lastModifiedBy>
  <cp:revision>43</cp:revision>
  <dcterms:created xsi:type="dcterms:W3CDTF">2022-07-19T07:31:34Z</dcterms:created>
  <dcterms:modified xsi:type="dcterms:W3CDTF">2022-07-19T12:52:11Z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