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2" r:id="rId2"/>
    <p:sldId id="262" r:id="rId3"/>
    <p:sldId id="266" r:id="rId4"/>
    <p:sldId id="268" r:id="rId5"/>
    <p:sldId id="269" r:id="rId6"/>
    <p:sldId id="270" r:id="rId7"/>
    <p:sldId id="263" r:id="rId8"/>
    <p:sldId id="257" r:id="rId9"/>
    <p:sldId id="274" r:id="rId10"/>
    <p:sldId id="273" r:id="rId11"/>
    <p:sldId id="275" r:id="rId12"/>
    <p:sldId id="265" r:id="rId13"/>
    <p:sldId id="267" r:id="rId14"/>
    <p:sldId id="264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5" autoAdjust="0"/>
  </p:normalViewPr>
  <p:slideViewPr>
    <p:cSldViewPr snapToGrid="0">
      <p:cViewPr>
        <p:scale>
          <a:sx n="66" d="100"/>
          <a:sy n="66" d="100"/>
        </p:scale>
        <p:origin x="1536" y="826"/>
      </p:cViewPr>
      <p:guideLst/>
    </p:cSldViewPr>
  </p:slideViewPr>
  <p:outlineViewPr>
    <p:cViewPr>
      <p:scale>
        <a:sx n="33" d="100"/>
        <a:sy n="33" d="100"/>
      </p:scale>
      <p:origin x="0" y="-89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295E-C65A-4BF6-8363-72B322C0BAC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0F58-D2CD-4D34-AF5E-AB7733DF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0F58-D2CD-4D34-AF5E-AB7733DF12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0F58-D2CD-4D34-AF5E-AB7733DF12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1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85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22A9-4989-4574-A8DC-E036A8AB0BC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DD0020-6F61-4C3C-818B-208456D0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89271" y="4296230"/>
            <a:ext cx="1872886" cy="2452914"/>
            <a:chOff x="-1185863" y="-1065213"/>
            <a:chExt cx="6514493" cy="8532015"/>
          </a:xfrm>
        </p:grpSpPr>
        <p:sp>
          <p:nvSpPr>
            <p:cNvPr id="55" name="Rectangle 54"/>
            <p:cNvSpPr/>
            <p:nvPr/>
          </p:nvSpPr>
          <p:spPr>
            <a:xfrm>
              <a:off x="-852714" y="-662214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939800" y="-7620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016000" y="-8763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1104900" y="-9906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85863" y="-1065213"/>
              <a:ext cx="6181725" cy="81248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547913" y="214540"/>
            <a:ext cx="11194143" cy="2514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/>
              <a:t>Replicating a Model:</a:t>
            </a:r>
          </a:p>
          <a:p>
            <a:pPr algn="ctr"/>
            <a:endParaRPr lang="en-US" sz="1200" b="1" dirty="0" smtClean="0"/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Predicting How People Play Games: Reinforcement Learning in Experimental Games with Unique, Mixed Strategy Equilibria </a:t>
            </a:r>
          </a:p>
          <a:p>
            <a:pPr lvl="1"/>
            <a:r>
              <a:rPr lang="en-US" sz="1400" dirty="0" smtClean="0"/>
              <a:t>By </a:t>
            </a:r>
            <a:r>
              <a:rPr lang="en-US" sz="1400" dirty="0" err="1" smtClean="0"/>
              <a:t>Ido</a:t>
            </a:r>
            <a:r>
              <a:rPr lang="en-US" sz="1400" dirty="0" smtClean="0"/>
              <a:t> </a:t>
            </a:r>
            <a:r>
              <a:rPr lang="en-US" sz="1400" dirty="0" err="1" smtClean="0"/>
              <a:t>Erev</a:t>
            </a:r>
            <a:r>
              <a:rPr lang="en-US" sz="1400" dirty="0" smtClean="0"/>
              <a:t> AND Alvin E. Roth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519382" y="2597476"/>
            <a:ext cx="3464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Presented by James Paine</a:t>
            </a:r>
          </a:p>
          <a:p>
            <a:pPr algn="ctr"/>
            <a:r>
              <a:rPr lang="en-US" sz="2000" dirty="0" smtClean="0"/>
              <a:t>February 15, 2019</a:t>
            </a:r>
            <a:endParaRPr lang="en-US" sz="20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r="10064"/>
          <a:stretch/>
        </p:blipFill>
        <p:spPr>
          <a:xfrm>
            <a:off x="5946325" y="3525826"/>
            <a:ext cx="1918622" cy="3049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90" y="4017056"/>
            <a:ext cx="1190625" cy="1385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342" y="5055510"/>
            <a:ext cx="2140632" cy="904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520" y="5725887"/>
            <a:ext cx="2159644" cy="73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66" name="Right Arrow 65"/>
          <p:cNvSpPr/>
          <p:nvPr/>
        </p:nvSpPr>
        <p:spPr>
          <a:xfrm>
            <a:off x="2177144" y="5050971"/>
            <a:ext cx="798286" cy="39541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4927601" y="4361543"/>
            <a:ext cx="798286" cy="39541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7" y="2039420"/>
            <a:ext cx="2324327" cy="17923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6" y="3548905"/>
            <a:ext cx="2361974" cy="1821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61" y="4862448"/>
            <a:ext cx="2352561" cy="1814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Right Arrow 70"/>
          <p:cNvSpPr/>
          <p:nvPr/>
        </p:nvSpPr>
        <p:spPr>
          <a:xfrm>
            <a:off x="8113487" y="3672113"/>
            <a:ext cx="798286" cy="39541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929"/>
          <a:stretch/>
        </p:blipFill>
        <p:spPr>
          <a:xfrm>
            <a:off x="1924335" y="635518"/>
            <a:ext cx="5022355" cy="57398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676592" y="20733"/>
            <a:ext cx="1829644" cy="6837267"/>
            <a:chOff x="5066818" y="978823"/>
            <a:chExt cx="1828800" cy="6834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978823"/>
              <a:ext cx="1827777" cy="1478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2323270"/>
              <a:ext cx="1827777" cy="14783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3658643"/>
              <a:ext cx="1827777" cy="1478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5015736"/>
              <a:ext cx="1827777" cy="14783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18" y="6333759"/>
              <a:ext cx="1828800" cy="147917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806908" y="23888"/>
            <a:ext cx="1828800" cy="6834112"/>
            <a:chOff x="8352472" y="978823"/>
            <a:chExt cx="1828800" cy="68341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978823"/>
              <a:ext cx="1828800" cy="14791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2323270"/>
              <a:ext cx="1828800" cy="14791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3658643"/>
              <a:ext cx="1828800" cy="14791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5015736"/>
              <a:ext cx="1828800" cy="14791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6333759"/>
              <a:ext cx="1828800" cy="1479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1194" y="157139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Recreation – Directional Results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874981" y="836304"/>
            <a:ext cx="1041400" cy="4902200"/>
          </a:xfrm>
          <a:prstGeom prst="roundRect">
            <a:avLst>
              <a:gd name="adj" fmla="val 11789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10381" y="74304"/>
            <a:ext cx="1955800" cy="6756400"/>
          </a:xfrm>
          <a:prstGeom prst="roundRect">
            <a:avLst>
              <a:gd name="adj" fmla="val 11789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929"/>
          <a:stretch/>
        </p:blipFill>
        <p:spPr>
          <a:xfrm>
            <a:off x="1924335" y="635518"/>
            <a:ext cx="5022355" cy="57398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676592" y="20733"/>
            <a:ext cx="1829644" cy="6837267"/>
            <a:chOff x="5066818" y="978823"/>
            <a:chExt cx="1828800" cy="6834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978823"/>
              <a:ext cx="1827777" cy="1478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2323270"/>
              <a:ext cx="1827777" cy="14783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3658643"/>
              <a:ext cx="1827777" cy="1478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5015736"/>
              <a:ext cx="1827777" cy="14783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18" y="6333759"/>
              <a:ext cx="1828800" cy="147917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806908" y="23888"/>
            <a:ext cx="1828800" cy="6834112"/>
            <a:chOff x="8352472" y="978823"/>
            <a:chExt cx="1828800" cy="68341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978823"/>
              <a:ext cx="1828800" cy="14791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2323270"/>
              <a:ext cx="1828800" cy="14791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3658643"/>
              <a:ext cx="1828800" cy="14791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5015736"/>
              <a:ext cx="1828800" cy="14791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6333759"/>
              <a:ext cx="1828800" cy="1479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1194" y="157139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Recreation – Directional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Script Demo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25157"/>
              </p:ext>
            </p:extLst>
          </p:nvPr>
        </p:nvGraphicFramePr>
        <p:xfrm>
          <a:off x="2875642" y="2278741"/>
          <a:ext cx="661458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3" imgW="1854000" imgH="389160" progId="Package">
                  <p:embed/>
                </p:oleObj>
              </mc:Choice>
              <mc:Fallback>
                <p:oleObj name="Packager Shell Object" showAsIcon="1" r:id="rId3" imgW="185400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642" y="2278741"/>
                        <a:ext cx="661458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05412"/>
              </p:ext>
            </p:extLst>
          </p:nvPr>
        </p:nvGraphicFramePr>
        <p:xfrm>
          <a:off x="3691845" y="4162652"/>
          <a:ext cx="4828041" cy="148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5" imgW="1267560" imgH="389160" progId="Package">
                  <p:embed/>
                </p:oleObj>
              </mc:Choice>
              <mc:Fallback>
                <p:oleObj name="Packager Shell Object" showAsIcon="1" r:id="rId5" imgW="1267560" imgH="389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845" y="4162652"/>
                        <a:ext cx="4828041" cy="1482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on Model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2"/>
            <a:ext cx="10515600" cy="5050971"/>
          </a:xfrm>
        </p:spPr>
        <p:txBody>
          <a:bodyPr>
            <a:normAutofit/>
          </a:bodyPr>
          <a:lstStyle/>
          <a:p>
            <a:r>
              <a:rPr lang="en-US" dirty="0" smtClean="0"/>
              <a:t>Model is probabilistic but no confidence ranges or iteration details given</a:t>
            </a:r>
          </a:p>
          <a:p>
            <a:r>
              <a:rPr lang="en-US" dirty="0" smtClean="0"/>
              <a:t>‘Forgetting’ and ‘Experimentation’ terms </a:t>
            </a:r>
          </a:p>
          <a:p>
            <a:pPr lvl="1"/>
            <a:r>
              <a:rPr lang="en-US" dirty="0" smtClean="0"/>
              <a:t>Can be manipulated to get non-physical results: very high forgetting relative to experimentation can quickly invert reward structure</a:t>
            </a:r>
          </a:p>
          <a:p>
            <a:pPr lvl="1"/>
            <a:r>
              <a:rPr lang="en-US" dirty="0" smtClean="0"/>
              <a:t>Forgetting is extremely myopic, looking only at current value</a:t>
            </a:r>
          </a:p>
          <a:p>
            <a:pPr lvl="1"/>
            <a:r>
              <a:rPr lang="en-US" dirty="0" smtClean="0"/>
              <a:t>Experimentation assumes that choices are ordered (i.e., 1 then 2 then 3 ….)</a:t>
            </a:r>
          </a:p>
          <a:p>
            <a:r>
              <a:rPr lang="en-US" dirty="0" smtClean="0"/>
              <a:t>Implicit assumptions arise from modeling choices</a:t>
            </a:r>
          </a:p>
          <a:p>
            <a:pPr lvl="1"/>
            <a:r>
              <a:rPr lang="en-US" dirty="0" smtClean="0"/>
              <a:t>Reward for each player is relative to the lowest reward possible</a:t>
            </a:r>
          </a:p>
          <a:p>
            <a:pPr lvl="2"/>
            <a:r>
              <a:rPr lang="en-US" dirty="0" smtClean="0"/>
              <a:t>Loss of any amount may have greater impact</a:t>
            </a:r>
          </a:p>
          <a:p>
            <a:pPr lvl="2"/>
            <a:r>
              <a:rPr lang="en-US" dirty="0" smtClean="0"/>
              <a:t>Solutions to different payouts that are multiples of each other are the same</a:t>
            </a:r>
          </a:p>
          <a:p>
            <a:pPr lvl="3"/>
            <a:r>
              <a:rPr lang="en-US" dirty="0" smtClean="0"/>
              <a:t>In equilibrium, but the rate of change for larger rewards is faster</a:t>
            </a:r>
          </a:p>
          <a:p>
            <a:pPr lvl="2"/>
            <a:r>
              <a:rPr lang="en-US" dirty="0" smtClean="0"/>
              <a:t>This implicitly adds the assumption that the worst case scenario, at minimum, is known a priori</a:t>
            </a:r>
          </a:p>
          <a:p>
            <a:pPr lvl="1"/>
            <a:r>
              <a:rPr lang="en-US" dirty="0" smtClean="0"/>
              <a:t>Speed of learning relies on knowing the average payout</a:t>
            </a:r>
          </a:p>
          <a:p>
            <a:pPr lvl="2"/>
            <a:r>
              <a:rPr lang="en-US" dirty="0" smtClean="0"/>
              <a:t>Implies participants know the scale of the payouts and adjust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 on Paper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936" y="1754038"/>
            <a:ext cx="8915400" cy="4474234"/>
          </a:xfrm>
        </p:spPr>
        <p:txBody>
          <a:bodyPr>
            <a:noAutofit/>
          </a:bodyPr>
          <a:lstStyle/>
          <a:p>
            <a:r>
              <a:rPr lang="en-US" sz="2400" dirty="0" smtClean="0"/>
              <a:t>Direct verification of results is difficult</a:t>
            </a:r>
          </a:p>
          <a:p>
            <a:pPr lvl="1"/>
            <a:r>
              <a:rPr lang="en-US" sz="2000" dirty="0" smtClean="0"/>
              <a:t>Original data from the 12 referenced games were not readily available for verification</a:t>
            </a:r>
          </a:p>
          <a:p>
            <a:pPr lvl="1"/>
            <a:r>
              <a:rPr lang="en-US" sz="2000" dirty="0" smtClean="0"/>
              <a:t>As a result, difficult to confirm the MSE values in the paper</a:t>
            </a:r>
          </a:p>
          <a:p>
            <a:r>
              <a:rPr lang="en-US" sz="2400" dirty="0" smtClean="0"/>
              <a:t>Model recreation limitations </a:t>
            </a:r>
          </a:p>
          <a:p>
            <a:pPr lvl="1"/>
            <a:r>
              <a:rPr lang="en-US" sz="2000" dirty="0" smtClean="0"/>
              <a:t>Probabilistic algorithm but no seed value referenced</a:t>
            </a:r>
          </a:p>
          <a:p>
            <a:pPr lvl="1"/>
            <a:r>
              <a:rPr lang="en-US" sz="2000" dirty="0" smtClean="0"/>
              <a:t>Data presented as pre-batched into average groups of 10-40 (typically 20) time steps</a:t>
            </a:r>
          </a:p>
          <a:p>
            <a:pPr lvl="1"/>
            <a:r>
              <a:rPr lang="en-US" sz="2000" dirty="0" smtClean="0"/>
              <a:t>Unclear how many iterations were run to obtain the average results seen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1713843"/>
            <a:ext cx="7818120" cy="43591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Include ‘No Choice’ in a more general propensity weighting function</a:t>
            </a:r>
          </a:p>
          <a:p>
            <a:r>
              <a:rPr lang="en-US" sz="2000" dirty="0" smtClean="0"/>
              <a:t>Replace full sequence batching of trials with single trail using </a:t>
            </a:r>
            <a:r>
              <a:rPr lang="en-US" sz="2000" dirty="0"/>
              <a:t>Monte Carlo </a:t>
            </a:r>
            <a:r>
              <a:rPr lang="en-US" sz="2000" dirty="0" smtClean="0"/>
              <a:t>at each time step</a:t>
            </a:r>
          </a:p>
          <a:p>
            <a:r>
              <a:rPr lang="en-US" sz="2000" dirty="0" smtClean="0"/>
              <a:t>Run the simulations longer to see landscape of outcomes</a:t>
            </a:r>
          </a:p>
          <a:p>
            <a:pPr lvl="1"/>
            <a:r>
              <a:rPr lang="en-US" sz="1800" dirty="0" smtClean="0"/>
              <a:t>Pure equilibrium assumes rational play at every time step</a:t>
            </a:r>
          </a:p>
          <a:p>
            <a:pPr lvl="1"/>
            <a:r>
              <a:rPr lang="en-US" sz="1800" dirty="0" smtClean="0"/>
              <a:t>Implied surface </a:t>
            </a:r>
            <a:r>
              <a:rPr lang="en-US" sz="1800" dirty="0" smtClean="0"/>
              <a:t>of surface of end states based </a:t>
            </a:r>
            <a:r>
              <a:rPr lang="en-US" sz="1800" dirty="0" smtClean="0"/>
              <a:t>on previous choices, both rational and not</a:t>
            </a:r>
          </a:p>
          <a:p>
            <a:pPr lvl="1"/>
            <a:r>
              <a:rPr lang="en-US" sz="1800" dirty="0" smtClean="0"/>
              <a:t>Interesting to see conditions under which traditional equilibrium is reached or not and what other equilibria may exists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9929"/>
          <a:stretch/>
        </p:blipFill>
        <p:spPr>
          <a:xfrm>
            <a:off x="8356197" y="1598993"/>
            <a:ext cx="3703376" cy="42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and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948" y="1297283"/>
            <a:ext cx="9248572" cy="4928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</a:t>
            </a:r>
            <a:r>
              <a:rPr lang="en-US" sz="2000" dirty="0" smtClean="0"/>
              <a:t>the simulations longer to see landscape of </a:t>
            </a:r>
            <a:r>
              <a:rPr lang="en-US" sz="2000" dirty="0" smtClean="0"/>
              <a:t>outcomes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288" b="1"/>
          <a:stretch/>
        </p:blipFill>
        <p:spPr>
          <a:xfrm>
            <a:off x="8917093" y="1894677"/>
            <a:ext cx="2558628" cy="902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4649"/>
            <a:ext cx="3810648" cy="2742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9" y="2874076"/>
            <a:ext cx="3812242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92" y="2874076"/>
            <a:ext cx="3812241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439" b="18163"/>
          <a:stretch/>
        </p:blipFill>
        <p:spPr>
          <a:xfrm>
            <a:off x="4821965" y="2006781"/>
            <a:ext cx="2849604" cy="678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098" b="5043"/>
          <a:stretch/>
        </p:blipFill>
        <p:spPr>
          <a:xfrm>
            <a:off x="594360" y="2020008"/>
            <a:ext cx="2982080" cy="65172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1722" y="6045805"/>
            <a:ext cx="9977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/>
              <a:t>Some simulations generally converge to the aggregate results, but some do not!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73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1549853"/>
            <a:ext cx="6839857" cy="46937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Published in The American Economic Review in September 1998</a:t>
            </a:r>
          </a:p>
          <a:p>
            <a:r>
              <a:rPr lang="en-US" dirty="0" smtClean="0"/>
              <a:t>Based, in part, on earlier work by </a:t>
            </a:r>
            <a:r>
              <a:rPr lang="en-US" dirty="0" err="1" smtClean="0"/>
              <a:t>Erev</a:t>
            </a:r>
            <a:r>
              <a:rPr lang="en-US" dirty="0" smtClean="0"/>
              <a:t> and Roth from 1995</a:t>
            </a:r>
          </a:p>
          <a:p>
            <a:r>
              <a:rPr lang="en-US" dirty="0" smtClean="0"/>
              <a:t>Conducts a review of 12 previous studies of two player economic games</a:t>
            </a:r>
          </a:p>
          <a:p>
            <a:r>
              <a:rPr lang="en-US" dirty="0" smtClean="0"/>
              <a:t>Presents three reinforcement learning models and compares the model to the empirical data from the previous studies</a:t>
            </a:r>
          </a:p>
          <a:p>
            <a:r>
              <a:rPr lang="en-US" dirty="0" smtClean="0"/>
              <a:t>Concludes that the base, 1 parameter, model and the intermediary 3-parameter model, are able to replicate empirical data better (in general and when tuned) than equilibrium estimates</a:t>
            </a:r>
          </a:p>
          <a:p>
            <a:r>
              <a:rPr lang="en-US" dirty="0" smtClean="0"/>
              <a:t>Base model has been generalized for other RL models and follows similar choice-theory 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01156" y="1596572"/>
            <a:ext cx="3468718" cy="4542971"/>
            <a:chOff x="-1185863" y="-1065213"/>
            <a:chExt cx="6514493" cy="8532015"/>
          </a:xfrm>
        </p:grpSpPr>
        <p:sp>
          <p:nvSpPr>
            <p:cNvPr id="5" name="Rectangle 4"/>
            <p:cNvSpPr/>
            <p:nvPr/>
          </p:nvSpPr>
          <p:spPr>
            <a:xfrm>
              <a:off x="-852714" y="-662214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939800" y="-7620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016000" y="-8763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104900" y="-990600"/>
              <a:ext cx="6181344" cy="8129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85863" y="-1065213"/>
              <a:ext cx="6181725" cy="81248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051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8797119" cy="5312228"/>
          </a:xfrm>
        </p:spPr>
        <p:txBody>
          <a:bodyPr>
            <a:normAutofit/>
          </a:bodyPr>
          <a:lstStyle/>
          <a:p>
            <a:r>
              <a:rPr lang="en-US" dirty="0" smtClean="0"/>
              <a:t>Assumes players only see the results of their choices, i.e. have no knowledge of payouts a priori</a:t>
            </a:r>
          </a:p>
          <a:p>
            <a:r>
              <a:rPr lang="en-US" dirty="0" smtClean="0"/>
              <a:t>Based on ‘propensities’ that change as players receive a reward for their actions</a:t>
            </a:r>
          </a:p>
          <a:p>
            <a:r>
              <a:rPr lang="en-US" dirty="0" smtClean="0"/>
              <a:t>Each player probabilistically chooses based on the weighted value of the propensity of any choice relative to the other choices</a:t>
            </a:r>
          </a:p>
          <a:p>
            <a:r>
              <a:rPr lang="en-US" dirty="0" smtClean="0"/>
              <a:t>Each model version adds elements to modify the propensity update routine</a:t>
            </a:r>
          </a:p>
          <a:p>
            <a:r>
              <a:rPr lang="en-US" dirty="0" smtClean="0"/>
              <a:t>General routine: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Each player randomly picks an action based on their propensities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Payoffs by player are determined by the payout matrix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Players update their propensities based on the observed reward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Repeat above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296" y="1348813"/>
            <a:ext cx="1776539" cy="479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8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7623629" cy="5312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general, all propensities (q) start equal (at t=1 or t=0)</a:t>
            </a:r>
          </a:p>
          <a:p>
            <a:r>
              <a:rPr lang="en-US" sz="2400" dirty="0" smtClean="0"/>
              <a:t>The probability (p) of any choice (j or k) is the relative weight of that propensity</a:t>
            </a:r>
          </a:p>
          <a:p>
            <a:pPr lvl="1"/>
            <a:r>
              <a:rPr lang="en-US" sz="2000" dirty="0" smtClean="0"/>
              <a:t>Therefore, all choices have an equal chance at the first time step</a:t>
            </a:r>
          </a:p>
          <a:p>
            <a:r>
              <a:rPr lang="en-US" sz="2400" dirty="0" smtClean="0"/>
              <a:t>The reward received is </a:t>
            </a:r>
            <a:r>
              <a:rPr lang="en-US" sz="2400" i="1" dirty="0" smtClean="0"/>
              <a:t>relative to the minimum reward possible</a:t>
            </a:r>
            <a:endParaRPr lang="en-US" sz="2400" dirty="0" smtClean="0"/>
          </a:p>
          <a:p>
            <a:r>
              <a:rPr lang="en-US" sz="2400" dirty="0" smtClean="0"/>
              <a:t>The propensity of a choice is updated </a:t>
            </a:r>
            <a:r>
              <a:rPr lang="en-US" sz="2400" i="1" dirty="0" smtClean="0"/>
              <a:t>if and only if</a:t>
            </a:r>
            <a:r>
              <a:rPr lang="en-US" sz="2400" dirty="0" smtClean="0"/>
              <a:t> that choice was chosen (k) and a reward was 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35816" y="2533285"/>
                <a:ext cx="1969953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16" y="2533285"/>
                <a:ext cx="1969953" cy="632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07788" y="1522807"/>
                <a:ext cx="3384212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788" y="1522807"/>
                <a:ext cx="3384212" cy="332463"/>
              </a:xfrm>
              <a:prstGeom prst="rect">
                <a:avLst/>
              </a:prstGeom>
              <a:blipFill>
                <a:blip r:embed="rId3"/>
                <a:stretch>
                  <a:fillRect l="-2703" t="-25926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68820" y="3843567"/>
                <a:ext cx="24089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20" y="3843567"/>
                <a:ext cx="240899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47500" y="4662378"/>
                <a:ext cx="3735318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00" y="4662378"/>
                <a:ext cx="3735318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10918371" cy="5450114"/>
          </a:xfrm>
        </p:spPr>
        <p:txBody>
          <a:bodyPr>
            <a:noAutofit/>
          </a:bodyPr>
          <a:lstStyle/>
          <a:p>
            <a:r>
              <a:rPr lang="en-US" sz="2000" dirty="0" smtClean="0"/>
              <a:t>1-Parameter Model</a:t>
            </a:r>
          </a:p>
          <a:p>
            <a:pPr lvl="1"/>
            <a:r>
              <a:rPr lang="en-US" sz="1800" dirty="0" smtClean="0"/>
              <a:t>Used parameter called ‘strength’ to determine the initial propensities</a:t>
            </a:r>
          </a:p>
          <a:p>
            <a:pPr lvl="1"/>
            <a:r>
              <a:rPr lang="en-US" sz="1800" dirty="0" smtClean="0"/>
              <a:t>Value scales the rate at which the curves change (</a:t>
            </a:r>
            <a:r>
              <a:rPr lang="en-US" sz="1800" dirty="0" err="1" smtClean="0"/>
              <a:t>ie</a:t>
            </a:r>
            <a:r>
              <a:rPr lang="en-US" sz="1800" dirty="0" smtClean="0"/>
              <a:t> the ‘speed of learning’)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The above is used to initialize the model at the first time step</a:t>
            </a:r>
          </a:p>
          <a:p>
            <a:pPr lvl="1"/>
            <a:r>
              <a:rPr lang="en-US" sz="1800" dirty="0" smtClean="0"/>
              <a:t>The value of this strength term was tuned in the paper to fit all 12 referenced datasets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6228" y="3976914"/>
                <a:ext cx="1969953" cy="666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28" y="3976914"/>
                <a:ext cx="1969953" cy="666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5769" y="2677885"/>
                <a:ext cx="624840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avg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𝑝𝑎𝑦𝑜𝑢𝑡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69" y="2677885"/>
                <a:ext cx="6248401" cy="307777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1314" y="4752215"/>
                <a:ext cx="3660746" cy="5178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14" y="4752215"/>
                <a:ext cx="366074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2171" y="3142341"/>
                <a:ext cx="6672724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𝑐h𝑜𝑖𝑐𝑒𝑠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71" y="3142341"/>
                <a:ext cx="6672724" cy="630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5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10918371" cy="5450114"/>
          </a:xfrm>
        </p:spPr>
        <p:txBody>
          <a:bodyPr>
            <a:no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-Parameter Model</a:t>
            </a:r>
          </a:p>
          <a:p>
            <a:pPr lvl="1"/>
            <a:r>
              <a:rPr lang="en-US" sz="1800" dirty="0" smtClean="0"/>
              <a:t>Keeps the ‘strength’ parameter to initialize the model</a:t>
            </a:r>
          </a:p>
          <a:p>
            <a:pPr lvl="1"/>
            <a:r>
              <a:rPr lang="en-US" sz="1800" dirty="0" smtClean="0"/>
              <a:t>Adds two additional terms: </a:t>
            </a:r>
            <a:r>
              <a:rPr lang="el-GR" sz="1800" dirty="0" smtClean="0"/>
              <a:t>ε</a:t>
            </a:r>
            <a:r>
              <a:rPr lang="en-US" sz="1800" dirty="0" smtClean="0"/>
              <a:t> (or ‘experimentation’) and </a:t>
            </a:r>
            <a:r>
              <a:rPr lang="el-GR" sz="1800" dirty="0" smtClean="0"/>
              <a:t>φ</a:t>
            </a:r>
            <a:r>
              <a:rPr lang="en-US" sz="1800" dirty="0" smtClean="0"/>
              <a:t> (or ‘forgetting’)</a:t>
            </a:r>
          </a:p>
          <a:p>
            <a:pPr lvl="1"/>
            <a:r>
              <a:rPr lang="el-GR" sz="1800" dirty="0" smtClean="0"/>
              <a:t>φ</a:t>
            </a:r>
            <a:r>
              <a:rPr lang="en-US" sz="1800" dirty="0" smtClean="0"/>
              <a:t> essentially acts as a discount factor, reducing the importance of the current value of the propensity relative to the new reward</a:t>
            </a:r>
          </a:p>
          <a:p>
            <a:pPr lvl="1"/>
            <a:r>
              <a:rPr lang="el-GR" sz="1800" dirty="0" smtClean="0"/>
              <a:t>ε</a:t>
            </a:r>
            <a:r>
              <a:rPr lang="en-US" sz="1800" dirty="0" smtClean="0"/>
              <a:t> updates propensities of ‘nearby’ choice after a reward is realized 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i="1" dirty="0" smtClean="0"/>
          </a:p>
          <a:p>
            <a:pPr lvl="1"/>
            <a:r>
              <a:rPr lang="en-US" sz="1800" i="1" dirty="0" smtClean="0"/>
              <a:t>Note: there’s a slightly more complicated f() expression when the number of choices is greater than 2. This is incorporated into the R script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07309" y="3934929"/>
                <a:ext cx="4189352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l-GR" sz="2000" dirty="0" smtClean="0"/>
                            <m:t>φ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sz="2000" dirty="0" smtClean="0"/>
                        <m:t>ε</m:t>
                      </m:r>
                      <m:r>
                        <m:rPr>
                          <m:nor/>
                        </m:rPr>
                        <a:rPr lang="en-US" sz="2000" dirty="0" smtClean="0"/>
                        <m:t>,</m:t>
                      </m:r>
                      <m:r>
                        <m:rPr>
                          <m:nor/>
                        </m:rPr>
                        <a:rPr lang="en-US" sz="2000" dirty="0" smtClean="0"/>
                        <m:t>M</m:t>
                      </m:r>
                      <m:r>
                        <m:rPr>
                          <m:nor/>
                        </m:rPr>
                        <a:rPr lang="en-US" sz="200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09" y="3934929"/>
                <a:ext cx="4189352" cy="42479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23836" y="4478048"/>
                <a:ext cx="463165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l-GR" dirty="0"/>
                                <m:t>ε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6" y="4478048"/>
                <a:ext cx="4631653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7478486" cy="519611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Recreated the 1 parameter and 3 parameter models</a:t>
            </a:r>
          </a:p>
          <a:p>
            <a:pPr lvl="1"/>
            <a:r>
              <a:rPr lang="en-US" sz="2000" dirty="0" smtClean="0"/>
              <a:t>R as the programming language</a:t>
            </a:r>
          </a:p>
          <a:p>
            <a:pPr lvl="1"/>
            <a:r>
              <a:rPr lang="en-US" sz="2000" dirty="0" smtClean="0"/>
              <a:t>Standardized format for payout matrices for the referenced games</a:t>
            </a:r>
          </a:p>
          <a:p>
            <a:pPr lvl="1"/>
            <a:r>
              <a:rPr lang="en-US" sz="2000" dirty="0" smtClean="0"/>
              <a:t>Code written to be flexible with any number of player choice combinations (so long as every player-choice combos is non-empty)</a:t>
            </a:r>
          </a:p>
          <a:p>
            <a:r>
              <a:rPr lang="en-US" sz="2400" dirty="0" smtClean="0"/>
              <a:t>Matched the model terminology and structure from </a:t>
            </a:r>
            <a:r>
              <a:rPr lang="en-US" sz="2400" dirty="0" err="1" smtClean="0"/>
              <a:t>Erev</a:t>
            </a:r>
            <a:r>
              <a:rPr lang="en-US" sz="2400" dirty="0" smtClean="0"/>
              <a:t> and Roth</a:t>
            </a:r>
          </a:p>
          <a:p>
            <a:pPr lvl="1"/>
            <a:r>
              <a:rPr lang="en-US" sz="2000" dirty="0" smtClean="0"/>
              <a:t>As opposed to later </a:t>
            </a:r>
            <a:r>
              <a:rPr lang="en-US" sz="2000" dirty="0" err="1" smtClean="0"/>
              <a:t>multiarm</a:t>
            </a:r>
            <a:r>
              <a:rPr lang="en-US" sz="2000" dirty="0" smtClean="0"/>
              <a:t> bandit, RL, choice models, or those of a similar structure</a:t>
            </a:r>
          </a:p>
          <a:p>
            <a:r>
              <a:rPr lang="en-US" sz="2400" dirty="0" smtClean="0"/>
              <a:t>Used the published parameter values and visually compared my results to </a:t>
            </a:r>
            <a:r>
              <a:rPr lang="en-US" sz="2400" dirty="0" err="1" smtClean="0"/>
              <a:t>Erev</a:t>
            </a:r>
            <a:r>
              <a:rPr lang="en-US" sz="2400" dirty="0" smtClean="0"/>
              <a:t> and Roth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064"/>
          <a:stretch/>
        </p:blipFill>
        <p:spPr>
          <a:xfrm>
            <a:off x="8399235" y="1"/>
            <a:ext cx="4315279" cy="68580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63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929"/>
          <a:stretch/>
        </p:blipFill>
        <p:spPr>
          <a:xfrm>
            <a:off x="1924335" y="635518"/>
            <a:ext cx="5022355" cy="57398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676592" y="20733"/>
            <a:ext cx="1829644" cy="6837267"/>
            <a:chOff x="5066818" y="978823"/>
            <a:chExt cx="1828800" cy="6834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978823"/>
              <a:ext cx="1827777" cy="1478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2323270"/>
              <a:ext cx="1827777" cy="14783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3658643"/>
              <a:ext cx="1827777" cy="1478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5015736"/>
              <a:ext cx="1827777" cy="14783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18" y="6333759"/>
              <a:ext cx="1828800" cy="147917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806908" y="23888"/>
            <a:ext cx="1828800" cy="6834112"/>
            <a:chOff x="8352472" y="978823"/>
            <a:chExt cx="1828800" cy="68341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978823"/>
              <a:ext cx="1828800" cy="14791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2323270"/>
              <a:ext cx="1828800" cy="14791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3658643"/>
              <a:ext cx="1828800" cy="14791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5015736"/>
              <a:ext cx="1828800" cy="14791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6333759"/>
              <a:ext cx="1828800" cy="1479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1194" y="157139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Recreation – Directional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94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929"/>
          <a:stretch/>
        </p:blipFill>
        <p:spPr>
          <a:xfrm>
            <a:off x="1924335" y="635518"/>
            <a:ext cx="5022355" cy="57398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676592" y="20733"/>
            <a:ext cx="1829644" cy="6837267"/>
            <a:chOff x="5066818" y="978823"/>
            <a:chExt cx="1828800" cy="6834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978823"/>
              <a:ext cx="1827777" cy="1478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2323270"/>
              <a:ext cx="1827777" cy="14783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3658643"/>
              <a:ext cx="1827777" cy="1478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30" y="5015736"/>
              <a:ext cx="1827777" cy="14783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818" y="6333759"/>
              <a:ext cx="1828800" cy="147917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806908" y="23888"/>
            <a:ext cx="1828800" cy="6834112"/>
            <a:chOff x="8352472" y="978823"/>
            <a:chExt cx="1828800" cy="68341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978823"/>
              <a:ext cx="1828800" cy="14791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2323270"/>
              <a:ext cx="1828800" cy="14791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3658643"/>
              <a:ext cx="1828800" cy="14791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5015736"/>
              <a:ext cx="1828800" cy="147917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72" y="6333759"/>
              <a:ext cx="1828800" cy="1479176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41194" y="157139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Recreation – Directional Results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807234" y="762000"/>
            <a:ext cx="1041400" cy="4902200"/>
          </a:xfrm>
          <a:prstGeom prst="roundRect">
            <a:avLst>
              <a:gd name="adj" fmla="val 11789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88534" y="0"/>
            <a:ext cx="1955800" cy="6756400"/>
          </a:xfrm>
          <a:prstGeom prst="roundRect">
            <a:avLst>
              <a:gd name="adj" fmla="val 11789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947</TotalTime>
  <Words>942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Wisp</vt:lpstr>
      <vt:lpstr>Packager Shell Object</vt:lpstr>
      <vt:lpstr>PowerPoint Presentation</vt:lpstr>
      <vt:lpstr>Paper Background</vt:lpstr>
      <vt:lpstr>Model Details</vt:lpstr>
      <vt:lpstr>Model Details</vt:lpstr>
      <vt:lpstr>Model Details</vt:lpstr>
      <vt:lpstr>Model Details</vt:lpstr>
      <vt:lpstr>Replication</vt:lpstr>
      <vt:lpstr>PowerPoint Presentation</vt:lpstr>
      <vt:lpstr>PowerPoint Presentation</vt:lpstr>
      <vt:lpstr>PowerPoint Presentation</vt:lpstr>
      <vt:lpstr>PowerPoint Presentation</vt:lpstr>
      <vt:lpstr>R Script Demo</vt:lpstr>
      <vt:lpstr>Critiques on Model Formulation</vt:lpstr>
      <vt:lpstr>Critiques on Paper Reproducibility</vt:lpstr>
      <vt:lpstr>Extensions and Suggestions</vt:lpstr>
      <vt:lpstr>Extensions and Suggestions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Paine</dc:creator>
  <cp:lastModifiedBy>James Paine</cp:lastModifiedBy>
  <cp:revision>29</cp:revision>
  <dcterms:created xsi:type="dcterms:W3CDTF">2019-02-12T18:17:12Z</dcterms:created>
  <dcterms:modified xsi:type="dcterms:W3CDTF">2019-02-14T17:47:41Z</dcterms:modified>
</cp:coreProperties>
</file>