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25" d="100"/>
          <a:sy n="25" d="100"/>
        </p:scale>
        <p:origin x="137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739-CC09-421E-AC2B-354F31697000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BB0-CC98-4861-98A9-2AC67B94C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0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739-CC09-421E-AC2B-354F31697000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BB0-CC98-4861-98A9-2AC67B94C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739-CC09-421E-AC2B-354F31697000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BB0-CC98-4861-98A9-2AC67B94C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1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739-CC09-421E-AC2B-354F31697000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BB0-CC98-4861-98A9-2AC67B94C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9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739-CC09-421E-AC2B-354F31697000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BB0-CC98-4861-98A9-2AC67B94C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7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739-CC09-421E-AC2B-354F31697000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BB0-CC98-4861-98A9-2AC67B94C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739-CC09-421E-AC2B-354F31697000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BB0-CC98-4861-98A9-2AC67B94C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5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739-CC09-421E-AC2B-354F31697000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BB0-CC98-4861-98A9-2AC67B94C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3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739-CC09-421E-AC2B-354F31697000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BB0-CC98-4861-98A9-2AC67B94C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739-CC09-421E-AC2B-354F31697000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BB0-CC98-4861-98A9-2AC67B94C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4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7739-CC09-421E-AC2B-354F31697000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BB0-CC98-4861-98A9-2AC67B94C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739-CC09-421E-AC2B-354F31697000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7BB0-CC98-4861-98A9-2AC67B94C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6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Picture 10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3" r="2424" b="2644"/>
          <a:stretch/>
        </p:blipFill>
        <p:spPr>
          <a:xfrm>
            <a:off x="13746699" y="27660342"/>
            <a:ext cx="9104070" cy="4380234"/>
          </a:xfrm>
          <a:prstGeom prst="rect">
            <a:avLst/>
          </a:prstGeom>
        </p:spPr>
      </p:pic>
      <p:sp>
        <p:nvSpPr>
          <p:cNvPr id="155" name="Rounded Rectangle 154"/>
          <p:cNvSpPr/>
          <p:nvPr/>
        </p:nvSpPr>
        <p:spPr>
          <a:xfrm>
            <a:off x="31097100" y="6639334"/>
            <a:ext cx="12432149" cy="19595590"/>
          </a:xfrm>
          <a:prstGeom prst="roundRect">
            <a:avLst>
              <a:gd name="adj" fmla="val 27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ounded Rectangle 1043"/>
          <p:cNvSpPr/>
          <p:nvPr/>
        </p:nvSpPr>
        <p:spPr>
          <a:xfrm>
            <a:off x="24484907" y="6639334"/>
            <a:ext cx="6473188" cy="19595590"/>
          </a:xfrm>
          <a:prstGeom prst="roundRect">
            <a:avLst>
              <a:gd name="adj" fmla="val 278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3" y="281615"/>
            <a:ext cx="42821352" cy="4747585"/>
          </a:xfrm>
          <a:prstGeom prst="roundRect">
            <a:avLst>
              <a:gd name="adj" fmla="val 8090"/>
            </a:avLst>
          </a:prstGeom>
          <a:solidFill>
            <a:srgbClr val="2A4A70"/>
          </a:solidFill>
        </p:spPr>
        <p:txBody>
          <a:bodyPr>
            <a:normAutofit/>
          </a:bodyPr>
          <a:lstStyle/>
          <a:p>
            <a:pPr algn="ctr"/>
            <a:r>
              <a:rPr lang="en-US" sz="8500" i="1" dirty="0" smtClean="0">
                <a:solidFill>
                  <a:schemeClr val="bg1"/>
                </a:solidFill>
              </a:rPr>
              <a:t/>
            </a:r>
            <a:br>
              <a:rPr lang="en-US" sz="8500" i="1" dirty="0" smtClean="0">
                <a:solidFill>
                  <a:schemeClr val="bg1"/>
                </a:solidFill>
              </a:rPr>
            </a:br>
            <a:endParaRPr lang="en-US" sz="8500" i="1" dirty="0">
              <a:solidFill>
                <a:schemeClr val="bg1"/>
              </a:solidFill>
            </a:endParaRP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B259D497-80B4-4EAC-8538-8496595A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95" y="6842463"/>
            <a:ext cx="11545295" cy="61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Bullwhip Effect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the increasing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amplitudes in both orders and on-hand inventory positions the further one moves away from a source of order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variability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a </a:t>
            </a:r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persistently observable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phenomena in supply chains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Goal: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develop an algorithm capable of mitigating bullwhip that is:</a:t>
            </a:r>
          </a:p>
          <a:p>
            <a:pPr marL="914400" lvl="1" indent="-4572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Useful</a:t>
            </a:r>
          </a:p>
          <a:p>
            <a:pPr marL="914400" lvl="1" indent="-4572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Implementable</a:t>
            </a:r>
          </a:p>
          <a:p>
            <a:pPr marL="914400" lvl="1" indent="-4572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Understandable</a:t>
            </a:r>
            <a:endParaRPr lang="en-US" sz="3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DCB5B9DC-AFC8-48DD-8E5A-79F4EB3B3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76" y="24937328"/>
            <a:ext cx="11915692" cy="435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b="1" dirty="0" err="1" smtClean="0">
                <a:latin typeface="+mj-lt"/>
                <a:cs typeface="Calibri" panose="020F0502020204030204" pitchFamily="34" charset="0"/>
              </a:rPr>
              <a:t>Simulatable</a:t>
            </a:r>
            <a:r>
              <a:rPr lang="en-US" sz="3600" b="1" dirty="0" smtClean="0">
                <a:latin typeface="+mj-lt"/>
                <a:cs typeface="Calibri" panose="020F0502020204030204" pitchFamily="34" charset="0"/>
              </a:rPr>
              <a:t> and functional form of the Beer Game created</a:t>
            </a:r>
            <a:endParaRPr lang="en-US" sz="3600" b="1" dirty="0">
              <a:latin typeface="+mj-lt"/>
              <a:cs typeface="Calibri" panose="020F0502020204030204" pitchFamily="34" charset="0"/>
            </a:endParaRPr>
          </a:p>
          <a:p>
            <a:pPr marL="914400" lvl="1" indent="-4572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600" dirty="0">
                <a:latin typeface="+mj-lt"/>
              </a:rPr>
              <a:t>S</a:t>
            </a:r>
            <a:r>
              <a:rPr lang="en-US" sz="3600" dirty="0" smtClean="0">
                <a:latin typeface="+mj-lt"/>
              </a:rPr>
              <a:t>elf-contained </a:t>
            </a:r>
            <a:r>
              <a:rPr lang="en-US" sz="3600" dirty="0">
                <a:latin typeface="+mj-lt"/>
              </a:rPr>
              <a:t>simulation of the system over a given time </a:t>
            </a:r>
            <a:r>
              <a:rPr lang="en-US" sz="3600" dirty="0" smtClean="0">
                <a:latin typeface="+mj-lt"/>
              </a:rPr>
              <a:t>horizon</a:t>
            </a:r>
          </a:p>
          <a:p>
            <a:pPr marL="914400" lvl="1" indent="-4572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+mj-lt"/>
              </a:rPr>
              <a:t>Callable </a:t>
            </a:r>
            <a:r>
              <a:rPr lang="en-US" sz="3600" dirty="0">
                <a:latin typeface="+mj-lt"/>
              </a:rPr>
              <a:t>function that takes a given state-action pair and </a:t>
            </a:r>
            <a:r>
              <a:rPr lang="en-US" sz="3600" dirty="0" smtClean="0">
                <a:latin typeface="+mj-lt"/>
              </a:rPr>
              <a:t>returns an updated state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Created dynamic environment to train a model based on </a:t>
            </a:r>
            <a:r>
              <a:rPr lang="en-US" sz="3600" i="1" dirty="0" smtClean="0">
                <a:latin typeface="+mj-lt"/>
              </a:rPr>
              <a:t>actual</a:t>
            </a:r>
            <a:r>
              <a:rPr lang="en-US" sz="3600" dirty="0" smtClean="0">
                <a:latin typeface="+mj-lt"/>
              </a:rPr>
              <a:t> performance and feedback in the Beer Game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D6F48894-7BDB-43BE-B25A-3CBBFD463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2410" y="27722735"/>
            <a:ext cx="18335597" cy="496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possible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 construct an optimized agent that </a:t>
            </a:r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mitigates bullwhip 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of existing human-based decision modeling allows for optimization to be </a:t>
            </a:r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understandable</a:t>
            </a:r>
          </a:p>
          <a:p>
            <a:pPr marL="1028700" lvl="1" indent="-5715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Optimized agents at the extrema of the supply chain act as base-stock level seeking agents (low </a:t>
            </a:r>
            <a:r>
              <a:rPr lang="el-G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l-G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28700" lvl="1" indent="-5715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Optimized agents in the middle of the supply chain act as risk-adverse inventory buffers (high S’ and </a:t>
            </a:r>
            <a:r>
              <a:rPr lang="el-G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steps: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empirical study of bullwhip mitigation using optimized agent with real players and development of Policy Gradient-based agent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D1DF76C2-CA55-4287-8208-00375EA0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96" y="14667156"/>
            <a:ext cx="11823590" cy="374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The Beer Game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is a classical inventory management and System Dynamics simulation and learning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tool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Multi-agent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decentralized supply chain is modeled, much like real decentralized inventory management systems 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Nearly 50 years of history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(and data) at MIT as use as a business simulator and teaching tool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54B11-DCEC-40C7-A41E-85119B81BDE3}"/>
              </a:ext>
            </a:extLst>
          </p:cNvPr>
          <p:cNvGrpSpPr/>
          <p:nvPr/>
        </p:nvGrpSpPr>
        <p:grpSpPr>
          <a:xfrm>
            <a:off x="24239222" y="5653219"/>
            <a:ext cx="5951589" cy="861774"/>
            <a:chOff x="21640800" y="19087283"/>
            <a:chExt cx="5951589" cy="8617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78A31B-3E41-4A83-94E1-8D455D061FD9}"/>
                </a:ext>
              </a:extLst>
            </p:cNvPr>
            <p:cNvSpPr txBox="1"/>
            <p:nvPr/>
          </p:nvSpPr>
          <p:spPr>
            <a:xfrm>
              <a:off x="22098000" y="19087283"/>
              <a:ext cx="5494389" cy="86177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5000" b="1" dirty="0" smtClean="0">
                  <a:solidFill>
                    <a:srgbClr val="A33B3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SELECTED RESULTS</a:t>
              </a:r>
              <a:endParaRPr lang="en-US" sz="5000" b="1" dirty="0">
                <a:solidFill>
                  <a:srgbClr val="A33B3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B14B9E-7604-4C9B-B7A6-C71BF8AE4D20}"/>
                </a:ext>
              </a:extLst>
            </p:cNvPr>
            <p:cNvSpPr/>
            <p:nvPr/>
          </p:nvSpPr>
          <p:spPr bwMode="auto">
            <a:xfrm>
              <a:off x="21640800" y="19195005"/>
              <a:ext cx="457200" cy="646331"/>
            </a:xfrm>
            <a:prstGeom prst="rect">
              <a:avLst/>
            </a:prstGeom>
            <a:solidFill>
              <a:srgbClr val="A33B3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5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DA6868-859E-4342-976E-822157DE2D15}"/>
              </a:ext>
            </a:extLst>
          </p:cNvPr>
          <p:cNvGrpSpPr/>
          <p:nvPr/>
        </p:nvGrpSpPr>
        <p:grpSpPr>
          <a:xfrm>
            <a:off x="620196" y="5653219"/>
            <a:ext cx="4841904" cy="861774"/>
            <a:chOff x="619432" y="7936247"/>
            <a:chExt cx="4841904" cy="86177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220CD8-CD1F-4561-B6F6-872F8B351FDE}"/>
                </a:ext>
              </a:extLst>
            </p:cNvPr>
            <p:cNvSpPr txBox="1"/>
            <p:nvPr/>
          </p:nvSpPr>
          <p:spPr>
            <a:xfrm>
              <a:off x="1066800" y="7936247"/>
              <a:ext cx="4394536" cy="86177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5000" b="1" dirty="0" smtClean="0">
                  <a:solidFill>
                    <a:srgbClr val="6E4D9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BACKGROUND</a:t>
              </a:r>
              <a:endParaRPr lang="en-US" sz="5000" b="1" dirty="0">
                <a:solidFill>
                  <a:srgbClr val="6E4D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9B7A80-A037-4811-AA81-3FB99CEB6B45}"/>
                </a:ext>
              </a:extLst>
            </p:cNvPr>
            <p:cNvSpPr/>
            <p:nvPr/>
          </p:nvSpPr>
          <p:spPr bwMode="auto">
            <a:xfrm>
              <a:off x="619432" y="8043969"/>
              <a:ext cx="457200" cy="646331"/>
            </a:xfrm>
            <a:prstGeom prst="rect">
              <a:avLst/>
            </a:prstGeom>
            <a:solidFill>
              <a:srgbClr val="6E4D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5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8E0EA1-F584-4FE4-81F7-2DFD4FB88DA2}"/>
              </a:ext>
            </a:extLst>
          </p:cNvPr>
          <p:cNvGrpSpPr/>
          <p:nvPr/>
        </p:nvGrpSpPr>
        <p:grpSpPr>
          <a:xfrm>
            <a:off x="726876" y="23723619"/>
            <a:ext cx="8434897" cy="861774"/>
            <a:chOff x="11309555" y="7936248"/>
            <a:chExt cx="8434897" cy="8617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44332-409D-4E13-8004-F1FC2BA8831D}"/>
                </a:ext>
              </a:extLst>
            </p:cNvPr>
            <p:cNvSpPr txBox="1"/>
            <p:nvPr/>
          </p:nvSpPr>
          <p:spPr>
            <a:xfrm>
              <a:off x="11766755" y="7936248"/>
              <a:ext cx="7977697" cy="86177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5000" b="1" dirty="0" smtClean="0">
                  <a:solidFill>
                    <a:srgbClr val="67995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MODELING METHODOLOGY</a:t>
              </a:r>
              <a:endParaRPr lang="en-US" sz="5000" b="1" dirty="0">
                <a:solidFill>
                  <a:srgbClr val="67995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2540629-E07F-4524-B7B0-8AD50B9CA383}"/>
                </a:ext>
              </a:extLst>
            </p:cNvPr>
            <p:cNvSpPr/>
            <p:nvPr/>
          </p:nvSpPr>
          <p:spPr bwMode="auto">
            <a:xfrm>
              <a:off x="11309555" y="8043970"/>
              <a:ext cx="457200" cy="646331"/>
            </a:xfrm>
            <a:prstGeom prst="rect">
              <a:avLst/>
            </a:prstGeom>
            <a:solidFill>
              <a:srgbClr val="6799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5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D3D1B1-E282-45AC-A5D2-BF5D46CFDC2A}"/>
              </a:ext>
            </a:extLst>
          </p:cNvPr>
          <p:cNvGrpSpPr/>
          <p:nvPr/>
        </p:nvGrpSpPr>
        <p:grpSpPr>
          <a:xfrm>
            <a:off x="13378064" y="5653219"/>
            <a:ext cx="9249692" cy="861774"/>
            <a:chOff x="21950516" y="7936248"/>
            <a:chExt cx="9249692" cy="8617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18A5CA-EAF8-4A0C-91E3-652892D85424}"/>
                </a:ext>
              </a:extLst>
            </p:cNvPr>
            <p:cNvSpPr txBox="1"/>
            <p:nvPr/>
          </p:nvSpPr>
          <p:spPr>
            <a:xfrm>
              <a:off x="22402800" y="7936248"/>
              <a:ext cx="8797408" cy="86177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5000" b="1" dirty="0" smtClean="0">
                  <a:solidFill>
                    <a:srgbClr val="67995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MODELING HUMAN BEHAVIOR</a:t>
              </a:r>
              <a:endParaRPr lang="en-US" sz="5000" b="1" dirty="0">
                <a:solidFill>
                  <a:srgbClr val="67995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BBCF0F-8115-4C70-A694-F428A5C95969}"/>
                </a:ext>
              </a:extLst>
            </p:cNvPr>
            <p:cNvSpPr/>
            <p:nvPr/>
          </p:nvSpPr>
          <p:spPr bwMode="auto">
            <a:xfrm>
              <a:off x="21950516" y="8043970"/>
              <a:ext cx="457200" cy="646331"/>
            </a:xfrm>
            <a:prstGeom prst="rect">
              <a:avLst/>
            </a:prstGeom>
            <a:solidFill>
              <a:srgbClr val="6799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5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B9306F-3280-4FFD-A286-DCBADFD49E3F}"/>
              </a:ext>
            </a:extLst>
          </p:cNvPr>
          <p:cNvGrpSpPr/>
          <p:nvPr/>
        </p:nvGrpSpPr>
        <p:grpSpPr>
          <a:xfrm>
            <a:off x="24159709" y="26733524"/>
            <a:ext cx="6436425" cy="861774"/>
            <a:chOff x="32576216" y="8055518"/>
            <a:chExt cx="4849300" cy="8617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86D635-9884-427F-9A27-F0D207FACB9C}"/>
                </a:ext>
              </a:extLst>
            </p:cNvPr>
            <p:cNvSpPr txBox="1"/>
            <p:nvPr/>
          </p:nvSpPr>
          <p:spPr>
            <a:xfrm>
              <a:off x="33033416" y="8055518"/>
              <a:ext cx="4392100" cy="86177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5000" b="1" dirty="0" smtClean="0">
                  <a:solidFill>
                    <a:srgbClr val="6E4D9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CONCLUSIONS</a:t>
              </a:r>
              <a:endParaRPr lang="en-US" sz="5000" b="1" dirty="0">
                <a:solidFill>
                  <a:srgbClr val="6E4D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9702F2A-8E0E-4D1A-A866-FC61F70C5522}"/>
                </a:ext>
              </a:extLst>
            </p:cNvPr>
            <p:cNvSpPr/>
            <p:nvPr/>
          </p:nvSpPr>
          <p:spPr bwMode="auto">
            <a:xfrm>
              <a:off x="32576216" y="8163240"/>
              <a:ext cx="457200" cy="646331"/>
            </a:xfrm>
            <a:prstGeom prst="rect">
              <a:avLst/>
            </a:prstGeom>
            <a:solidFill>
              <a:srgbClr val="6E4D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48DC6E-5C6A-4A57-8A78-B09BE503F40B}"/>
              </a:ext>
            </a:extLst>
          </p:cNvPr>
          <p:cNvGrpSpPr/>
          <p:nvPr/>
        </p:nvGrpSpPr>
        <p:grpSpPr>
          <a:xfrm>
            <a:off x="620196" y="13657200"/>
            <a:ext cx="12435992" cy="861774"/>
            <a:chOff x="619432" y="19087285"/>
            <a:chExt cx="12435992" cy="8617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E133AC-1DFE-4D6E-B1A3-31B930A6602E}"/>
                </a:ext>
              </a:extLst>
            </p:cNvPr>
            <p:cNvSpPr txBox="1"/>
            <p:nvPr/>
          </p:nvSpPr>
          <p:spPr>
            <a:xfrm>
              <a:off x="1076632" y="19087285"/>
              <a:ext cx="11978792" cy="86177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5000" b="1" cap="all" dirty="0">
                  <a:solidFill>
                    <a:srgbClr val="A33B3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Modeling Framework: The Beer Game</a:t>
              </a:r>
              <a:endParaRPr lang="en-US" sz="5000" b="1" cap="all" dirty="0">
                <a:solidFill>
                  <a:srgbClr val="A33B3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C45890-5A72-41A6-9C21-8464F46D0E48}"/>
                </a:ext>
              </a:extLst>
            </p:cNvPr>
            <p:cNvSpPr/>
            <p:nvPr/>
          </p:nvSpPr>
          <p:spPr bwMode="auto">
            <a:xfrm>
              <a:off x="619432" y="19195007"/>
              <a:ext cx="457200" cy="646331"/>
            </a:xfrm>
            <a:prstGeom prst="rect">
              <a:avLst/>
            </a:prstGeom>
            <a:solidFill>
              <a:srgbClr val="A33B3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5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1569" y="18907292"/>
            <a:ext cx="11970026" cy="3540905"/>
            <a:chOff x="76200" y="3619500"/>
            <a:chExt cx="9026525" cy="2670175"/>
          </a:xfrm>
        </p:grpSpPr>
        <p:pic>
          <p:nvPicPr>
            <p:cNvPr id="40" name="Picture 2" descr="C:\Users\Lauren\Documents\Beer Game\Shipping Delay.png">
              <a:extLst>
                <a:ext uri="{FF2B5EF4-FFF2-40B4-BE49-F238E27FC236}">
                  <a16:creationId xmlns:a16="http://schemas.microsoft.com/office/drawing/2014/main" id="{DA71E8BD-57DF-4732-8206-4474F3B603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5883275"/>
              <a:ext cx="3937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 descr="C:\Users\Lauren\Documents\Beer Game\Shipping Delay.png">
              <a:extLst>
                <a:ext uri="{FF2B5EF4-FFF2-40B4-BE49-F238E27FC236}">
                  <a16:creationId xmlns:a16="http://schemas.microsoft.com/office/drawing/2014/main" id="{8D7CDD56-FD92-4F0F-9AE7-5BC9382931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563" y="5883275"/>
              <a:ext cx="395287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3" descr="C:\Users\Lauren\Documents\Beer Game\Wholesaler Inventory.png">
              <a:extLst>
                <a:ext uri="{FF2B5EF4-FFF2-40B4-BE49-F238E27FC236}">
                  <a16:creationId xmlns:a16="http://schemas.microsoft.com/office/drawing/2014/main" id="{3D7049F3-F3F6-40EA-947E-AE17196B5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5343525"/>
              <a:ext cx="787400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" descr="C:\Users\Lauren\Documents\Beer Game\Retailer Inventory 1.png">
              <a:extLst>
                <a:ext uri="{FF2B5EF4-FFF2-40B4-BE49-F238E27FC236}">
                  <a16:creationId xmlns:a16="http://schemas.microsoft.com/office/drawing/2014/main" id="{614A5E6A-BE54-445B-A493-6F709378F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43525"/>
              <a:ext cx="787400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2" descr="C:\Users\Lauren\Documents\Beer Game\Shipping Delay.png">
              <a:extLst>
                <a:ext uri="{FF2B5EF4-FFF2-40B4-BE49-F238E27FC236}">
                  <a16:creationId xmlns:a16="http://schemas.microsoft.com/office/drawing/2014/main" id="{9DF0E677-A905-4B05-8B0C-C0147C216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413" y="5905500"/>
              <a:ext cx="3937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2" descr="C:\Users\Lauren\Documents\Beer Game\Shipping Delay.png">
              <a:extLst>
                <a:ext uri="{FF2B5EF4-FFF2-40B4-BE49-F238E27FC236}">
                  <a16:creationId xmlns:a16="http://schemas.microsoft.com/office/drawing/2014/main" id="{8CBB1985-C868-4C92-AE3D-014C745FE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313" y="5905500"/>
              <a:ext cx="395287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5" descr="C:\Users\Lauren\Documents\Beer Game\Distributor Inventory.png">
              <a:extLst>
                <a:ext uri="{FF2B5EF4-FFF2-40B4-BE49-F238E27FC236}">
                  <a16:creationId xmlns:a16="http://schemas.microsoft.com/office/drawing/2014/main" id="{95A185F9-B583-445C-A7DF-2D9E962B2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75" y="5321300"/>
              <a:ext cx="787400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" descr="C:\Users\Lauren\Documents\Beer Game\Shipping Delay.png">
              <a:extLst>
                <a:ext uri="{FF2B5EF4-FFF2-40B4-BE49-F238E27FC236}">
                  <a16:creationId xmlns:a16="http://schemas.microsoft.com/office/drawing/2014/main" id="{0A331435-431A-405C-8A3B-632D5781B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813" y="5883275"/>
              <a:ext cx="3937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2" descr="C:\Users\Lauren\Documents\Beer Game\Shipping Delay.png">
              <a:extLst>
                <a:ext uri="{FF2B5EF4-FFF2-40B4-BE49-F238E27FC236}">
                  <a16:creationId xmlns:a16="http://schemas.microsoft.com/office/drawing/2014/main" id="{AAED2514-CC01-4FD1-936D-502F63E2B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238" y="5883275"/>
              <a:ext cx="395287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6" descr="C:\Users\Lauren\Documents\Beer Game\Factory Inventory.png">
              <a:extLst>
                <a:ext uri="{FF2B5EF4-FFF2-40B4-BE49-F238E27FC236}">
                  <a16:creationId xmlns:a16="http://schemas.microsoft.com/office/drawing/2014/main" id="{23F2D0B4-8A1D-4655-84A3-217A076CB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303838"/>
              <a:ext cx="803275" cy="96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7" descr="C:\Users\Lauren\Documents\Beer Game\Box pics\Production Delay.png">
              <a:extLst>
                <a:ext uri="{FF2B5EF4-FFF2-40B4-BE49-F238E27FC236}">
                  <a16:creationId xmlns:a16="http://schemas.microsoft.com/office/drawing/2014/main" id="{0C4C8FCF-F28F-40BA-8A48-9F98F82D8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563" y="5868988"/>
              <a:ext cx="425450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7" descr="C:\Users\Lauren\Documents\Beer Game\Box pics\Production Delay.png">
              <a:extLst>
                <a:ext uri="{FF2B5EF4-FFF2-40B4-BE49-F238E27FC236}">
                  <a16:creationId xmlns:a16="http://schemas.microsoft.com/office/drawing/2014/main" id="{31523FA3-063A-4DDA-B7F5-A94362C146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563" y="5148263"/>
              <a:ext cx="42545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04A5E176-251F-4683-BEFA-AF02D84E4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5" y="6037263"/>
              <a:ext cx="203200" cy="11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B993293F-1519-4726-8A88-AA729B7AA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037263"/>
              <a:ext cx="203200" cy="11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C39E1E07-4635-4043-868E-A38E074F8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3450" y="6037263"/>
              <a:ext cx="203200" cy="11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1779EFAC-7A29-46F7-B9F0-F63799578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0" y="6037263"/>
              <a:ext cx="203200" cy="11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4A187DA5-9A27-4D40-89A5-F85A466EA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538" y="6035675"/>
              <a:ext cx="201612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78B9193B-74AA-41D8-8BAE-C7A81DE3E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700" y="6026150"/>
              <a:ext cx="203200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F19FC11D-6997-492F-87E1-2C07F6653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50" y="6015038"/>
              <a:ext cx="203200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40FBA796-CE88-49B9-8933-33097D8DF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050" y="6015038"/>
              <a:ext cx="203200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D0D798FB-DA1F-4D71-B836-75F8D1A00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675" y="6015038"/>
              <a:ext cx="203200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D196325E-4A63-49EA-9BD8-D0207409C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313" y="6002338"/>
              <a:ext cx="201612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231BA242-6A82-4E9D-8FDF-FAE08C877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8304213" y="5624513"/>
              <a:ext cx="203200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9" descr="C:\Users\Lauren\Documents\Beer Game\Box pics\Arrow to customer orders.png">
              <a:extLst>
                <a:ext uri="{FF2B5EF4-FFF2-40B4-BE49-F238E27FC236}">
                  <a16:creationId xmlns:a16="http://schemas.microsoft.com/office/drawing/2014/main" id="{789C3AED-8BC5-497C-9E51-6153D76A4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50" y="4057650"/>
              <a:ext cx="188913" cy="141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10" descr="C:\Users\Lauren\Documents\Beer Game\Box pics\Orders Sold to Customer Text.png">
              <a:extLst>
                <a:ext uri="{FF2B5EF4-FFF2-40B4-BE49-F238E27FC236}">
                  <a16:creationId xmlns:a16="http://schemas.microsoft.com/office/drawing/2014/main" id="{C35DAA78-3590-4B0E-A6D4-2A0E28037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3" y="3657600"/>
              <a:ext cx="998537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11" descr="C:\Users\Lauren\Documents\Beer Game\Box pics\Order Cards box.png">
              <a:extLst>
                <a:ext uri="{FF2B5EF4-FFF2-40B4-BE49-F238E27FC236}">
                  <a16:creationId xmlns:a16="http://schemas.microsoft.com/office/drawing/2014/main" id="{B17A5A45-AE5D-47AE-AFC8-C7301E0F3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778375"/>
              <a:ext cx="523875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12" descr="C:\Users\Lauren\Documents\Beer Game\Box pics\Used Order Cards box.png">
              <a:extLst>
                <a:ext uri="{FF2B5EF4-FFF2-40B4-BE49-F238E27FC236}">
                  <a16:creationId xmlns:a16="http://schemas.microsoft.com/office/drawing/2014/main" id="{D794AF72-B000-45D8-9A08-D3CA9A5DB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3213"/>
              <a:ext cx="523875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13" descr="C:\Users\Lauren\Documents\Beer Game\Box pics\Retailer Orders Placed.png">
              <a:extLst>
                <a:ext uri="{FF2B5EF4-FFF2-40B4-BE49-F238E27FC236}">
                  <a16:creationId xmlns:a16="http://schemas.microsoft.com/office/drawing/2014/main" id="{AA468CA1-2BC3-49F0-BB0B-12AD65F63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313" y="4449763"/>
              <a:ext cx="379412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B8F5FEA5-DBB3-439C-B45B-B37D832C7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24000" y="4581525"/>
              <a:ext cx="203200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14" descr="C:\Users\Lauren\Documents\Beer Game\Box pics\Wholesaler Incoming Orders.png">
              <a:extLst>
                <a:ext uri="{FF2B5EF4-FFF2-40B4-BE49-F238E27FC236}">
                  <a16:creationId xmlns:a16="http://schemas.microsoft.com/office/drawing/2014/main" id="{DBE1E6EC-BAD9-445C-945D-603FE7273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413" y="4449763"/>
              <a:ext cx="385762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15" descr="C:\Users\Lauren\Documents\Beer Game\Box pics\Distributor Incoming Orders.png">
              <a:extLst>
                <a:ext uri="{FF2B5EF4-FFF2-40B4-BE49-F238E27FC236}">
                  <a16:creationId xmlns:a16="http://schemas.microsoft.com/office/drawing/2014/main" id="{98141CAC-B481-4F15-BB7E-85A1AC5EA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4460875"/>
              <a:ext cx="385762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16" descr="C:\Users\Lauren\Documents\Beer Game\Box pics\Distributor Orders Placed.png">
              <a:extLst>
                <a:ext uri="{FF2B5EF4-FFF2-40B4-BE49-F238E27FC236}">
                  <a16:creationId xmlns:a16="http://schemas.microsoft.com/office/drawing/2014/main" id="{4EC9C10A-BA9B-49CE-8628-A4AFC05DD8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238" y="4460875"/>
              <a:ext cx="3810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17" descr="C:\Users\Lauren\Documents\Beer Game\Box pics\Factory Incoming Orders.png">
              <a:extLst>
                <a:ext uri="{FF2B5EF4-FFF2-40B4-BE49-F238E27FC236}">
                  <a16:creationId xmlns:a16="http://schemas.microsoft.com/office/drawing/2014/main" id="{A5C8F6B5-492B-4880-9460-3FD80640F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813" y="4464050"/>
              <a:ext cx="385762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18" descr="C:\Users\Lauren\Documents\Beer Game\Box pics\Wholesaler Orders Placed.png">
              <a:extLst>
                <a:ext uri="{FF2B5EF4-FFF2-40B4-BE49-F238E27FC236}">
                  <a16:creationId xmlns:a16="http://schemas.microsoft.com/office/drawing/2014/main" id="{E4078DCC-7488-4975-926E-1A3CA90192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563" y="4460875"/>
              <a:ext cx="3810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E640300A-2E87-4D05-A37C-E03A3219E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19538" y="4595813"/>
              <a:ext cx="201612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8" descr="C:\Users\Lauren\Documents\Beer Game\Box pics\Arrow.png">
              <a:extLst>
                <a:ext uri="{FF2B5EF4-FFF2-40B4-BE49-F238E27FC236}">
                  <a16:creationId xmlns:a16="http://schemas.microsoft.com/office/drawing/2014/main" id="{C252951D-2F5E-4D55-9E01-2519D8E12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42050" y="4595813"/>
              <a:ext cx="203200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19" descr="C:\Users\Lauren\Documents\Beer Game\Box pics\Raw Materials text.png">
              <a:extLst>
                <a:ext uri="{FF2B5EF4-FFF2-40B4-BE49-F238E27FC236}">
                  <a16:creationId xmlns:a16="http://schemas.microsoft.com/office/drawing/2014/main" id="{7FCDCF7F-7572-431F-97E4-998E2CE1E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9875" y="3670300"/>
              <a:ext cx="1012825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20" descr="C:\Users\Lauren\Documents\Beer Game\Box pics\Production Requests.png">
              <a:extLst>
                <a:ext uri="{FF2B5EF4-FFF2-40B4-BE49-F238E27FC236}">
                  <a16:creationId xmlns:a16="http://schemas.microsoft.com/office/drawing/2014/main" id="{5D2F45B1-DAA7-407B-BB51-C212D5B52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2188" y="4460875"/>
              <a:ext cx="396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1" descr="C:\Users\Lauren\Documents\Beer Game\Box pics\Arrow from raw materials.png">
              <a:extLst>
                <a:ext uri="{FF2B5EF4-FFF2-40B4-BE49-F238E27FC236}">
                  <a16:creationId xmlns:a16="http://schemas.microsoft.com/office/drawing/2014/main" id="{C0B9706E-0776-4317-9432-487138C80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6275" y="4057650"/>
              <a:ext cx="200025" cy="99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2" descr="C:\Users\Lauren\Documents\Beer Game\Box pics\Order Cards.png">
              <a:extLst>
                <a:ext uri="{FF2B5EF4-FFF2-40B4-BE49-F238E27FC236}">
                  <a16:creationId xmlns:a16="http://schemas.microsoft.com/office/drawing/2014/main" id="{46B74625-F391-4CCD-8CB8-D8352F234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22" t="26047" r="28195" b="28001"/>
            <a:stretch>
              <a:fillRect/>
            </a:stretch>
          </p:blipFill>
          <p:spPr bwMode="auto">
            <a:xfrm>
              <a:off x="127000" y="4872038"/>
              <a:ext cx="42227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2" descr="C:\Users\Lauren\Documents\Beer Game\Box pics\Grey post it.png">
              <a:extLst>
                <a:ext uri="{FF2B5EF4-FFF2-40B4-BE49-F238E27FC236}">
                  <a16:creationId xmlns:a16="http://schemas.microsoft.com/office/drawing/2014/main" id="{61EBCC56-D788-4745-8953-109897571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338" y="4652963"/>
              <a:ext cx="233362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2" descr="C:\Users\Lauren\Documents\Beer Game\Box pics\Grey post it.png">
              <a:extLst>
                <a:ext uri="{FF2B5EF4-FFF2-40B4-BE49-F238E27FC236}">
                  <a16:creationId xmlns:a16="http://schemas.microsoft.com/office/drawing/2014/main" id="{03370F97-6C48-4FE9-A356-7C1EC8E63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275" y="3949700"/>
              <a:ext cx="233363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2" descr="C:\Users\Lauren\Documents\Beer Game\Box pics\Grey post it.png">
              <a:extLst>
                <a:ext uri="{FF2B5EF4-FFF2-40B4-BE49-F238E27FC236}">
                  <a16:creationId xmlns:a16="http://schemas.microsoft.com/office/drawing/2014/main" id="{AA74D43B-4B9A-434A-9E4C-FFB7E4C86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788" y="4652963"/>
              <a:ext cx="233362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" descr="C:\Users\Lauren\Documents\Beer Game\Box pics\Blue post it.png">
              <a:extLst>
                <a:ext uri="{FF2B5EF4-FFF2-40B4-BE49-F238E27FC236}">
                  <a16:creationId xmlns:a16="http://schemas.microsoft.com/office/drawing/2014/main" id="{E7408422-D0CA-4548-99C8-8E97E1C31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788" y="3894138"/>
              <a:ext cx="233362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" descr="C:\Users\Lauren\Documents\Beer Game\Box pics\Pink post it.png">
              <a:extLst>
                <a:ext uri="{FF2B5EF4-FFF2-40B4-BE49-F238E27FC236}">
                  <a16:creationId xmlns:a16="http://schemas.microsoft.com/office/drawing/2014/main" id="{DEB9F273-AD87-48E0-B1D2-DF69E56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738" y="3830638"/>
              <a:ext cx="23177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5" descr="C:\Users\Lauren\Documents\Beer Game\Box pics\Green post it.png">
              <a:extLst>
                <a:ext uri="{FF2B5EF4-FFF2-40B4-BE49-F238E27FC236}">
                  <a16:creationId xmlns:a16="http://schemas.microsoft.com/office/drawing/2014/main" id="{3FC8BDC7-FE63-408A-A7CE-F16319152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5338" y="3816350"/>
              <a:ext cx="233362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" descr="C:\Users\Lauren\Documents\Beer Game\Box pics\Blue post it.png">
              <a:extLst>
                <a:ext uri="{FF2B5EF4-FFF2-40B4-BE49-F238E27FC236}">
                  <a16:creationId xmlns:a16="http://schemas.microsoft.com/office/drawing/2014/main" id="{250ACFBF-8E44-442A-927A-EE765A845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4659313"/>
              <a:ext cx="234950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" descr="C:\Users\Lauren\Documents\Beer Game\Box pics\Blue post it.png">
              <a:extLst>
                <a:ext uri="{FF2B5EF4-FFF2-40B4-BE49-F238E27FC236}">
                  <a16:creationId xmlns:a16="http://schemas.microsoft.com/office/drawing/2014/main" id="{DCE43B22-FCF3-445D-BEC9-736B1C8D8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563" y="4640263"/>
              <a:ext cx="233362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5" descr="C:\Users\Lauren\Documents\Beer Game\Box pics\Green post it.png">
              <a:extLst>
                <a:ext uri="{FF2B5EF4-FFF2-40B4-BE49-F238E27FC236}">
                  <a16:creationId xmlns:a16="http://schemas.microsoft.com/office/drawing/2014/main" id="{58230DE8-CEF0-4139-8326-CA40A2C2F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00" y="4667250"/>
              <a:ext cx="233363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5" descr="C:\Users\Lauren\Documents\Beer Game\Box pics\Green post it.png">
              <a:extLst>
                <a:ext uri="{FF2B5EF4-FFF2-40B4-BE49-F238E27FC236}">
                  <a16:creationId xmlns:a16="http://schemas.microsoft.com/office/drawing/2014/main" id="{44A76D5F-C6EB-4934-9F1B-A05C3028C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0188" y="4667250"/>
              <a:ext cx="233362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" descr="C:\Users\Lauren\Documents\Beer Game\Box pics\Pink post it.png">
              <a:extLst>
                <a:ext uri="{FF2B5EF4-FFF2-40B4-BE49-F238E27FC236}">
                  <a16:creationId xmlns:a16="http://schemas.microsoft.com/office/drawing/2014/main" id="{69E861CA-0F17-438B-A676-8F78CBFD4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738" y="4656138"/>
              <a:ext cx="23177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72BA26BF-55E4-45EE-A00D-BF0C62196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13" y="5778500"/>
              <a:ext cx="2444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AA69964B-9CAC-43C4-89B4-0BC7458A5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13" y="6027738"/>
              <a:ext cx="2444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DB8B9429-5B2D-4E53-9E40-826DA1F078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5772150"/>
              <a:ext cx="2444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770A271D-A7DF-4F87-AAE1-AB3EC574E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238" y="5778500"/>
              <a:ext cx="2444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A254B796-6289-4609-B05C-6CEAF718B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238" y="6027738"/>
              <a:ext cx="2444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0DEEAA50-F5C2-4DA6-8387-11F830EFFF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2575" y="5772150"/>
              <a:ext cx="2444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A7EF6AF5-C775-48DA-8632-2F0696E76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5850" y="5746750"/>
              <a:ext cx="2444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BF73E310-98D1-4335-9949-656E724D6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5850" y="5995988"/>
              <a:ext cx="24447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3774E39E-2CD0-4B75-90CF-996126D50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775" y="5749925"/>
              <a:ext cx="2444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0D8FEE2F-9025-47F7-B3E2-6971A13BF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0750" y="5746750"/>
              <a:ext cx="2444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F7E6C9B1-EBEE-4D3F-9652-374B4AD26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0750" y="5995988"/>
              <a:ext cx="2444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826B06F5-8D17-40D8-B255-6ABBC7E0F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675" y="5740400"/>
              <a:ext cx="2444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FD159C25-7012-4A8B-8159-2853E5EAA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225" y="5992813"/>
              <a:ext cx="2444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C3C4E684-1D02-49A0-8786-7DD957972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375" y="5995988"/>
              <a:ext cx="24447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67592105-B8C9-4570-8BE4-0639D3825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825" y="5956300"/>
              <a:ext cx="2444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B344F847-084A-43AD-9ED4-7D5AA4E53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738" y="5969000"/>
              <a:ext cx="2444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BCF0B2FD-A8A5-4292-BEBE-0AC67BC25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975" y="5945188"/>
              <a:ext cx="2444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44204CDD-EF44-4E90-96FB-F7407DF408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9075" y="5988050"/>
              <a:ext cx="2444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EB4D82B7-6430-4291-81A0-65569C091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825" y="5945188"/>
              <a:ext cx="2444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6" descr="C:\Users\Lauren\Documents\Beer Game\Box pics\4 chips.png">
              <a:extLst>
                <a:ext uri="{FF2B5EF4-FFF2-40B4-BE49-F238E27FC236}">
                  <a16:creationId xmlns:a16="http://schemas.microsoft.com/office/drawing/2014/main" id="{AEE77E08-798D-4768-90A8-D079D71BF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4050" y="5238750"/>
              <a:ext cx="2444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ED5384B2-D305-433B-8AEB-C90C55F90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00" y="3619500"/>
              <a:ext cx="100013" cy="1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DDC40302-A47F-4582-A422-C2E81AC72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300" y="3771900"/>
              <a:ext cx="100013" cy="1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46226F3A-8E89-458D-94A6-249F9583E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3767138"/>
              <a:ext cx="984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300BEC57-70CB-4381-9AC4-DC93DE537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88" y="3657600"/>
              <a:ext cx="984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305437D3-9370-4300-A337-80627C508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963" y="3724275"/>
              <a:ext cx="984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83CDD2ED-C9FF-4041-AE45-833971AD6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75" y="3638550"/>
              <a:ext cx="984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79F64966-0080-41ED-9C74-559A36178C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894138"/>
              <a:ext cx="984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6BB9EA09-5D28-40B2-B7BD-342777DC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613" y="3844925"/>
              <a:ext cx="984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24B60A33-FABB-4EE4-8D2E-939C55075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3871913"/>
              <a:ext cx="984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682CCF71-EC2F-46E9-B5E7-1CE6E1367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88" y="3810000"/>
              <a:ext cx="984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BA4D880C-E1A5-4351-9811-E5CAC293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50" y="3738563"/>
              <a:ext cx="984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1A90D23D-0AD7-425F-A04B-20D264EB9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5" y="3676650"/>
              <a:ext cx="984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9BA19161-93F1-43D7-B446-56509CDBB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88" y="3825875"/>
              <a:ext cx="984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773F5102-6F1B-4495-B5D1-A9479B2B9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50" y="3854450"/>
              <a:ext cx="984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7" descr="C:\Users\Lauren\Documents\Beer Game\Box pics\1 chip.png">
              <a:extLst>
                <a:ext uri="{FF2B5EF4-FFF2-40B4-BE49-F238E27FC236}">
                  <a16:creationId xmlns:a16="http://schemas.microsoft.com/office/drawing/2014/main" id="{8D4ED7E9-FDC4-48D9-934B-9A628AA40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63" y="3792538"/>
              <a:ext cx="984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8" descr="C:\Users\Lauren\Documents\Beer Game\Box pics\Bin of 10 piece chips.png">
              <a:extLst>
                <a:ext uri="{FF2B5EF4-FFF2-40B4-BE49-F238E27FC236}">
                  <a16:creationId xmlns:a16="http://schemas.microsoft.com/office/drawing/2014/main" id="{7B50E01A-5B6E-4D6D-B530-70C192924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4413" y="4352925"/>
              <a:ext cx="468312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603882" y="20820922"/>
                <a:ext cx="9462052" cy="1816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𝑖𝑛𝑣𝑒𝑛𝑡𝑜𝑟𝑦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𝑏𝑎𝑠𝑒𝑑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𝑒𝑛𝑡𝑖𝑡𝑦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𝑏𝑜</m:t>
                                      </m:r>
                                    </m:sub>
                                  </m:s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𝐵𝑎𝑐𝑘𝑜𝑟𝑑𝑒𝑟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sub>
                                  </m:s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∗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𝐼𝑛𝑣𝑒𝑛𝑡𝑜𝑟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882" y="20820922"/>
                <a:ext cx="9462052" cy="181684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" name="Rectangle 1023"/>
              <p:cNvSpPr/>
              <p:nvPr/>
            </p:nvSpPr>
            <p:spPr>
              <a:xfrm>
                <a:off x="13564124" y="22771523"/>
                <a:ext cx="9462053" cy="1933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𝑎𝑚𝑝𝑙𝑖𝑓𝑖𝑐𝑎𝑡𝑖𝑜𝑛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𝑏𝑎𝑠𝑒𝑑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𝑒𝑛𝑡𝑖𝑡𝑖𝑒𝑠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𝑂𝑟𝑑𝑒𝑟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sz="280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800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𝐶𝑢𝑠𝑡𝑜𝑚𝑒𝑟𝑂𝑟𝑑𝑒𝑟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𝐶𝑢𝑠𝑡𝑜𝑚𝑒𝑟𝑂𝑟𝑑𝑒𝑟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24" name="Rectangle 10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124" y="22771523"/>
                <a:ext cx="9462053" cy="1933350"/>
              </a:xfrm>
              <a:prstGeom prst="rect">
                <a:avLst/>
              </a:prstGeom>
              <a:blipFill>
                <a:blip r:embed="rId33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" name="Rectangle 1024"/>
          <p:cNvSpPr/>
          <p:nvPr/>
        </p:nvSpPr>
        <p:spPr>
          <a:xfrm>
            <a:off x="13378064" y="6707489"/>
            <a:ext cx="9501809" cy="740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cs typeface="Calibri" panose="020F0502020204030204" pitchFamily="34" charset="0"/>
              </a:rPr>
              <a:t>Human Behavior Modeled from historic </a:t>
            </a:r>
            <a:r>
              <a:rPr lang="en-US" sz="3600" b="1" dirty="0" smtClean="0">
                <a:cs typeface="Calibri" panose="020F0502020204030204" pitchFamily="34" charset="0"/>
              </a:rPr>
              <a:t>data</a:t>
            </a:r>
          </a:p>
          <a:p>
            <a:pPr algn="just">
              <a:lnSpc>
                <a:spcPct val="110000"/>
              </a:lnSpc>
            </a:pPr>
            <a:endParaRPr lang="en-US" sz="3600" b="1" dirty="0"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600" b="1" dirty="0" smtClean="0"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600" b="1" dirty="0"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600" b="1" dirty="0"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cs typeface="Calibri" panose="020F0502020204030204" pitchFamily="34" charset="0"/>
              </a:rPr>
              <a:t>Parameters roughly translate as</a:t>
            </a:r>
          </a:p>
          <a:p>
            <a:pPr marL="914400" lvl="1" indent="-4572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l-GR" sz="3600" dirty="0" smtClean="0">
                <a:cs typeface="Calibri" panose="020F0502020204030204" pitchFamily="34" charset="0"/>
              </a:rPr>
              <a:t>Θ</a:t>
            </a:r>
            <a:r>
              <a:rPr lang="en-US" sz="3600" dirty="0">
                <a:cs typeface="Calibri" panose="020F0502020204030204" pitchFamily="34" charset="0"/>
              </a:rPr>
              <a:t> </a:t>
            </a:r>
            <a:r>
              <a:rPr lang="en-US" sz="3600" dirty="0" smtClean="0">
                <a:cs typeface="Calibri" panose="020F0502020204030204" pitchFamily="34" charset="0"/>
              </a:rPr>
              <a:t>≈ smoothing of the expected inventory loss next round</a:t>
            </a:r>
          </a:p>
          <a:p>
            <a:pPr marL="914400" lvl="1" indent="-4572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l-GR" sz="3600" dirty="0" smtClean="0">
                <a:cs typeface="Calibri" panose="020F0502020204030204" pitchFamily="34" charset="0"/>
              </a:rPr>
              <a:t>α</a:t>
            </a:r>
            <a:r>
              <a:rPr lang="en-US" sz="3600" dirty="0" smtClean="0">
                <a:cs typeface="Calibri" panose="020F0502020204030204" pitchFamily="34" charset="0"/>
              </a:rPr>
              <a:t> </a:t>
            </a:r>
            <a:r>
              <a:rPr lang="en-US" sz="3600" dirty="0" smtClean="0"/>
              <a:t>≈ influence of net on hand stock less inbound supply line</a:t>
            </a:r>
            <a:endParaRPr lang="en-US" sz="3600" dirty="0" smtClean="0">
              <a:cs typeface="Calibri" panose="020F0502020204030204" pitchFamily="34" charset="0"/>
            </a:endParaRPr>
          </a:p>
          <a:p>
            <a:pPr marL="1028700" lvl="1" indent="-5715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l-GR" sz="3600" dirty="0" smtClean="0">
                <a:cs typeface="Calibri" panose="020F0502020204030204" pitchFamily="34" charset="0"/>
              </a:rPr>
              <a:t>β</a:t>
            </a:r>
            <a:r>
              <a:rPr lang="en-US" sz="3600" dirty="0" smtClean="0">
                <a:cs typeface="Calibri" panose="020F0502020204030204" pitchFamily="34" charset="0"/>
              </a:rPr>
              <a:t> </a:t>
            </a:r>
            <a:r>
              <a:rPr lang="en-US" sz="3600" dirty="0" smtClean="0"/>
              <a:t>≈ influence of inbound supply line</a:t>
            </a:r>
          </a:p>
          <a:p>
            <a:pPr marL="1028700" lvl="1" indent="-5715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600" dirty="0" smtClean="0">
                <a:cs typeface="Calibri" panose="020F0502020204030204" pitchFamily="34" charset="0"/>
              </a:rPr>
              <a:t>S’ </a:t>
            </a:r>
            <a:r>
              <a:rPr lang="en-US" sz="3600" dirty="0" smtClean="0"/>
              <a:t>≈ Next inventory position</a:t>
            </a:r>
            <a:endParaRPr lang="en-US" sz="3600" dirty="0">
              <a:cs typeface="Calibri" panose="020F0502020204030204" pitchFamily="3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9DA6868-859E-4342-976E-822157DE2D15}"/>
              </a:ext>
            </a:extLst>
          </p:cNvPr>
          <p:cNvGrpSpPr/>
          <p:nvPr/>
        </p:nvGrpSpPr>
        <p:grpSpPr>
          <a:xfrm>
            <a:off x="13537089" y="14739319"/>
            <a:ext cx="7467816" cy="861774"/>
            <a:chOff x="619432" y="7936247"/>
            <a:chExt cx="7467816" cy="86177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7220CD8-CD1F-4561-B6F6-872F8B351FDE}"/>
                </a:ext>
              </a:extLst>
            </p:cNvPr>
            <p:cNvSpPr txBox="1"/>
            <p:nvPr/>
          </p:nvSpPr>
          <p:spPr>
            <a:xfrm>
              <a:off x="1066800" y="7936247"/>
              <a:ext cx="7020448" cy="86177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5000" b="1" dirty="0" smtClean="0">
                  <a:solidFill>
                    <a:srgbClr val="6E4D9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OPTIMIZING THE AGENT</a:t>
              </a:r>
              <a:endParaRPr lang="en-US" sz="5000" b="1" dirty="0">
                <a:solidFill>
                  <a:srgbClr val="6E4D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69B7A80-A037-4811-AA81-3FB99CEB6B45}"/>
                </a:ext>
              </a:extLst>
            </p:cNvPr>
            <p:cNvSpPr/>
            <p:nvPr/>
          </p:nvSpPr>
          <p:spPr bwMode="auto">
            <a:xfrm>
              <a:off x="619432" y="8043969"/>
              <a:ext cx="457200" cy="646331"/>
            </a:xfrm>
            <a:prstGeom prst="rect">
              <a:avLst/>
            </a:prstGeom>
            <a:solidFill>
              <a:srgbClr val="6E4D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5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13378064" y="15803993"/>
            <a:ext cx="9335632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Directly optimized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four parameters in the fitted human model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Optimized across each of the four positions, with remaining three using average parameters fitted to historic Beer Game runs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Explored optimization using three different methods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Optimized across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two different cost functions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Optimized against step-increase in customer demand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Tested against </a:t>
            </a:r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step-change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normally drawn demands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47" name="Group 1046"/>
          <p:cNvGrpSpPr/>
          <p:nvPr/>
        </p:nvGrpSpPr>
        <p:grpSpPr>
          <a:xfrm>
            <a:off x="24689015" y="7522621"/>
            <a:ext cx="6106885" cy="9144000"/>
            <a:chOff x="24879515" y="7598822"/>
            <a:chExt cx="6106885" cy="10021849"/>
          </a:xfrm>
        </p:grpSpPr>
        <p:pic>
          <p:nvPicPr>
            <p:cNvPr id="1027" name="Picture 1026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9515" y="7598822"/>
              <a:ext cx="6106885" cy="5029200"/>
            </a:xfrm>
            <a:prstGeom prst="rect">
              <a:avLst/>
            </a:prstGeom>
          </p:spPr>
        </p:pic>
        <p:pic>
          <p:nvPicPr>
            <p:cNvPr id="1029" name="Picture 1028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9515" y="12591471"/>
              <a:ext cx="6106885" cy="50292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9247D261-80E6-4008-A48F-EE2502170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89387" y="7522909"/>
                <a:ext cx="10622942" cy="876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8" tIns="45709" rIns="91418" bIns="45709">
                <a:spAutoFit/>
              </a:bodyPr>
              <a:lstStyle>
                <a:defPPr>
                  <a:defRPr kern="1200" smtId="4294967295"/>
                </a:defPPr>
                <a:lvl1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1pPr>
                <a:lvl2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/>
                          </m:ctrlPr>
                        </m:sSubPr>
                        <m:e>
                          <m:r>
                            <a:rPr lang="en-US" sz="4000" i="1"/>
                            <m:t>𝑂</m:t>
                          </m:r>
                        </m:e>
                        <m:sub>
                          <m:r>
                            <a:rPr lang="en-US" sz="4000" i="1"/>
                            <m:t>𝑡</m:t>
                          </m:r>
                        </m:sub>
                      </m:sSub>
                      <m:r>
                        <a:rPr lang="en-US" sz="4000" i="1"/>
                        <m:t>=</m:t>
                      </m:r>
                      <m:r>
                        <a:rPr lang="en-US" sz="4000" i="1"/>
                        <m:t>𝑀𝐴𝑋</m:t>
                      </m:r>
                      <m:d>
                        <m:dPr>
                          <m:ctrlPr>
                            <a:rPr lang="en-US" sz="4000" i="1"/>
                          </m:ctrlPr>
                        </m:dPr>
                        <m:e>
                          <m:r>
                            <a:rPr lang="en-US" sz="4000" i="1"/>
                            <m:t>0,</m:t>
                          </m:r>
                          <m:acc>
                            <m:accPr>
                              <m:chr m:val="̂"/>
                              <m:ctrlPr>
                                <a:rPr lang="en-US" sz="4000" i="1"/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/>
                                  </m:ctrlPr>
                                </m:sSubPr>
                                <m:e>
                                  <m:r>
                                    <a:rPr lang="en-US" sz="4000" i="1"/>
                                    <m:t>𝐿</m:t>
                                  </m:r>
                                </m:e>
                                <m:sub>
                                  <m:r>
                                    <a:rPr lang="en-US" sz="4000" i="1"/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/>
                            <m:t>+</m:t>
                          </m:r>
                          <m:sSub>
                            <m:sSubPr>
                              <m:ctrlPr>
                                <a:rPr lang="en-US" sz="4000" i="1"/>
                              </m:ctrlPr>
                            </m:sSubPr>
                            <m:e>
                              <m:r>
                                <a:rPr lang="en-US" sz="4000" i="1"/>
                                <m:t>𝛼</m:t>
                              </m:r>
                            </m:e>
                            <m:sub>
                              <m:r>
                                <a:rPr lang="en-US" sz="4000" i="1"/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i="1"/>
                                  </m:ctrlPr>
                                </m:sSupPr>
                                <m:e>
                                  <m:r>
                                    <a:rPr lang="en-US" sz="4000" i="1"/>
                                    <m:t>𝑆</m:t>
                                  </m:r>
                                </m:e>
                                <m:sup>
                                  <m:r>
                                    <a:rPr lang="en-US" sz="4000" i="1"/>
                                    <m:t>′</m:t>
                                  </m:r>
                                </m:sup>
                              </m:sSup>
                              <m:r>
                                <a:rPr lang="en-US" sz="4000" i="1"/>
                                <m:t>−</m:t>
                              </m:r>
                              <m:sSub>
                                <m:sSubPr>
                                  <m:ctrlPr>
                                    <a:rPr lang="en-US" sz="4000" i="1"/>
                                  </m:ctrlPr>
                                </m:sSubPr>
                                <m:e>
                                  <m:r>
                                    <a:rPr lang="en-US" sz="4000" i="1"/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i="1"/>
                                    <m:t>𝑡</m:t>
                                  </m:r>
                                </m:sub>
                              </m:sSub>
                              <m:r>
                                <a:rPr lang="en-US" sz="4000" i="1"/>
                                <m:t>−</m:t>
                              </m:r>
                              <m:r>
                                <a:rPr lang="en-US" sz="4000" i="1"/>
                                <m:t>𝛽</m:t>
                              </m:r>
                              <m:r>
                                <a:rPr lang="en-US" sz="4000" i="1"/>
                                <m:t> </m:t>
                              </m:r>
                              <m:r>
                                <a:rPr lang="en-US" sz="4000" i="1"/>
                                <m:t>𝑆</m:t>
                              </m:r>
                              <m:sSub>
                                <m:sSubPr>
                                  <m:ctrlPr>
                                    <a:rPr lang="en-US" sz="4000" i="1"/>
                                  </m:ctrlPr>
                                </m:sSubPr>
                                <m:e>
                                  <m:r>
                                    <a:rPr lang="en-US" sz="4000" i="1"/>
                                    <m:t>𝐿</m:t>
                                  </m:r>
                                </m:e>
                                <m:sub>
                                  <m:r>
                                    <a:rPr lang="en-US" sz="4000" i="1"/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4000" i="1"/>
                            <m:t>+</m:t>
                          </m:r>
                          <m:sSub>
                            <m:sSubPr>
                              <m:ctrlPr>
                                <a:rPr lang="en-US" sz="4000" i="1"/>
                              </m:ctrlPr>
                            </m:sSubPr>
                            <m:e>
                              <m:r>
                                <a:rPr lang="en-US" sz="4000" i="1"/>
                                <m:t>𝜀</m:t>
                              </m:r>
                            </m:e>
                            <m:sub>
                              <m:r>
                                <a:rPr lang="en-US" sz="4000" i="1"/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9247D261-80E6-4008-A48F-EE2502170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89387" y="7522909"/>
                <a:ext cx="10622942" cy="876628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9">
                <a:extLst>
                  <a:ext uri="{FF2B5EF4-FFF2-40B4-BE49-F238E27FC236}">
                    <a16:creationId xmlns:a16="http://schemas.microsoft.com/office/drawing/2014/main" id="{9247D261-80E6-4008-A48F-EE2502170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00258" y="8588427"/>
                <a:ext cx="9601200" cy="787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8" tIns="45709" rIns="91418" bIns="45709">
                <a:spAutoFit/>
              </a:bodyPr>
              <a:lstStyle>
                <a:defPPr>
                  <a:defRPr kern="1200" smtId="4294967295"/>
                </a:defPPr>
                <a:lvl1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1pPr>
                <a:lvl2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/>
                        <m:t>𝑤h𝑒𝑟𝑒</m:t>
                      </m:r>
                      <m:r>
                        <a:rPr lang="en-US" sz="4000" i="1"/>
                        <m:t> </m:t>
                      </m:r>
                      <m:acc>
                        <m:accPr>
                          <m:chr m:val="̂"/>
                          <m:ctrlPr>
                            <a:rPr lang="en-US" sz="4000" i="1"/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/>
                              </m:ctrlPr>
                            </m:sSubPr>
                            <m:e>
                              <m:r>
                                <a:rPr lang="en-US" sz="4000" i="1"/>
                                <m:t>𝐿</m:t>
                              </m:r>
                            </m:e>
                            <m:sub>
                              <m:r>
                                <a:rPr lang="en-US" sz="4000" i="1"/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4000" i="1"/>
                        <m:t>= </m:t>
                      </m:r>
                      <m:r>
                        <a:rPr lang="en-US" sz="4000" i="1"/>
                        <m:t>𝜃</m:t>
                      </m:r>
                      <m:sSub>
                        <m:sSubPr>
                          <m:ctrlPr>
                            <a:rPr lang="en-US" sz="4000" i="1"/>
                          </m:ctrlPr>
                        </m:sSubPr>
                        <m:e>
                          <m:r>
                            <a:rPr lang="en-US" sz="4000" i="1"/>
                            <m:t>𝐿</m:t>
                          </m:r>
                        </m:e>
                        <m:sub>
                          <m:r>
                            <a:rPr lang="en-US" sz="4000" i="1"/>
                            <m:t>𝑡</m:t>
                          </m:r>
                          <m:r>
                            <a:rPr lang="en-US" sz="4000" i="1"/>
                            <m:t>−1</m:t>
                          </m:r>
                        </m:sub>
                      </m:sSub>
                      <m:r>
                        <a:rPr lang="en-US" sz="4000" i="1"/>
                        <m:t>+</m:t>
                      </m:r>
                      <m:d>
                        <m:dPr>
                          <m:ctrlPr>
                            <a:rPr lang="en-US" sz="4000" i="1"/>
                          </m:ctrlPr>
                        </m:dPr>
                        <m:e>
                          <m:r>
                            <a:rPr lang="en-US" sz="4000" i="1"/>
                            <m:t>1−</m:t>
                          </m:r>
                          <m:r>
                            <a:rPr lang="en-US" sz="4000" i="1"/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sz="40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i="1"/>
                              </m:ctrlPr>
                            </m:accPr>
                            <m:e>
                              <m:r>
                                <a:rPr lang="en-US" sz="4000" i="1"/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sz="4000" i="1"/>
                            <m:t>𝑡</m:t>
                          </m:r>
                          <m:r>
                            <a:rPr lang="en-US" sz="4000" i="1"/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7" name="TextBox 19">
                <a:extLst>
                  <a:ext uri="{FF2B5EF4-FFF2-40B4-BE49-F238E27FC236}">
                    <a16:creationId xmlns:a16="http://schemas.microsoft.com/office/drawing/2014/main" id="{9247D261-80E6-4008-A48F-EE2502170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00258" y="8588427"/>
                <a:ext cx="9601200" cy="78769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Rectangle 1029"/>
          <p:cNvSpPr/>
          <p:nvPr/>
        </p:nvSpPr>
        <p:spPr>
          <a:xfrm>
            <a:off x="24631285" y="6762183"/>
            <a:ext cx="6222344" cy="606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3200" b="1" dirty="0" smtClean="0">
                <a:cs typeface="Calibri" panose="020F0502020204030204" pitchFamily="34" charset="0"/>
              </a:rPr>
              <a:t>BASELINE </a:t>
            </a:r>
            <a:r>
              <a:rPr lang="en-US" sz="3200" i="1" dirty="0" smtClean="0">
                <a:cs typeface="Calibri" panose="020F0502020204030204" pitchFamily="34" charset="0"/>
              </a:rPr>
              <a:t>(Human Modeled Players)</a:t>
            </a:r>
            <a:endParaRPr lang="en-US" sz="3200" b="1" i="1" dirty="0">
              <a:cs typeface="Calibri" panose="020F050202020403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3282301" y="6710297"/>
            <a:ext cx="8307852" cy="606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3200" b="1" dirty="0" smtClean="0">
                <a:cs typeface="Calibri" panose="020F0502020204030204" pitchFamily="34" charset="0"/>
              </a:rPr>
              <a:t>EXAMPLE OPTIMZATIONS </a:t>
            </a:r>
            <a:r>
              <a:rPr lang="en-US" sz="3200" i="1" dirty="0">
                <a:cs typeface="Calibri" panose="020F0502020204030204" pitchFamily="34" charset="0"/>
              </a:rPr>
              <a:t>(</a:t>
            </a:r>
            <a:r>
              <a:rPr lang="en-US" sz="3200" i="1" dirty="0" smtClean="0">
                <a:cs typeface="Calibri" panose="020F0502020204030204" pitchFamily="34" charset="0"/>
              </a:rPr>
              <a:t>Humans + Algorithm)</a:t>
            </a:r>
            <a:endParaRPr lang="en-US" sz="3200" b="1" i="1" dirty="0">
              <a:cs typeface="Calibri" panose="020F0502020204030204" pitchFamily="34" charset="0"/>
            </a:endParaRPr>
          </a:p>
        </p:txBody>
      </p:sp>
      <p:grpSp>
        <p:nvGrpSpPr>
          <p:cNvPr id="1045" name="Group 1044"/>
          <p:cNvGrpSpPr/>
          <p:nvPr/>
        </p:nvGrpSpPr>
        <p:grpSpPr>
          <a:xfrm>
            <a:off x="31235165" y="7522621"/>
            <a:ext cx="12194465" cy="9144000"/>
            <a:chOff x="31425665" y="7598821"/>
            <a:chExt cx="12194465" cy="10021850"/>
          </a:xfrm>
        </p:grpSpPr>
        <p:pic>
          <p:nvPicPr>
            <p:cNvPr id="1033" name="Picture 1032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5665" y="7598822"/>
              <a:ext cx="6106886" cy="5029200"/>
            </a:xfrm>
            <a:prstGeom prst="rect">
              <a:avLst/>
            </a:prstGeom>
          </p:spPr>
        </p:pic>
        <p:pic>
          <p:nvPicPr>
            <p:cNvPr id="1034" name="Picture 1033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5665" y="12591471"/>
              <a:ext cx="6106886" cy="5029200"/>
            </a:xfrm>
            <a:prstGeom prst="rect">
              <a:avLst/>
            </a:prstGeom>
          </p:spPr>
        </p:pic>
        <p:pic>
          <p:nvPicPr>
            <p:cNvPr id="1035" name="Picture 1034"/>
            <p:cNvPicPr>
              <a:picLocks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1938" y="7598821"/>
              <a:ext cx="6108192" cy="5029200"/>
            </a:xfrm>
            <a:prstGeom prst="rect">
              <a:avLst/>
            </a:prstGeom>
          </p:spPr>
        </p:pic>
        <p:pic>
          <p:nvPicPr>
            <p:cNvPr id="1036" name="Picture 1035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1938" y="12591471"/>
              <a:ext cx="6106885" cy="5029200"/>
            </a:xfrm>
            <a:prstGeom prst="rect">
              <a:avLst/>
            </a:prstGeom>
          </p:spPr>
        </p:pic>
      </p:grpSp>
      <p:sp>
        <p:nvSpPr>
          <p:cNvPr id="1037" name="Rectangle 1036"/>
          <p:cNvSpPr/>
          <p:nvPr/>
        </p:nvSpPr>
        <p:spPr>
          <a:xfrm rot="16200000">
            <a:off x="21631791" y="12130339"/>
            <a:ext cx="4894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cs typeface="Calibri" panose="020F0502020204030204" pitchFamily="34" charset="0"/>
              </a:rPr>
              <a:t>Step Change in Orders</a:t>
            </a:r>
            <a:endParaRPr lang="en-US" sz="4000" b="1" dirty="0"/>
          </a:p>
        </p:txBody>
      </p:sp>
      <p:sp>
        <p:nvSpPr>
          <p:cNvPr id="147" name="Rectangle 146"/>
          <p:cNvSpPr/>
          <p:nvPr/>
        </p:nvSpPr>
        <p:spPr>
          <a:xfrm rot="16200000">
            <a:off x="21459628" y="21074479"/>
            <a:ext cx="52389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cs typeface="Calibri" panose="020F0502020204030204" pitchFamily="34" charset="0"/>
              </a:rPr>
              <a:t>Normally Drawn Orders</a:t>
            </a:r>
            <a:endParaRPr lang="en-US" sz="4000" b="1" dirty="0"/>
          </a:p>
        </p:txBody>
      </p:sp>
      <p:grpSp>
        <p:nvGrpSpPr>
          <p:cNvPr id="1048" name="Group 1047"/>
          <p:cNvGrpSpPr/>
          <p:nvPr/>
        </p:nvGrpSpPr>
        <p:grpSpPr>
          <a:xfrm>
            <a:off x="24689015" y="16856422"/>
            <a:ext cx="6106885" cy="9144000"/>
            <a:chOff x="24879515" y="17935516"/>
            <a:chExt cx="6106885" cy="10058401"/>
          </a:xfrm>
        </p:grpSpPr>
        <p:pic>
          <p:nvPicPr>
            <p:cNvPr id="1038" name="Picture 1037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9515" y="17935516"/>
              <a:ext cx="6106885" cy="5029200"/>
            </a:xfrm>
            <a:prstGeom prst="rect">
              <a:avLst/>
            </a:prstGeom>
          </p:spPr>
        </p:pic>
        <p:pic>
          <p:nvPicPr>
            <p:cNvPr id="1039" name="Picture 1038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9515" y="22964717"/>
              <a:ext cx="6106885" cy="5029200"/>
            </a:xfrm>
            <a:prstGeom prst="rect">
              <a:avLst/>
            </a:prstGeom>
          </p:spPr>
        </p:pic>
      </p:grpSp>
      <p:grpSp>
        <p:nvGrpSpPr>
          <p:cNvPr id="1046" name="Group 1045"/>
          <p:cNvGrpSpPr/>
          <p:nvPr/>
        </p:nvGrpSpPr>
        <p:grpSpPr>
          <a:xfrm>
            <a:off x="31235165" y="16856422"/>
            <a:ext cx="12193158" cy="9144000"/>
            <a:chOff x="31425665" y="17935516"/>
            <a:chExt cx="12193158" cy="10058401"/>
          </a:xfrm>
        </p:grpSpPr>
        <p:pic>
          <p:nvPicPr>
            <p:cNvPr id="1040" name="Picture 1039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5665" y="22964717"/>
              <a:ext cx="6106885" cy="5029200"/>
            </a:xfrm>
            <a:prstGeom prst="rect">
              <a:avLst/>
            </a:prstGeom>
          </p:spPr>
        </p:pic>
        <p:pic>
          <p:nvPicPr>
            <p:cNvPr id="1041" name="Picture 1040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5665" y="17935516"/>
              <a:ext cx="6106885" cy="5029200"/>
            </a:xfrm>
            <a:prstGeom prst="rect">
              <a:avLst/>
            </a:prstGeom>
          </p:spPr>
        </p:pic>
        <p:pic>
          <p:nvPicPr>
            <p:cNvPr id="1042" name="Picture 1041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1938" y="17935516"/>
              <a:ext cx="6106885" cy="5029200"/>
            </a:xfrm>
            <a:prstGeom prst="rect">
              <a:avLst/>
            </a:prstGeom>
          </p:spPr>
        </p:pic>
        <p:pic>
          <p:nvPicPr>
            <p:cNvPr id="1043" name="Picture 1042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1938" y="22964717"/>
              <a:ext cx="6106885" cy="5029200"/>
            </a:xfrm>
            <a:prstGeom prst="rect">
              <a:avLst/>
            </a:prstGeom>
          </p:spPr>
        </p:pic>
      </p:grpSp>
      <p:pic>
        <p:nvPicPr>
          <p:cNvPr id="1049" name="Picture 1048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44" y="30293187"/>
            <a:ext cx="2123768" cy="2123768"/>
          </a:xfrm>
          <a:prstGeom prst="rect">
            <a:avLst/>
          </a:prstGeom>
        </p:spPr>
      </p:pic>
      <p:grpSp>
        <p:nvGrpSpPr>
          <p:cNvPr id="1052" name="Group 1051"/>
          <p:cNvGrpSpPr/>
          <p:nvPr/>
        </p:nvGrpSpPr>
        <p:grpSpPr>
          <a:xfrm>
            <a:off x="3108812" y="30355571"/>
            <a:ext cx="9317551" cy="1999000"/>
            <a:chOff x="2813844" y="30401812"/>
            <a:chExt cx="9317551" cy="1999000"/>
          </a:xfrm>
        </p:grpSpPr>
        <p:sp>
          <p:nvSpPr>
            <p:cNvPr id="5" name="Rectangle 4"/>
            <p:cNvSpPr/>
            <p:nvPr/>
          </p:nvSpPr>
          <p:spPr>
            <a:xfrm>
              <a:off x="2813844" y="30866532"/>
              <a:ext cx="93175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 smtClean="0"/>
                <a:t>github.mit.edu/jpaine/Taming-the-Bull</a:t>
              </a:r>
              <a:endParaRPr lang="en-US" sz="4400" b="1" dirty="0"/>
            </a:p>
          </p:txBody>
        </p:sp>
        <p:sp>
          <p:nvSpPr>
            <p:cNvPr id="1050" name="Rectangle 1049"/>
            <p:cNvSpPr/>
            <p:nvPr/>
          </p:nvSpPr>
          <p:spPr>
            <a:xfrm>
              <a:off x="2813844" y="31631371"/>
              <a:ext cx="842914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sz="2000" i="1" dirty="0" smtClean="0"/>
                <a:t>…for documented simulation code, full report write-up, citations, and to keep up with project progress!</a:t>
              </a:r>
              <a:endParaRPr lang="en-US" sz="2000" i="1" dirty="0"/>
            </a:p>
          </p:txBody>
        </p:sp>
        <p:sp>
          <p:nvSpPr>
            <p:cNvPr id="1051" name="Rectangle 1050"/>
            <p:cNvSpPr/>
            <p:nvPr/>
          </p:nvSpPr>
          <p:spPr>
            <a:xfrm>
              <a:off x="2813844" y="30401812"/>
              <a:ext cx="811441" cy="566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sz="2800" i="1" dirty="0" smtClean="0"/>
                <a:t>Visit</a:t>
              </a:r>
              <a:endParaRPr lang="en-US" sz="2800" i="1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250358" y="591235"/>
            <a:ext cx="38800184" cy="4321456"/>
            <a:chOff x="5097117" y="591235"/>
            <a:chExt cx="38800184" cy="4321456"/>
          </a:xfrm>
        </p:grpSpPr>
        <p:sp>
          <p:nvSpPr>
            <p:cNvPr id="4" name="Rectangle 3"/>
            <p:cNvSpPr/>
            <p:nvPr/>
          </p:nvSpPr>
          <p:spPr>
            <a:xfrm>
              <a:off x="9549848" y="3096809"/>
              <a:ext cx="21945600" cy="18158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</a:rPr>
                <a:t>James E. </a:t>
              </a:r>
              <a:r>
                <a:rPr lang="en-US" sz="5400" b="1" dirty="0">
                  <a:solidFill>
                    <a:schemeClr val="bg1"/>
                  </a:solidFill>
                </a:rPr>
                <a:t>Paine</a:t>
              </a:r>
              <a:br>
                <a:rPr lang="en-US" sz="5400" b="1" dirty="0">
                  <a:solidFill>
                    <a:schemeClr val="bg1"/>
                  </a:solidFill>
                </a:rPr>
              </a:br>
              <a:r>
                <a:rPr lang="en-US" sz="5400" dirty="0">
                  <a:solidFill>
                    <a:schemeClr val="bg1"/>
                  </a:solidFill>
                </a:rPr>
                <a:t>MIT Sloan School of Management – System Dynamics Group</a:t>
              </a:r>
              <a:r>
                <a:rPr lang="en-US" sz="5400" i="1" dirty="0">
                  <a:solidFill>
                    <a:schemeClr val="bg1"/>
                  </a:solidFill>
                </a:rPr>
                <a:t> </a:t>
              </a:r>
              <a:endParaRPr lang="en-US" sz="5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97117" y="591235"/>
              <a:ext cx="31646193" cy="2339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Taming the Bull</a:t>
              </a:r>
              <a:br>
                <a:rPr lang="en-US" sz="8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</a:br>
              <a:r>
                <a:rPr lang="en-US" sz="6600" dirty="0">
                  <a:solidFill>
                    <a:schemeClr val="bg1"/>
                  </a:solidFill>
                </a:rPr>
                <a:t>Mitigation of Inventory and Ordering Amplification in Multi-Echelon Supply Chains</a:t>
              </a:r>
              <a:endParaRPr lang="en-US" sz="6600" dirty="0"/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39036" y="1257299"/>
              <a:ext cx="5258265" cy="303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106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1777</TotalTime>
  <Words>405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Arial Black</vt:lpstr>
      <vt:lpstr>Calibri</vt:lpstr>
      <vt:lpstr>Calibri Light</vt:lpstr>
      <vt:lpstr>Cambria Math</vt:lpstr>
      <vt:lpstr>Courier New</vt:lpstr>
      <vt:lpstr>Office Theme</vt:lpstr>
      <vt:lpstr> 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the Bull Mitigation of Inventory and Ordering Amplification in Multi-Echelon Supply Chains</dc:title>
  <dc:creator>James Edward Paine</dc:creator>
  <cp:lastModifiedBy>James Paine</cp:lastModifiedBy>
  <cp:revision>25</cp:revision>
  <dcterms:created xsi:type="dcterms:W3CDTF">2019-05-02T12:09:40Z</dcterms:created>
  <dcterms:modified xsi:type="dcterms:W3CDTF">2019-05-07T01:14:51Z</dcterms:modified>
</cp:coreProperties>
</file>