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4"/>
      </p:cViewPr>
      <p:guideLst/>
    </p:cSldViewPr>
  </p:slideViewPr>
  <p:notesTextViewPr>
    <p:cViewPr>
      <p:scale>
        <a:sx n="1" d="1"/>
        <a:sy n="1" d="1"/>
      </p:scale>
      <p:origin x="0" y="-5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817BB-A12B-41A6-8D40-1C71F56A7C1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14BBE-460D-43A1-AB3F-C3C1EFF8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Melinda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14BBE-460D-43A1-AB3F-C3C1EFF86A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Melinda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14BBE-460D-43A1-AB3F-C3C1EFF86A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14BBE-460D-43A1-AB3F-C3C1EFF86A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6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14BBE-460D-43A1-AB3F-C3C1EFF86A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Ayano</a:t>
            </a:r>
          </a:p>
          <a:p>
            <a:pPr marL="228600" indent="-228600">
              <a:buAutoNum type="arabicParenR"/>
            </a:pPr>
            <a:r>
              <a:rPr lang="en-US" dirty="0" smtClean="0"/>
              <a:t>Tomoko – removing</a:t>
            </a:r>
            <a:r>
              <a:rPr lang="en-US" baseline="0" dirty="0" smtClean="0"/>
              <a:t> nonsense entries (no ratings, all 5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: 200+ answers </a:t>
            </a:r>
            <a:r>
              <a:rPr lang="en-US" baseline="0" dirty="0" smtClean="0">
                <a:sym typeface="Wingdings" panose="05000000000000000000" pitchFamily="2" charset="2"/>
              </a:rPr>
              <a:t> 180 valid answers  divide them to training/test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Mark</a:t>
            </a:r>
          </a:p>
          <a:p>
            <a:pPr marL="228600" indent="-228600">
              <a:buAutoNum type="arabicParenR"/>
            </a:pPr>
            <a:r>
              <a:rPr lang="en-US" dirty="0" smtClean="0"/>
              <a:t>James</a:t>
            </a:r>
          </a:p>
          <a:p>
            <a:pPr marL="228600" indent="-228600">
              <a:buAutoNum type="arabicParenR"/>
            </a:pPr>
            <a:r>
              <a:rPr lang="en-US" dirty="0" smtClean="0"/>
              <a:t>James</a:t>
            </a:r>
          </a:p>
          <a:p>
            <a:pPr marL="228600" indent="-228600">
              <a:buAutoNum type="arabicParenR"/>
            </a:pPr>
            <a:r>
              <a:rPr lang="en-US" dirty="0" smtClean="0"/>
              <a:t>Tomoko:</a:t>
            </a:r>
            <a:r>
              <a:rPr lang="en-US" baseline="0" dirty="0" smtClean="0"/>
              <a:t> here is our model and visual interface you will see in a minute!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Tomoko: To check</a:t>
            </a:r>
            <a:r>
              <a:rPr lang="en-US" baseline="0" dirty="0" smtClean="0"/>
              <a:t> predictive power of our model, we did cross validation. 5 different test datasets and calculated MSE, Average of </a:t>
            </a:r>
            <a:r>
              <a:rPr lang="en-US" baseline="0" smtClean="0"/>
              <a:t>5 was 0.87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14BBE-460D-43A1-AB3F-C3C1EFF86A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14BBE-460D-43A1-AB3F-C3C1EFF86A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Ayano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14BBE-460D-43A1-AB3F-C3C1EFF86A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8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75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0247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8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4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8402EEB-D6F5-43D6-AA71-96021096735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2DE77F2-A098-4C71-9DCC-0CC8DF33D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341" y="947350"/>
            <a:ext cx="7034362" cy="4268965"/>
          </a:xfrm>
        </p:spPr>
        <p:txBody>
          <a:bodyPr/>
          <a:lstStyle/>
          <a:p>
            <a:r>
              <a:rPr lang="en-US" b="1" dirty="0" smtClean="0"/>
              <a:t>The Art Oracle.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Recommending art to users based on their movie preferences.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11894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15.774 Analytics of Operations</a:t>
            </a:r>
          </a:p>
          <a:p>
            <a:r>
              <a:rPr lang="en-US" dirty="0" smtClean="0"/>
              <a:t>The Three* </a:t>
            </a:r>
            <a:r>
              <a:rPr lang="en-US" dirty="0" err="1" smtClean="0"/>
              <a:t>Datateers</a:t>
            </a:r>
            <a:endParaRPr lang="en-US" dirty="0" smtClean="0"/>
          </a:p>
          <a:p>
            <a:endParaRPr lang="en-US" dirty="0"/>
          </a:p>
          <a:p>
            <a:r>
              <a:rPr lang="en-US" sz="1300" dirty="0" smtClean="0"/>
              <a:t>*number of </a:t>
            </a:r>
            <a:r>
              <a:rPr lang="en-US" sz="1300" dirty="0" err="1" smtClean="0"/>
              <a:t>Datateers</a:t>
            </a:r>
            <a:r>
              <a:rPr lang="en-US" sz="1300" dirty="0" smtClean="0"/>
              <a:t> subject to change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750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started.</a:t>
            </a:r>
            <a:endParaRPr lang="en-US" dirty="0"/>
          </a:p>
        </p:txBody>
      </p:sp>
      <p:pic>
        <p:nvPicPr>
          <p:cNvPr id="1026" name="Picture 2" descr="Framed Art Prints from Society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7123" r="1416" b="7547"/>
          <a:stretch/>
        </p:blipFill>
        <p:spPr bwMode="auto">
          <a:xfrm>
            <a:off x="6447451" y="2181394"/>
            <a:ext cx="4065069" cy="23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7944" y="5050505"/>
            <a:ext cx="297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b="1" i="1" dirty="0" smtClean="0">
                <a:latin typeface="Century Schoolbook" panose="02040604050505020304"/>
              </a:rPr>
              <a:t>What </a:t>
            </a:r>
            <a:r>
              <a:rPr lang="en-US" b="1" i="1" dirty="0">
                <a:latin typeface="Century Schoolbook" panose="02040604050505020304"/>
              </a:rPr>
              <a:t>if we used the Netflix movie database to recommend art</a:t>
            </a:r>
            <a:r>
              <a:rPr lang="en-US" b="1" i="1" dirty="0" smtClean="0">
                <a:latin typeface="Century Schoolbook" panose="02040604050505020304"/>
              </a:rPr>
              <a:t>?</a:t>
            </a:r>
            <a:endParaRPr lang="en-US" b="1" i="1" dirty="0">
              <a:latin typeface="Century Schoolbook" panose="020406040505050203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6229" y="559679"/>
            <a:ext cx="6047514" cy="5612522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spotify music no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907" y="842268"/>
            <a:ext cx="1056537" cy="105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etflix no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972" y="4981818"/>
            <a:ext cx="1885696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Elbow Connector 15"/>
          <p:cNvCxnSpPr>
            <a:stCxn id="1032" idx="2"/>
            <a:endCxn id="1026" idx="1"/>
          </p:cNvCxnSpPr>
          <p:nvPr/>
        </p:nvCxnSpPr>
        <p:spPr>
          <a:xfrm rot="16200000" flipH="1">
            <a:off x="5595246" y="2513734"/>
            <a:ext cx="1467135" cy="237275"/>
          </a:xfrm>
          <a:prstGeom prst="bentConnector2">
            <a:avLst/>
          </a:prstGeom>
          <a:ln>
            <a:solidFill>
              <a:schemeClr val="tx2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26" idx="3"/>
          </p:cNvCxnSpPr>
          <p:nvPr/>
        </p:nvCxnSpPr>
        <p:spPr>
          <a:xfrm>
            <a:off x="10512520" y="3365940"/>
            <a:ext cx="447580" cy="1853760"/>
          </a:xfrm>
          <a:prstGeom prst="bentConnector2">
            <a:avLst/>
          </a:prstGeom>
          <a:ln>
            <a:solidFill>
              <a:schemeClr val="tx2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34" idx="1"/>
          </p:cNvCxnSpPr>
          <p:nvPr/>
        </p:nvCxnSpPr>
        <p:spPr>
          <a:xfrm rot="10800000">
            <a:off x="8864600" y="4550486"/>
            <a:ext cx="565372" cy="961685"/>
          </a:xfrm>
          <a:prstGeom prst="bentConnector2">
            <a:avLst/>
          </a:prstGeom>
          <a:ln>
            <a:solidFill>
              <a:schemeClr val="tx2"/>
            </a:solidFill>
            <a:prstDash val="lg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8444" y="908871"/>
            <a:ext cx="297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What </a:t>
            </a:r>
            <a:r>
              <a:rPr lang="en-US" b="1" i="1" dirty="0">
                <a:latin typeface="+mj-lt"/>
              </a:rPr>
              <a:t>if we can make art recommendations based on music</a:t>
            </a:r>
            <a:r>
              <a:rPr lang="en-US" b="1" i="1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35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found data.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56229" y="559679"/>
            <a:ext cx="2962656" cy="2743200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52539" y="559679"/>
            <a:ext cx="2962656" cy="2743200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56229" y="3429000"/>
            <a:ext cx="2962656" cy="2743200"/>
          </a:xfrm>
          <a:prstGeom prst="rect">
            <a:avLst/>
          </a:prstGeom>
          <a:noFill/>
          <a:ln w="76200">
            <a:solidFill>
              <a:schemeClr val="tx2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52539" y="3429000"/>
            <a:ext cx="2962656" cy="2743200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kagg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47" y="832054"/>
            <a:ext cx="1254219" cy="5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netflix no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019" y="559678"/>
            <a:ext cx="1885696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qualtric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1" b="94595" l="808" r="98923">
                        <a14:foregroundMark x1="8345" y1="28649" x2="8345" y2="28649"/>
                        <a14:foregroundMark x1="18573" y1="26486" x2="18573" y2="26486"/>
                        <a14:foregroundMark x1="5384" y1="71351" x2="5384" y2="71351"/>
                        <a14:foregroundMark x1="3499" y1="12432" x2="3499" y2="12432"/>
                        <a14:foregroundMark x1="42934" y1="45946" x2="42934" y2="45946"/>
                        <a14:foregroundMark x1="42261" y1="32973" x2="42261" y2="32973"/>
                        <a14:foregroundMark x1="39973" y1="32432" x2="39973" y2="32432"/>
                        <a14:foregroundMark x1="46972" y1="40000" x2="46972" y2="40000"/>
                        <a14:foregroundMark x1="55047" y1="36757" x2="55047" y2="36757"/>
                        <a14:foregroundMark x1="63392" y1="25405" x2="63392" y2="25405"/>
                        <a14:foregroundMark x1="68102" y1="21081" x2="68102" y2="21081"/>
                        <a14:foregroundMark x1="73486" y1="34595" x2="73486" y2="34595"/>
                        <a14:foregroundMark x1="9287" y1="71892" x2="9287" y2="71892"/>
                        <a14:foregroundMark x1="21669" y1="35135" x2="21669" y2="35135"/>
                        <a14:foregroundMark x1="17900" y1="18378" x2="17900" y2="18378"/>
                        <a14:foregroundMark x1="19785" y1="22162" x2="19785" y2="22162"/>
                        <a14:foregroundMark x1="16151" y1="33514" x2="16151" y2="33514"/>
                        <a14:foregroundMark x1="79139" y1="45946" x2="79139" y2="45946"/>
                        <a14:foregroundMark x1="79408" y1="18378" x2="79408" y2="18378"/>
                        <a14:foregroundMark x1="83176" y1="37297" x2="83176" y2="37297"/>
                        <a14:foregroundMark x1="91117" y1="37838" x2="91117" y2="37838"/>
                        <a14:foregroundMark x1="96770" y1="66486" x2="96770" y2="66486"/>
                        <a14:foregroundMark x1="97712" y1="68108" x2="97712" y2="681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378" y="3746475"/>
            <a:ext cx="1876356" cy="4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61840" y="1402154"/>
            <a:ext cx="2551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48</a:t>
            </a:r>
          </a:p>
          <a:p>
            <a:pPr algn="ctr"/>
            <a:r>
              <a:rPr lang="en-US" sz="2000" i="1" dirty="0" smtClean="0">
                <a:latin typeface="+mj-lt"/>
              </a:rPr>
              <a:t>Student rankings of 39 paintings from different movements</a:t>
            </a:r>
            <a:endParaRPr lang="en-US" sz="20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58151" y="1402154"/>
            <a:ext cx="2551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~500,000</a:t>
            </a:r>
          </a:p>
          <a:p>
            <a:pPr algn="ctr"/>
            <a:r>
              <a:rPr lang="en-US" sz="2000" i="1" dirty="0" smtClean="0">
                <a:latin typeface="+mj-lt"/>
              </a:rPr>
              <a:t>User rankings of 175,000+ movies through 2005</a:t>
            </a:r>
            <a:endParaRPr lang="en-US" sz="2000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1840" y="4339792"/>
            <a:ext cx="2551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200+</a:t>
            </a:r>
          </a:p>
          <a:p>
            <a:pPr algn="ctr"/>
            <a:r>
              <a:rPr lang="en-US" sz="2000" i="1" dirty="0" smtClean="0">
                <a:latin typeface="+mj-lt"/>
              </a:rPr>
              <a:t>Rankings of selected art and movies to build database ‘key’</a:t>
            </a:r>
            <a:endParaRPr lang="en-US" sz="20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2323" y="2548912"/>
            <a:ext cx="29735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latin typeface="+mj-lt"/>
              </a:rPr>
              <a:t>How we sourced data</a:t>
            </a:r>
            <a:r>
              <a:rPr lang="en-US" i="1" dirty="0" smtClean="0">
                <a:latin typeface="+mj-lt"/>
              </a:rPr>
              <a:t>:</a:t>
            </a:r>
            <a:br>
              <a:rPr lang="en-US" i="1" dirty="0" smtClean="0">
                <a:latin typeface="+mj-lt"/>
              </a:rPr>
            </a:br>
            <a:endParaRPr lang="en-US" sz="9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+mj-lt"/>
              </a:rPr>
              <a:t>Chose </a:t>
            </a:r>
            <a:r>
              <a:rPr lang="en-US" i="1" dirty="0" err="1" smtClean="0">
                <a:latin typeface="+mj-lt"/>
              </a:rPr>
              <a:t>Qualtrics</a:t>
            </a:r>
            <a:r>
              <a:rPr lang="en-US" i="1" dirty="0" smtClean="0">
                <a:latin typeface="+mj-lt"/>
              </a:rPr>
              <a:t> based on capabilities and cost</a:t>
            </a:r>
            <a:br>
              <a:rPr lang="en-US" i="1" dirty="0" smtClean="0">
                <a:latin typeface="+mj-lt"/>
              </a:rPr>
            </a:br>
            <a:endParaRPr lang="en-US" sz="9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+mj-lt"/>
              </a:rPr>
              <a:t>Showed survey takers 10 movies and 10 pieces of art to assign ranking</a:t>
            </a:r>
            <a:br>
              <a:rPr lang="en-US" i="1" dirty="0" smtClean="0">
                <a:latin typeface="+mj-lt"/>
              </a:rPr>
            </a:br>
            <a:endParaRPr lang="en-US" sz="9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+mj-lt"/>
              </a:rPr>
              <a:t>Spread to personal networks via Facebook</a:t>
            </a:r>
            <a:br>
              <a:rPr lang="en-US" i="1" dirty="0" smtClean="0">
                <a:latin typeface="+mj-lt"/>
              </a:rPr>
            </a:br>
            <a:endParaRPr lang="en-US" sz="9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+mj-lt"/>
              </a:rPr>
              <a:t>Spent coin on Amazon Mechanical Turk</a:t>
            </a:r>
          </a:p>
        </p:txBody>
      </p:sp>
      <p:cxnSp>
        <p:nvCxnSpPr>
          <p:cNvPr id="13" name="Elbow Connector 12"/>
          <p:cNvCxnSpPr>
            <a:stCxn id="17" idx="3"/>
            <a:endCxn id="8" idx="1"/>
          </p:cNvCxnSpPr>
          <p:nvPr/>
        </p:nvCxnSpPr>
        <p:spPr>
          <a:xfrm>
            <a:off x="4595906" y="4257072"/>
            <a:ext cx="860323" cy="543528"/>
          </a:xfrm>
          <a:prstGeom prst="bentConnector3">
            <a:avLst/>
          </a:prstGeom>
          <a:ln>
            <a:solidFill>
              <a:schemeClr val="tx2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movielens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151" y="3531747"/>
            <a:ext cx="2551432" cy="89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642650" y="4339792"/>
            <a:ext cx="2782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100</a:t>
            </a:r>
          </a:p>
          <a:p>
            <a:pPr algn="ctr"/>
            <a:r>
              <a:rPr lang="en-US" sz="2000" i="1" dirty="0">
                <a:latin typeface="+mj-lt"/>
              </a:rPr>
              <a:t>F</a:t>
            </a:r>
            <a:r>
              <a:rPr lang="en-US" sz="2000" i="1" dirty="0" smtClean="0">
                <a:latin typeface="+mj-lt"/>
              </a:rPr>
              <a:t>ilms from dataset of 26M; picked films most-rated in English</a:t>
            </a:r>
            <a:endParaRPr lang="en-US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18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core assumption.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56229" y="559679"/>
            <a:ext cx="6047514" cy="5612522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24564" y="1243225"/>
            <a:ext cx="51108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“</a:t>
            </a:r>
            <a:r>
              <a:rPr lang="en-US" sz="4000" b="1" i="1" dirty="0" smtClean="0">
                <a:latin typeface="+mj-lt"/>
              </a:rPr>
              <a:t>People are likely to appreciate art</a:t>
            </a:r>
            <a:r>
              <a:rPr lang="en-US" sz="4000" i="1" dirty="0" smtClean="0">
                <a:latin typeface="+mj-lt"/>
              </a:rPr>
              <a:t>, music, and movies that </a:t>
            </a:r>
            <a:r>
              <a:rPr lang="en-US" sz="4000" b="1" i="1" dirty="0" smtClean="0">
                <a:latin typeface="+mj-lt"/>
              </a:rPr>
              <a:t>people similar to them enjoy</a:t>
            </a:r>
            <a:r>
              <a:rPr lang="en-US" sz="4000" i="1" dirty="0" smtClean="0">
                <a:latin typeface="+mj-lt"/>
              </a:rPr>
              <a:t>.”</a:t>
            </a:r>
            <a:endParaRPr lang="en-US" sz="4000" i="1" dirty="0">
              <a:latin typeface="+mj-lt"/>
            </a:endParaRPr>
          </a:p>
        </p:txBody>
      </p:sp>
      <p:pic>
        <p:nvPicPr>
          <p:cNvPr id="5122" name="Picture 2" descr="Image result for look in the mirr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398" y="5096870"/>
            <a:ext cx="1496966" cy="9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08785" y="5398743"/>
            <a:ext cx="411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i="1">
                <a:latin typeface="+mj-lt"/>
              </a:defRPr>
            </a:lvl1pPr>
          </a:lstStyle>
          <a:p>
            <a:r>
              <a:rPr lang="en-US" sz="2000" dirty="0" smtClean="0"/>
              <a:t>User-based collaborative </a:t>
            </a:r>
            <a:r>
              <a:rPr lang="en-US" sz="2000" dirty="0"/>
              <a:t>filtering</a:t>
            </a:r>
          </a:p>
        </p:txBody>
      </p:sp>
      <p:cxnSp>
        <p:nvCxnSpPr>
          <p:cNvPr id="13" name="Elbow Connector 12"/>
          <p:cNvCxnSpPr>
            <a:stCxn id="20" idx="3"/>
            <a:endCxn id="7" idx="0"/>
          </p:cNvCxnSpPr>
          <p:nvPr/>
        </p:nvCxnSpPr>
        <p:spPr>
          <a:xfrm flipH="1">
            <a:off x="7868592" y="4075280"/>
            <a:ext cx="1876926" cy="1323463"/>
          </a:xfrm>
          <a:prstGeom prst="bentConnector4">
            <a:avLst>
              <a:gd name="adj1" fmla="val -12179"/>
              <a:gd name="adj2" fmla="val 59912"/>
            </a:avLst>
          </a:prstGeom>
          <a:ln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997035" y="3812921"/>
            <a:ext cx="748483" cy="524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56229" y="559679"/>
            <a:ext cx="6047514" cy="8229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56229" y="5349241"/>
            <a:ext cx="6047514" cy="8229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56229" y="1357939"/>
            <a:ext cx="6047514" cy="8229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56229" y="2156199"/>
            <a:ext cx="6047514" cy="8229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56229" y="2954459"/>
            <a:ext cx="6047514" cy="8229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56229" y="3752719"/>
            <a:ext cx="6047514" cy="8229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56229" y="4550979"/>
            <a:ext cx="6047514" cy="8229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elay 3"/>
          <p:cNvSpPr/>
          <p:nvPr/>
        </p:nvSpPr>
        <p:spPr>
          <a:xfrm flipH="1">
            <a:off x="10876672" y="1370289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2</a:t>
            </a:r>
            <a:endParaRPr lang="en-US" sz="2500" dirty="0">
              <a:latin typeface="+mj-lt"/>
            </a:endParaRPr>
          </a:p>
        </p:txBody>
      </p:sp>
      <p:sp>
        <p:nvSpPr>
          <p:cNvPr id="13" name="Flowchart: Delay 12"/>
          <p:cNvSpPr/>
          <p:nvPr/>
        </p:nvSpPr>
        <p:spPr>
          <a:xfrm>
            <a:off x="5456229" y="572029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1</a:t>
            </a:r>
            <a:endParaRPr lang="en-US" sz="2500" dirty="0">
              <a:latin typeface="+mj-lt"/>
            </a:endParaRPr>
          </a:p>
        </p:txBody>
      </p:sp>
      <p:sp>
        <p:nvSpPr>
          <p:cNvPr id="15" name="Flowchart: Delay 14"/>
          <p:cNvSpPr/>
          <p:nvPr/>
        </p:nvSpPr>
        <p:spPr>
          <a:xfrm>
            <a:off x="5456229" y="2168549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3</a:t>
            </a:r>
            <a:endParaRPr lang="en-US" sz="2500" dirty="0">
              <a:latin typeface="+mj-lt"/>
            </a:endParaRPr>
          </a:p>
        </p:txBody>
      </p:sp>
      <p:sp>
        <p:nvSpPr>
          <p:cNvPr id="16" name="Flowchart: Delay 15"/>
          <p:cNvSpPr/>
          <p:nvPr/>
        </p:nvSpPr>
        <p:spPr>
          <a:xfrm flipH="1">
            <a:off x="10876672" y="2966809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4</a:t>
            </a:r>
            <a:endParaRPr lang="en-US" sz="2500" dirty="0">
              <a:latin typeface="+mj-lt"/>
            </a:endParaRPr>
          </a:p>
        </p:txBody>
      </p:sp>
      <p:sp>
        <p:nvSpPr>
          <p:cNvPr id="17" name="Flowchart: Delay 16"/>
          <p:cNvSpPr/>
          <p:nvPr/>
        </p:nvSpPr>
        <p:spPr>
          <a:xfrm>
            <a:off x="5456229" y="3765069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5</a:t>
            </a:r>
            <a:endParaRPr lang="en-US" sz="2500" dirty="0">
              <a:latin typeface="+mj-lt"/>
            </a:endParaRPr>
          </a:p>
        </p:txBody>
      </p:sp>
      <p:sp>
        <p:nvSpPr>
          <p:cNvPr id="18" name="Flowchart: Delay 17"/>
          <p:cNvSpPr/>
          <p:nvPr/>
        </p:nvSpPr>
        <p:spPr>
          <a:xfrm flipH="1">
            <a:off x="10876672" y="4563329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6</a:t>
            </a:r>
            <a:endParaRPr lang="en-US" sz="2500" dirty="0">
              <a:latin typeface="+mj-lt"/>
            </a:endParaRPr>
          </a:p>
        </p:txBody>
      </p:sp>
      <p:sp>
        <p:nvSpPr>
          <p:cNvPr id="19" name="Flowchart: Delay 18"/>
          <p:cNvSpPr/>
          <p:nvPr/>
        </p:nvSpPr>
        <p:spPr>
          <a:xfrm>
            <a:off x="5456229" y="5361591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7</a:t>
            </a:r>
            <a:endParaRPr lang="en-US" sz="25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4100" y="617216"/>
            <a:ext cx="524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Collect movie and music preferences </a:t>
            </a:r>
            <a:r>
              <a:rPr lang="en-US" sz="2000" dirty="0" smtClean="0">
                <a:latin typeface="+mj-lt"/>
              </a:rPr>
              <a:t>via short survey where options randomized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4100" y="2213736"/>
            <a:ext cx="524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Remove user bias </a:t>
            </a:r>
            <a:r>
              <a:rPr lang="en-US" sz="2000" dirty="0" smtClean="0">
                <a:latin typeface="+mj-lt"/>
              </a:rPr>
              <a:t>from survey by subtracting mean score from responses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4100" y="3810256"/>
            <a:ext cx="524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Predict user ratings for art </a:t>
            </a:r>
            <a:r>
              <a:rPr lang="en-US" sz="2000" dirty="0" smtClean="0">
                <a:latin typeface="+mj-lt"/>
              </a:rPr>
              <a:t>where responses are absent (i.e., they didn’t rate)</a:t>
            </a:r>
            <a:endParaRPr lang="en-US" sz="20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4100" y="5406778"/>
            <a:ext cx="524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Test model validity</a:t>
            </a:r>
            <a:r>
              <a:rPr lang="en-US" sz="2000" dirty="0" smtClean="0">
                <a:latin typeface="+mj-lt"/>
              </a:rPr>
              <a:t>; compare predictions against real ratings for 20% of dataset</a:t>
            </a:r>
            <a:endParaRPr lang="en-US" sz="20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46729" y="1415476"/>
            <a:ext cx="524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Remove nonsensical responses </a:t>
            </a:r>
            <a:r>
              <a:rPr lang="en-US" sz="2000" dirty="0" smtClean="0">
                <a:latin typeface="+mj-lt"/>
              </a:rPr>
              <a:t>(i.e., all the same response, all 0-responses, etc.)</a:t>
            </a:r>
            <a:endParaRPr lang="en-US" sz="20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6729" y="3011996"/>
            <a:ext cx="524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Calculate user similarities </a:t>
            </a:r>
            <a:r>
              <a:rPr lang="en-US" sz="2000" dirty="0" smtClean="0">
                <a:latin typeface="+mj-lt"/>
              </a:rPr>
              <a:t>for through the cosine similarity score method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46729" y="4608516"/>
            <a:ext cx="524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Recommend paintings to users </a:t>
            </a:r>
            <a:r>
              <a:rPr lang="en-US" sz="2000" dirty="0" smtClean="0">
                <a:latin typeface="+mj-lt"/>
              </a:rPr>
              <a:t>based on art that is predicted to have high rating</a:t>
            </a:r>
            <a:endParaRPr lang="en-US" sz="20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56229" y="559679"/>
            <a:ext cx="6047514" cy="5612522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sosceles Triangle 30"/>
          <p:cNvSpPr/>
          <p:nvPr/>
        </p:nvSpPr>
        <p:spPr>
          <a:xfrm rot="10256279">
            <a:off x="1578106" y="4284844"/>
            <a:ext cx="2612955" cy="1624279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3714" y="47114"/>
            <a:ext cx="3833906" cy="49524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we did.</a:t>
            </a:r>
            <a:endParaRPr lang="en-US" sz="3200" dirty="0"/>
          </a:p>
        </p:txBody>
      </p:sp>
      <p:sp>
        <p:nvSpPr>
          <p:cNvPr id="13" name="Flowchart: Delay 12"/>
          <p:cNvSpPr/>
          <p:nvPr/>
        </p:nvSpPr>
        <p:spPr>
          <a:xfrm>
            <a:off x="57930" y="2692707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1</a:t>
            </a:r>
            <a:endParaRPr lang="en-US" sz="2500" dirty="0"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35259" y="737749"/>
            <a:ext cx="1937180" cy="2956224"/>
            <a:chOff x="104980" y="1544656"/>
            <a:chExt cx="3583564" cy="517127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4E5861"/>
                </a:clrFrom>
                <a:clrTo>
                  <a:srgbClr val="4E586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203" y="3606975"/>
              <a:ext cx="1529341" cy="31089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4E5861"/>
                </a:clrFrom>
                <a:clrTo>
                  <a:srgbClr val="4E586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059" y="2529634"/>
              <a:ext cx="1537629" cy="31089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4E5861"/>
                </a:clrFrom>
                <a:clrTo>
                  <a:srgbClr val="4E586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80" y="1544656"/>
              <a:ext cx="1552394" cy="31089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86" y="4575779"/>
            <a:ext cx="2824983" cy="14360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5" name="Group 44"/>
          <p:cNvGrpSpPr/>
          <p:nvPr/>
        </p:nvGrpSpPr>
        <p:grpSpPr>
          <a:xfrm>
            <a:off x="2617529" y="1916830"/>
            <a:ext cx="3072240" cy="798261"/>
            <a:chOff x="2630192" y="1521229"/>
            <a:chExt cx="3072240" cy="7982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630192" y="1536316"/>
                  <a:ext cx="2560580" cy="7562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192" y="1536316"/>
                  <a:ext cx="2560580" cy="7562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lowchart: Delay 33"/>
            <p:cNvSpPr/>
            <p:nvPr/>
          </p:nvSpPr>
          <p:spPr>
            <a:xfrm>
              <a:off x="5075361" y="1521229"/>
              <a:ext cx="627071" cy="798261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latin typeface="+mj-lt"/>
                </a:rPr>
                <a:t>3</a:t>
              </a:r>
              <a:endParaRPr lang="en-US" sz="2500" dirty="0">
                <a:latin typeface="+mj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05806" y="3366370"/>
            <a:ext cx="2359723" cy="1620555"/>
            <a:chOff x="3701108" y="2823553"/>
            <a:chExt cx="3257867" cy="223736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01108" y="2823553"/>
              <a:ext cx="2144657" cy="1353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6901" y="3986837"/>
              <a:ext cx="2152074" cy="107407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32" name="Flowchart: Delay 31"/>
          <p:cNvSpPr/>
          <p:nvPr/>
        </p:nvSpPr>
        <p:spPr>
          <a:xfrm flipH="1">
            <a:off x="3767874" y="5248626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2</a:t>
            </a:r>
            <a:endParaRPr lang="en-US" sz="2500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342094" y="320127"/>
            <a:ext cx="3850173" cy="928713"/>
            <a:chOff x="3342094" y="320127"/>
            <a:chExt cx="3850173" cy="928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969165" y="320127"/>
                  <a:ext cx="3223102" cy="887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165" y="320127"/>
                  <a:ext cx="3223102" cy="8877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lowchart: Delay 37"/>
            <p:cNvSpPr/>
            <p:nvPr/>
          </p:nvSpPr>
          <p:spPr>
            <a:xfrm flipH="1">
              <a:off x="3342094" y="450579"/>
              <a:ext cx="627071" cy="798261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latin typeface="+mj-lt"/>
                </a:rPr>
                <a:t>4</a:t>
              </a:r>
              <a:endParaRPr lang="en-US" sz="2500" dirty="0">
                <a:latin typeface="+mj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95948" y="267325"/>
            <a:ext cx="4975994" cy="1587407"/>
            <a:chOff x="7195948" y="267325"/>
            <a:chExt cx="4975994" cy="1587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099588" y="267325"/>
                  <a:ext cx="2226058" cy="6982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88" y="267325"/>
                  <a:ext cx="2226058" cy="6982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195948" y="1006166"/>
                  <a:ext cx="4975994" cy="8485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𝑚𝑜𝑣𝑖𝑒𝑠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𝐴𝑟𝑡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948" y="1006166"/>
                  <a:ext cx="4975994" cy="84856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lowchart: Delay 38"/>
            <p:cNvSpPr/>
            <p:nvPr/>
          </p:nvSpPr>
          <p:spPr>
            <a:xfrm>
              <a:off x="10419050" y="409610"/>
              <a:ext cx="627071" cy="798261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latin typeface="+mj-lt"/>
                </a:rPr>
                <a:t>5</a:t>
              </a:r>
              <a:endParaRPr lang="en-US" sz="2500" dirty="0">
                <a:latin typeface="+mj-lt"/>
              </a:endParaRPr>
            </a:p>
          </p:txBody>
        </p:sp>
      </p:grpSp>
      <p:sp>
        <p:nvSpPr>
          <p:cNvPr id="40" name="Flowchart: Delay 39"/>
          <p:cNvSpPr/>
          <p:nvPr/>
        </p:nvSpPr>
        <p:spPr>
          <a:xfrm flipH="1">
            <a:off x="8718850" y="3191349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6</a:t>
            </a:r>
            <a:endParaRPr lang="en-US" sz="2500" dirty="0">
              <a:latin typeface="+mj-l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1727" y="1952809"/>
            <a:ext cx="1230846" cy="3060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62594" y="4137617"/>
            <a:ext cx="3141663" cy="1437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Circular Arrow 47"/>
          <p:cNvSpPr/>
          <p:nvPr/>
        </p:nvSpPr>
        <p:spPr>
          <a:xfrm rot="2079355">
            <a:off x="7023832" y="2924358"/>
            <a:ext cx="1678450" cy="168469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087839"/>
              <a:gd name="adj5" fmla="val 12500"/>
            </a:avLst>
          </a:prstGeom>
          <a:solidFill>
            <a:srgbClr val="DAEDEB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9808724" y="1355537"/>
            <a:ext cx="2270472" cy="982808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9791266" y="1848953"/>
            <a:ext cx="2287930" cy="1039362"/>
            <a:chOff x="9791266" y="1848953"/>
            <a:chExt cx="2287930" cy="1039362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791266" y="2025518"/>
              <a:ext cx="1396910" cy="86279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658384" y="1848953"/>
              <a:ext cx="1420812" cy="873450"/>
            </a:xfrm>
            <a:prstGeom prst="rect">
              <a:avLst/>
            </a:prstGeom>
          </p:spPr>
        </p:pic>
      </p:grpSp>
      <p:sp>
        <p:nvSpPr>
          <p:cNvPr id="52" name="Flowchart: Delay 51"/>
          <p:cNvSpPr/>
          <p:nvPr/>
        </p:nvSpPr>
        <p:spPr>
          <a:xfrm>
            <a:off x="5976974" y="5949509"/>
            <a:ext cx="627071" cy="79826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+mj-lt"/>
              </a:rPr>
              <a:t>7</a:t>
            </a:r>
            <a:endParaRPr lang="en-US" sz="25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19570" y="5903084"/>
            <a:ext cx="1558780" cy="844686"/>
            <a:chOff x="6186006" y="4883573"/>
            <a:chExt cx="1558780" cy="844686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9"/>
            <a:srcRect b="29636"/>
            <a:stretch/>
          </p:blipFill>
          <p:spPr>
            <a:xfrm>
              <a:off x="6186006" y="4883573"/>
              <a:ext cx="1558780" cy="54740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9"/>
            <a:srcRect t="68009"/>
            <a:stretch/>
          </p:blipFill>
          <p:spPr>
            <a:xfrm>
              <a:off x="6186006" y="5479382"/>
              <a:ext cx="1558780" cy="24887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3875" y="6129561"/>
                <a:ext cx="1437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75" y="6129561"/>
                <a:ext cx="14376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0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32" grpId="0" animBg="1"/>
      <p:bldP spid="40" grpId="0" animBg="1"/>
      <p:bldP spid="48" grpId="0" animBg="1"/>
      <p:bldP spid="51" grpId="0" animBg="1"/>
      <p:bldP spid="5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give you a demo.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126" y="287607"/>
            <a:ext cx="2483345" cy="59366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754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the idea.</a:t>
            </a:r>
            <a:endParaRPr lang="en-US" dirty="0"/>
          </a:p>
        </p:txBody>
      </p:sp>
      <p:pic>
        <p:nvPicPr>
          <p:cNvPr id="2052" name="Picture 4" descr="Image result for kag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23" y="1054839"/>
            <a:ext cx="1925327" cy="103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kaggl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604" y="1012978"/>
            <a:ext cx="1254219" cy="5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24411" y="973032"/>
            <a:ext cx="34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Give back to community</a:t>
            </a:r>
            <a:r>
              <a:rPr lang="en-US" dirty="0" smtClean="0">
                <a:latin typeface="+mj-lt"/>
              </a:rPr>
              <a:t>. Share our combined dataset of movie and art preferences with </a:t>
            </a:r>
            <a:r>
              <a:rPr lang="en-US" dirty="0" err="1" smtClean="0">
                <a:latin typeface="+mj-lt"/>
              </a:rPr>
              <a:t>Kaggle</a:t>
            </a:r>
            <a:r>
              <a:rPr lang="en-US" dirty="0" smtClean="0">
                <a:latin typeface="+mj-lt"/>
              </a:rPr>
              <a:t> for more research.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4411" y="4558520"/>
            <a:ext cx="365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Test alternative methods</a:t>
            </a:r>
            <a:r>
              <a:rPr lang="en-US" dirty="0" smtClean="0">
                <a:latin typeface="+mj-lt"/>
              </a:rPr>
              <a:t>.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We did user-based collaborative filtering, but want to test item-based collaborating filtering.</a:t>
            </a:r>
            <a:endParaRPr lang="en-US" dirty="0">
              <a:latin typeface="+mj-lt"/>
            </a:endParaRPr>
          </a:p>
        </p:txBody>
      </p:sp>
      <p:pic>
        <p:nvPicPr>
          <p:cNvPr id="2050" name="Picture 2" descr="Image result for tes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179" y="4616274"/>
            <a:ext cx="1929071" cy="108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98156" y="2767908"/>
            <a:ext cx="365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Collect more art features</a:t>
            </a:r>
            <a:r>
              <a:rPr lang="en-US" dirty="0" smtClean="0">
                <a:latin typeface="+mj-lt"/>
              </a:rPr>
              <a:t>.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We have two features for each piece of art: art movement and artist. Need more for analysis.</a:t>
            </a:r>
            <a:endParaRPr lang="en-US" dirty="0">
              <a:latin typeface="+mj-lt"/>
            </a:endParaRPr>
          </a:p>
        </p:txBody>
      </p:sp>
      <p:pic>
        <p:nvPicPr>
          <p:cNvPr id="2054" name="Picture 6" descr="Image result for art analytic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2" r="11752"/>
          <a:stretch/>
        </p:blipFill>
        <p:spPr bwMode="auto">
          <a:xfrm>
            <a:off x="9357327" y="2803673"/>
            <a:ext cx="1906094" cy="112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456229" y="559679"/>
            <a:ext cx="6047514" cy="5612522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2494</TotalTime>
  <Words>372</Words>
  <Application>Microsoft Office PowerPoint</Application>
  <PresentationFormat>Widescreen</PresentationFormat>
  <Paragraphs>78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Schoolbook</vt:lpstr>
      <vt:lpstr>Corbel</vt:lpstr>
      <vt:lpstr>Wingdings</vt:lpstr>
      <vt:lpstr>Headlines</vt:lpstr>
      <vt:lpstr>The Art Oracle.  Recommending art to users based on their movie preferences.</vt:lpstr>
      <vt:lpstr>How we started.</vt:lpstr>
      <vt:lpstr>Where we found data.</vt:lpstr>
      <vt:lpstr>Our core assumption.</vt:lpstr>
      <vt:lpstr>What we did.</vt:lpstr>
      <vt:lpstr>What we did.</vt:lpstr>
      <vt:lpstr>Let’s give you a demo.</vt:lpstr>
      <vt:lpstr>What’s next for the idea.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Oracle.  Recommending art to users based on their movie preferences.</dc:title>
  <dc:creator>Melinda Salaman</dc:creator>
  <cp:lastModifiedBy>Muraki Tomoko</cp:lastModifiedBy>
  <cp:revision>36</cp:revision>
  <dcterms:created xsi:type="dcterms:W3CDTF">2018-11-30T23:47:01Z</dcterms:created>
  <dcterms:modified xsi:type="dcterms:W3CDTF">2018-12-05T00:18:30Z</dcterms:modified>
</cp:coreProperties>
</file>