
<file path=[Content_Types].xml><?xml version="1.0" encoding="utf-8"?>
<Types xmlns="http://schemas.openxmlformats.org/package/2006/content-types">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57" r:id="rId4"/>
    <p:sldId id="258" r:id="rId5"/>
    <p:sldId id="259" r:id="rId6"/>
    <p:sldId id="260" r:id="rId7"/>
    <p:sldId id="261" r:id="rId8"/>
    <p:sldId id="262"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6" autoAdjust="0"/>
    <p:restoredTop sz="96349" autoAdjust="0"/>
  </p:normalViewPr>
  <p:slideViewPr>
    <p:cSldViewPr snapToGrid="0">
      <p:cViewPr varScale="1">
        <p:scale>
          <a:sx n="60" d="100"/>
          <a:sy n="60" d="100"/>
        </p:scale>
        <p:origin x="72" y="117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97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07227C-43C3-42B8-9214-D42CAB178020}" type="datetimeFigureOut">
              <a:rPr lang="en-US" smtClean="0"/>
              <a:t>7/29/2023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2EFC7-F16C-4137-96E3-2D0C99935938}" type="slidenum">
              <a:rPr lang="en-US" smtClean="0"/>
              <a:t>‹#›</a:t>
            </a:fld>
            <a:endParaRPr lang="en-US"/>
          </a:p>
        </p:txBody>
      </p:sp>
    </p:spTree>
    <p:extLst>
      <p:ext uri="{BB962C8B-B14F-4D97-AF65-F5344CB8AC3E}">
        <p14:creationId xmlns:p14="http://schemas.microsoft.com/office/powerpoint/2010/main" val="349322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12EFC7-F16C-4137-96E3-2D0C99935938}" type="slidenum">
              <a:rPr lang="en-US" smtClean="0"/>
              <a:t>2</a:t>
            </a:fld>
            <a:endParaRPr lang="en-US"/>
          </a:p>
        </p:txBody>
      </p:sp>
    </p:spTree>
    <p:extLst>
      <p:ext uri="{BB962C8B-B14F-4D97-AF65-F5344CB8AC3E}">
        <p14:creationId xmlns:p14="http://schemas.microsoft.com/office/powerpoint/2010/main" val="99643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11DE-BAD7-930B-7269-617BE748B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5BBCA4-2514-8CE5-198B-6782F922E2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C6F01B-F077-5828-492A-2F3B770D384C}"/>
              </a:ext>
            </a:extLst>
          </p:cNvPr>
          <p:cNvSpPr>
            <a:spLocks noGrp="1"/>
          </p:cNvSpPr>
          <p:nvPr>
            <p:ph type="dt" sz="half" idx="10"/>
          </p:nvPr>
        </p:nvSpPr>
        <p:spPr/>
        <p:txBody>
          <a:bodyPr/>
          <a:lstStyle/>
          <a:p>
            <a:fld id="{AA5FDE2E-EF6A-4B10-8C75-E6CFFEBC4879}" type="datetimeFigureOut">
              <a:rPr lang="en-US" smtClean="0"/>
              <a:t>7/29/2023</a:t>
            </a:fld>
            <a:endParaRPr lang="en-US"/>
          </a:p>
        </p:txBody>
      </p:sp>
      <p:sp>
        <p:nvSpPr>
          <p:cNvPr id="5" name="Footer Placeholder 4">
            <a:extLst>
              <a:ext uri="{FF2B5EF4-FFF2-40B4-BE49-F238E27FC236}">
                <a16:creationId xmlns:a16="http://schemas.microsoft.com/office/drawing/2014/main" id="{FE4AF501-9256-4571-6DD4-D7A8ED692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FED0C-47D3-CA34-226A-BB2B723BEF19}"/>
              </a:ext>
            </a:extLst>
          </p:cNvPr>
          <p:cNvSpPr>
            <a:spLocks noGrp="1"/>
          </p:cNvSpPr>
          <p:nvPr>
            <p:ph type="sldNum" sz="quarter" idx="12"/>
          </p:nvPr>
        </p:nvSpPr>
        <p:spPr/>
        <p:txBody>
          <a:bodyPr/>
          <a:lstStyle/>
          <a:p>
            <a:fld id="{9E415A1F-39EA-4D3E-8728-E47A8897C14B}" type="slidenum">
              <a:rPr lang="en-US" smtClean="0"/>
              <a:t>‹#›</a:t>
            </a:fld>
            <a:endParaRPr lang="en-US"/>
          </a:p>
        </p:txBody>
      </p:sp>
    </p:spTree>
    <p:extLst>
      <p:ext uri="{BB962C8B-B14F-4D97-AF65-F5344CB8AC3E}">
        <p14:creationId xmlns:p14="http://schemas.microsoft.com/office/powerpoint/2010/main" val="222120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269E-3D15-7754-08F6-D5F21D3680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C76513-0597-FFFB-E43E-FE5E293A16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BCC787-9D6A-7C2E-B561-A36A75093C1B}"/>
              </a:ext>
            </a:extLst>
          </p:cNvPr>
          <p:cNvSpPr>
            <a:spLocks noGrp="1"/>
          </p:cNvSpPr>
          <p:nvPr>
            <p:ph type="dt" sz="half" idx="10"/>
          </p:nvPr>
        </p:nvSpPr>
        <p:spPr/>
        <p:txBody>
          <a:bodyPr/>
          <a:lstStyle/>
          <a:p>
            <a:fld id="{AA5FDE2E-EF6A-4B10-8C75-E6CFFEBC4879}" type="datetimeFigureOut">
              <a:rPr lang="en-US" smtClean="0"/>
              <a:t>7/29/2023</a:t>
            </a:fld>
            <a:endParaRPr lang="en-US"/>
          </a:p>
        </p:txBody>
      </p:sp>
      <p:sp>
        <p:nvSpPr>
          <p:cNvPr id="5" name="Footer Placeholder 4">
            <a:extLst>
              <a:ext uri="{FF2B5EF4-FFF2-40B4-BE49-F238E27FC236}">
                <a16:creationId xmlns:a16="http://schemas.microsoft.com/office/drawing/2014/main" id="{040D01A0-F0AE-3049-CCAA-6BCC86A8A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F8EF6-97EA-DB7F-FB73-9CAA111F9CDA}"/>
              </a:ext>
            </a:extLst>
          </p:cNvPr>
          <p:cNvSpPr>
            <a:spLocks noGrp="1"/>
          </p:cNvSpPr>
          <p:nvPr>
            <p:ph type="sldNum" sz="quarter" idx="12"/>
          </p:nvPr>
        </p:nvSpPr>
        <p:spPr/>
        <p:txBody>
          <a:bodyPr/>
          <a:lstStyle/>
          <a:p>
            <a:fld id="{9E415A1F-39EA-4D3E-8728-E47A8897C14B}" type="slidenum">
              <a:rPr lang="en-US" smtClean="0"/>
              <a:t>‹#›</a:t>
            </a:fld>
            <a:endParaRPr lang="en-US"/>
          </a:p>
        </p:txBody>
      </p:sp>
    </p:spTree>
    <p:extLst>
      <p:ext uri="{BB962C8B-B14F-4D97-AF65-F5344CB8AC3E}">
        <p14:creationId xmlns:p14="http://schemas.microsoft.com/office/powerpoint/2010/main" val="54321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E5B281-36AE-1F00-CDDA-1815BD6D91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9831D3-C9BC-3CAC-25FF-78F06FEF7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9574C-520C-39F9-FB36-ABAEC0072CC7}"/>
              </a:ext>
            </a:extLst>
          </p:cNvPr>
          <p:cNvSpPr>
            <a:spLocks noGrp="1"/>
          </p:cNvSpPr>
          <p:nvPr>
            <p:ph type="dt" sz="half" idx="10"/>
          </p:nvPr>
        </p:nvSpPr>
        <p:spPr/>
        <p:txBody>
          <a:bodyPr/>
          <a:lstStyle/>
          <a:p>
            <a:fld id="{AA5FDE2E-EF6A-4B10-8C75-E6CFFEBC4879}" type="datetimeFigureOut">
              <a:rPr lang="en-US" smtClean="0"/>
              <a:t>7/29/2023</a:t>
            </a:fld>
            <a:endParaRPr lang="en-US"/>
          </a:p>
        </p:txBody>
      </p:sp>
      <p:sp>
        <p:nvSpPr>
          <p:cNvPr id="5" name="Footer Placeholder 4">
            <a:extLst>
              <a:ext uri="{FF2B5EF4-FFF2-40B4-BE49-F238E27FC236}">
                <a16:creationId xmlns:a16="http://schemas.microsoft.com/office/drawing/2014/main" id="{1856B798-0E0B-A130-BC2A-E1110944F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E1764-B86E-B694-0406-8B7001525173}"/>
              </a:ext>
            </a:extLst>
          </p:cNvPr>
          <p:cNvSpPr>
            <a:spLocks noGrp="1"/>
          </p:cNvSpPr>
          <p:nvPr>
            <p:ph type="sldNum" sz="quarter" idx="12"/>
          </p:nvPr>
        </p:nvSpPr>
        <p:spPr/>
        <p:txBody>
          <a:bodyPr/>
          <a:lstStyle/>
          <a:p>
            <a:fld id="{9E415A1F-39EA-4D3E-8728-E47A8897C14B}" type="slidenum">
              <a:rPr lang="en-US" smtClean="0"/>
              <a:t>‹#›</a:t>
            </a:fld>
            <a:endParaRPr lang="en-US"/>
          </a:p>
        </p:txBody>
      </p:sp>
    </p:spTree>
    <p:extLst>
      <p:ext uri="{BB962C8B-B14F-4D97-AF65-F5344CB8AC3E}">
        <p14:creationId xmlns:p14="http://schemas.microsoft.com/office/powerpoint/2010/main" val="132461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4170-A5D3-879C-87B0-9662226892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BA1A1A-E104-62E3-D76E-7504BDE890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63C112-2B24-BF61-4F46-77A0CE09CD89}"/>
              </a:ext>
            </a:extLst>
          </p:cNvPr>
          <p:cNvSpPr>
            <a:spLocks noGrp="1"/>
          </p:cNvSpPr>
          <p:nvPr>
            <p:ph type="dt" sz="half" idx="10"/>
          </p:nvPr>
        </p:nvSpPr>
        <p:spPr/>
        <p:txBody>
          <a:bodyPr/>
          <a:lstStyle/>
          <a:p>
            <a:fld id="{C247C547-DE8C-4470-AA33-E4F9690AEADC}" type="datetimeFigureOut">
              <a:rPr lang="en-US" smtClean="0"/>
              <a:t>7/29/2023</a:t>
            </a:fld>
            <a:endParaRPr lang="en-US"/>
          </a:p>
        </p:txBody>
      </p:sp>
      <p:sp>
        <p:nvSpPr>
          <p:cNvPr id="5" name="Footer Placeholder 4">
            <a:extLst>
              <a:ext uri="{FF2B5EF4-FFF2-40B4-BE49-F238E27FC236}">
                <a16:creationId xmlns:a16="http://schemas.microsoft.com/office/drawing/2014/main" id="{D30A7183-E7C8-081A-D792-B6B3952E0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77E12-E7D7-DF5E-E36F-7103337AFF4F}"/>
              </a:ext>
            </a:extLst>
          </p:cNvPr>
          <p:cNvSpPr>
            <a:spLocks noGrp="1"/>
          </p:cNvSpPr>
          <p:nvPr>
            <p:ph type="sldNum" sz="quarter" idx="12"/>
          </p:nvPr>
        </p:nvSpPr>
        <p:spPr/>
        <p:txBody>
          <a:bodyPr/>
          <a:lstStyle/>
          <a:p>
            <a:fld id="{8753EBD3-9F01-4498-93A4-214D5C494C54}" type="slidenum">
              <a:rPr lang="en-US" smtClean="0"/>
              <a:t>‹#›</a:t>
            </a:fld>
            <a:endParaRPr lang="en-US"/>
          </a:p>
        </p:txBody>
      </p:sp>
    </p:spTree>
    <p:extLst>
      <p:ext uri="{BB962C8B-B14F-4D97-AF65-F5344CB8AC3E}">
        <p14:creationId xmlns:p14="http://schemas.microsoft.com/office/powerpoint/2010/main" val="254154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1214-7711-7BE8-666D-987CC04DDB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D17B64-8F26-1585-00A7-C2D908C363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A441A-21EB-2C41-C9C0-22857731C40A}"/>
              </a:ext>
            </a:extLst>
          </p:cNvPr>
          <p:cNvSpPr>
            <a:spLocks noGrp="1"/>
          </p:cNvSpPr>
          <p:nvPr>
            <p:ph type="dt" sz="half" idx="10"/>
          </p:nvPr>
        </p:nvSpPr>
        <p:spPr/>
        <p:txBody>
          <a:bodyPr/>
          <a:lstStyle/>
          <a:p>
            <a:fld id="{C247C547-DE8C-4470-AA33-E4F9690AEADC}" type="datetimeFigureOut">
              <a:rPr lang="en-US" smtClean="0"/>
              <a:t>7/29/2023</a:t>
            </a:fld>
            <a:endParaRPr lang="en-US"/>
          </a:p>
        </p:txBody>
      </p:sp>
      <p:sp>
        <p:nvSpPr>
          <p:cNvPr id="5" name="Footer Placeholder 4">
            <a:extLst>
              <a:ext uri="{FF2B5EF4-FFF2-40B4-BE49-F238E27FC236}">
                <a16:creationId xmlns:a16="http://schemas.microsoft.com/office/drawing/2014/main" id="{ADB3960D-9CE2-20FE-76CE-A8729150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A19A9-84CC-F064-8657-06069638D78E}"/>
              </a:ext>
            </a:extLst>
          </p:cNvPr>
          <p:cNvSpPr>
            <a:spLocks noGrp="1"/>
          </p:cNvSpPr>
          <p:nvPr>
            <p:ph type="sldNum" sz="quarter" idx="12"/>
          </p:nvPr>
        </p:nvSpPr>
        <p:spPr/>
        <p:txBody>
          <a:bodyPr/>
          <a:lstStyle/>
          <a:p>
            <a:fld id="{8753EBD3-9F01-4498-93A4-214D5C494C54}" type="slidenum">
              <a:rPr lang="en-US" smtClean="0"/>
              <a:t>‹#›</a:t>
            </a:fld>
            <a:endParaRPr lang="en-US"/>
          </a:p>
        </p:txBody>
      </p:sp>
    </p:spTree>
    <p:extLst>
      <p:ext uri="{BB962C8B-B14F-4D97-AF65-F5344CB8AC3E}">
        <p14:creationId xmlns:p14="http://schemas.microsoft.com/office/powerpoint/2010/main" val="2757690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7A79-606F-ABB2-EDB9-D0C9282FB3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957781-0B6D-3457-0D6B-3D6474A62E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D9EFE-B754-93ED-4136-BA092AE42821}"/>
              </a:ext>
            </a:extLst>
          </p:cNvPr>
          <p:cNvSpPr>
            <a:spLocks noGrp="1"/>
          </p:cNvSpPr>
          <p:nvPr>
            <p:ph type="dt" sz="half" idx="10"/>
          </p:nvPr>
        </p:nvSpPr>
        <p:spPr/>
        <p:txBody>
          <a:bodyPr/>
          <a:lstStyle/>
          <a:p>
            <a:fld id="{C247C547-DE8C-4470-AA33-E4F9690AEADC}" type="datetimeFigureOut">
              <a:rPr lang="en-US" smtClean="0"/>
              <a:t>7/29/2023</a:t>
            </a:fld>
            <a:endParaRPr lang="en-US"/>
          </a:p>
        </p:txBody>
      </p:sp>
      <p:sp>
        <p:nvSpPr>
          <p:cNvPr id="5" name="Footer Placeholder 4">
            <a:extLst>
              <a:ext uri="{FF2B5EF4-FFF2-40B4-BE49-F238E27FC236}">
                <a16:creationId xmlns:a16="http://schemas.microsoft.com/office/drawing/2014/main" id="{C0639198-A2B0-FBD3-2BAC-8C398AE04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B9255-CF37-78FC-58FE-EF822FA16C6D}"/>
              </a:ext>
            </a:extLst>
          </p:cNvPr>
          <p:cNvSpPr>
            <a:spLocks noGrp="1"/>
          </p:cNvSpPr>
          <p:nvPr>
            <p:ph type="sldNum" sz="quarter" idx="12"/>
          </p:nvPr>
        </p:nvSpPr>
        <p:spPr/>
        <p:txBody>
          <a:bodyPr/>
          <a:lstStyle/>
          <a:p>
            <a:fld id="{8753EBD3-9F01-4498-93A4-214D5C494C54}" type="slidenum">
              <a:rPr lang="en-US" smtClean="0"/>
              <a:t>‹#›</a:t>
            </a:fld>
            <a:endParaRPr lang="en-US"/>
          </a:p>
        </p:txBody>
      </p:sp>
    </p:spTree>
    <p:extLst>
      <p:ext uri="{BB962C8B-B14F-4D97-AF65-F5344CB8AC3E}">
        <p14:creationId xmlns:p14="http://schemas.microsoft.com/office/powerpoint/2010/main" val="3703482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12F1-A7EB-C35A-A9B6-7743A20650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35B9D2-C369-50DD-00F7-95DB9E07BB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BC538A-5562-8090-E8B4-D65A1B219F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8C28E0-9D3E-5FCA-9EC6-C8A48B1F14D8}"/>
              </a:ext>
            </a:extLst>
          </p:cNvPr>
          <p:cNvSpPr>
            <a:spLocks noGrp="1"/>
          </p:cNvSpPr>
          <p:nvPr>
            <p:ph type="dt" sz="half" idx="10"/>
          </p:nvPr>
        </p:nvSpPr>
        <p:spPr/>
        <p:txBody>
          <a:bodyPr/>
          <a:lstStyle/>
          <a:p>
            <a:fld id="{C247C547-DE8C-4470-AA33-E4F9690AEADC}" type="datetimeFigureOut">
              <a:rPr lang="en-US" smtClean="0"/>
              <a:t>7/29/2023</a:t>
            </a:fld>
            <a:endParaRPr lang="en-US"/>
          </a:p>
        </p:txBody>
      </p:sp>
      <p:sp>
        <p:nvSpPr>
          <p:cNvPr id="6" name="Footer Placeholder 5">
            <a:extLst>
              <a:ext uri="{FF2B5EF4-FFF2-40B4-BE49-F238E27FC236}">
                <a16:creationId xmlns:a16="http://schemas.microsoft.com/office/drawing/2014/main" id="{1C07A911-0088-D035-25F8-30CD42B8B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32201-DBBD-DFF2-DEC8-70447001F01E}"/>
              </a:ext>
            </a:extLst>
          </p:cNvPr>
          <p:cNvSpPr>
            <a:spLocks noGrp="1"/>
          </p:cNvSpPr>
          <p:nvPr>
            <p:ph type="sldNum" sz="quarter" idx="12"/>
          </p:nvPr>
        </p:nvSpPr>
        <p:spPr/>
        <p:txBody>
          <a:bodyPr/>
          <a:lstStyle/>
          <a:p>
            <a:fld id="{8753EBD3-9F01-4498-93A4-214D5C494C54}" type="slidenum">
              <a:rPr lang="en-US" smtClean="0"/>
              <a:t>‹#›</a:t>
            </a:fld>
            <a:endParaRPr lang="en-US"/>
          </a:p>
        </p:txBody>
      </p:sp>
    </p:spTree>
    <p:extLst>
      <p:ext uri="{BB962C8B-B14F-4D97-AF65-F5344CB8AC3E}">
        <p14:creationId xmlns:p14="http://schemas.microsoft.com/office/powerpoint/2010/main" val="3354867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2D6B-BE76-C2F7-AABF-8FC93C2997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7FA947-1F9C-B0D3-54CF-B19DFAB95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6F2A95-E0D5-94CF-3FB1-0BFB8D6887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7AA46F-4468-D57F-5BF7-D8C2FE7BA9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FED5F-E557-BCF9-4030-AFD9C13FC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95D013-EAD2-8A97-8124-41B2834F705A}"/>
              </a:ext>
            </a:extLst>
          </p:cNvPr>
          <p:cNvSpPr>
            <a:spLocks noGrp="1"/>
          </p:cNvSpPr>
          <p:nvPr>
            <p:ph type="dt" sz="half" idx="10"/>
          </p:nvPr>
        </p:nvSpPr>
        <p:spPr/>
        <p:txBody>
          <a:bodyPr/>
          <a:lstStyle/>
          <a:p>
            <a:fld id="{C247C547-DE8C-4470-AA33-E4F9690AEADC}" type="datetimeFigureOut">
              <a:rPr lang="en-US" smtClean="0"/>
              <a:t>7/29/2023</a:t>
            </a:fld>
            <a:endParaRPr lang="en-US"/>
          </a:p>
        </p:txBody>
      </p:sp>
      <p:sp>
        <p:nvSpPr>
          <p:cNvPr id="8" name="Footer Placeholder 7">
            <a:extLst>
              <a:ext uri="{FF2B5EF4-FFF2-40B4-BE49-F238E27FC236}">
                <a16:creationId xmlns:a16="http://schemas.microsoft.com/office/drawing/2014/main" id="{9C90EA0E-D489-E727-040E-4D39F89ACC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B5EF68-8FC7-FDC8-E730-CEF895E68B37}"/>
              </a:ext>
            </a:extLst>
          </p:cNvPr>
          <p:cNvSpPr>
            <a:spLocks noGrp="1"/>
          </p:cNvSpPr>
          <p:nvPr>
            <p:ph type="sldNum" sz="quarter" idx="12"/>
          </p:nvPr>
        </p:nvSpPr>
        <p:spPr/>
        <p:txBody>
          <a:bodyPr/>
          <a:lstStyle/>
          <a:p>
            <a:fld id="{8753EBD3-9F01-4498-93A4-214D5C494C54}" type="slidenum">
              <a:rPr lang="en-US" smtClean="0"/>
              <a:t>‹#›</a:t>
            </a:fld>
            <a:endParaRPr lang="en-US"/>
          </a:p>
        </p:txBody>
      </p:sp>
    </p:spTree>
    <p:extLst>
      <p:ext uri="{BB962C8B-B14F-4D97-AF65-F5344CB8AC3E}">
        <p14:creationId xmlns:p14="http://schemas.microsoft.com/office/powerpoint/2010/main" val="1000959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FD68-311B-3B44-1701-B2CC001746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0D862D-6F09-E8D6-C502-06A1A8E9EE37}"/>
              </a:ext>
            </a:extLst>
          </p:cNvPr>
          <p:cNvSpPr>
            <a:spLocks noGrp="1"/>
          </p:cNvSpPr>
          <p:nvPr>
            <p:ph type="dt" sz="half" idx="10"/>
          </p:nvPr>
        </p:nvSpPr>
        <p:spPr/>
        <p:txBody>
          <a:bodyPr/>
          <a:lstStyle/>
          <a:p>
            <a:fld id="{C247C547-DE8C-4470-AA33-E4F9690AEADC}" type="datetimeFigureOut">
              <a:rPr lang="en-US" smtClean="0"/>
              <a:t>7/29/2023</a:t>
            </a:fld>
            <a:endParaRPr lang="en-US"/>
          </a:p>
        </p:txBody>
      </p:sp>
      <p:sp>
        <p:nvSpPr>
          <p:cNvPr id="4" name="Footer Placeholder 3">
            <a:extLst>
              <a:ext uri="{FF2B5EF4-FFF2-40B4-BE49-F238E27FC236}">
                <a16:creationId xmlns:a16="http://schemas.microsoft.com/office/drawing/2014/main" id="{83EB461A-3C44-817B-4671-7BBD4692AC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7BC2E7-65CF-7CB4-BF77-45C3CA42B8CB}"/>
              </a:ext>
            </a:extLst>
          </p:cNvPr>
          <p:cNvSpPr>
            <a:spLocks noGrp="1"/>
          </p:cNvSpPr>
          <p:nvPr>
            <p:ph type="sldNum" sz="quarter" idx="12"/>
          </p:nvPr>
        </p:nvSpPr>
        <p:spPr/>
        <p:txBody>
          <a:bodyPr/>
          <a:lstStyle/>
          <a:p>
            <a:fld id="{8753EBD3-9F01-4498-93A4-214D5C494C54}" type="slidenum">
              <a:rPr lang="en-US" smtClean="0"/>
              <a:t>‹#›</a:t>
            </a:fld>
            <a:endParaRPr lang="en-US"/>
          </a:p>
        </p:txBody>
      </p:sp>
    </p:spTree>
    <p:extLst>
      <p:ext uri="{BB962C8B-B14F-4D97-AF65-F5344CB8AC3E}">
        <p14:creationId xmlns:p14="http://schemas.microsoft.com/office/powerpoint/2010/main" val="898812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E13696-3D99-24F2-EAB9-F7B835C1B08E}"/>
              </a:ext>
            </a:extLst>
          </p:cNvPr>
          <p:cNvSpPr>
            <a:spLocks noGrp="1"/>
          </p:cNvSpPr>
          <p:nvPr>
            <p:ph type="dt" sz="half" idx="10"/>
          </p:nvPr>
        </p:nvSpPr>
        <p:spPr/>
        <p:txBody>
          <a:bodyPr/>
          <a:lstStyle/>
          <a:p>
            <a:fld id="{C247C547-DE8C-4470-AA33-E4F9690AEADC}" type="datetimeFigureOut">
              <a:rPr lang="en-US" smtClean="0"/>
              <a:t>7/29/2023</a:t>
            </a:fld>
            <a:endParaRPr lang="en-US"/>
          </a:p>
        </p:txBody>
      </p:sp>
      <p:sp>
        <p:nvSpPr>
          <p:cNvPr id="3" name="Footer Placeholder 2">
            <a:extLst>
              <a:ext uri="{FF2B5EF4-FFF2-40B4-BE49-F238E27FC236}">
                <a16:creationId xmlns:a16="http://schemas.microsoft.com/office/drawing/2014/main" id="{3C383326-0F2E-AE83-F5EB-FF6AF97895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D62CF4-99D4-3A1C-4116-92FA875B68AB}"/>
              </a:ext>
            </a:extLst>
          </p:cNvPr>
          <p:cNvSpPr>
            <a:spLocks noGrp="1"/>
          </p:cNvSpPr>
          <p:nvPr>
            <p:ph type="sldNum" sz="quarter" idx="12"/>
          </p:nvPr>
        </p:nvSpPr>
        <p:spPr/>
        <p:txBody>
          <a:bodyPr/>
          <a:lstStyle/>
          <a:p>
            <a:fld id="{8753EBD3-9F01-4498-93A4-214D5C494C54}" type="slidenum">
              <a:rPr lang="en-US" smtClean="0"/>
              <a:t>‹#›</a:t>
            </a:fld>
            <a:endParaRPr lang="en-US"/>
          </a:p>
        </p:txBody>
      </p:sp>
    </p:spTree>
    <p:extLst>
      <p:ext uri="{BB962C8B-B14F-4D97-AF65-F5344CB8AC3E}">
        <p14:creationId xmlns:p14="http://schemas.microsoft.com/office/powerpoint/2010/main" val="1257839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7489-0E2E-3438-0229-524BE865B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B0FFEF-E663-8024-E02E-99305AB91F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BAE530-931A-15AB-6EDD-C99623AED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E39B7-0C3C-061B-6397-48157BF9B9EC}"/>
              </a:ext>
            </a:extLst>
          </p:cNvPr>
          <p:cNvSpPr>
            <a:spLocks noGrp="1"/>
          </p:cNvSpPr>
          <p:nvPr>
            <p:ph type="dt" sz="half" idx="10"/>
          </p:nvPr>
        </p:nvSpPr>
        <p:spPr/>
        <p:txBody>
          <a:bodyPr/>
          <a:lstStyle/>
          <a:p>
            <a:fld id="{C247C547-DE8C-4470-AA33-E4F9690AEADC}" type="datetimeFigureOut">
              <a:rPr lang="en-US" smtClean="0"/>
              <a:t>7/29/2023</a:t>
            </a:fld>
            <a:endParaRPr lang="en-US"/>
          </a:p>
        </p:txBody>
      </p:sp>
      <p:sp>
        <p:nvSpPr>
          <p:cNvPr id="6" name="Footer Placeholder 5">
            <a:extLst>
              <a:ext uri="{FF2B5EF4-FFF2-40B4-BE49-F238E27FC236}">
                <a16:creationId xmlns:a16="http://schemas.microsoft.com/office/drawing/2014/main" id="{C2355200-D5D1-A7CF-948E-0C0C2114F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2A2D1-6C12-03D9-A832-FA8BECFF161A}"/>
              </a:ext>
            </a:extLst>
          </p:cNvPr>
          <p:cNvSpPr>
            <a:spLocks noGrp="1"/>
          </p:cNvSpPr>
          <p:nvPr>
            <p:ph type="sldNum" sz="quarter" idx="12"/>
          </p:nvPr>
        </p:nvSpPr>
        <p:spPr/>
        <p:txBody>
          <a:bodyPr/>
          <a:lstStyle/>
          <a:p>
            <a:fld id="{8753EBD3-9F01-4498-93A4-214D5C494C54}" type="slidenum">
              <a:rPr lang="en-US" smtClean="0"/>
              <a:t>‹#›</a:t>
            </a:fld>
            <a:endParaRPr lang="en-US"/>
          </a:p>
        </p:txBody>
      </p:sp>
    </p:spTree>
    <p:extLst>
      <p:ext uri="{BB962C8B-B14F-4D97-AF65-F5344CB8AC3E}">
        <p14:creationId xmlns:p14="http://schemas.microsoft.com/office/powerpoint/2010/main" val="287719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1FF1-3F92-AAA7-EB93-3E1C404984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A0A27A-C5EA-FFB9-95E6-D7718CD16B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1A605-1153-8342-A6A6-D08728A4ACB4}"/>
              </a:ext>
            </a:extLst>
          </p:cNvPr>
          <p:cNvSpPr>
            <a:spLocks noGrp="1"/>
          </p:cNvSpPr>
          <p:nvPr>
            <p:ph type="dt" sz="half" idx="10"/>
          </p:nvPr>
        </p:nvSpPr>
        <p:spPr/>
        <p:txBody>
          <a:bodyPr/>
          <a:lstStyle/>
          <a:p>
            <a:fld id="{AA5FDE2E-EF6A-4B10-8C75-E6CFFEBC4879}" type="datetimeFigureOut">
              <a:rPr lang="en-US" smtClean="0"/>
              <a:t>7/29/2023</a:t>
            </a:fld>
            <a:endParaRPr lang="en-US"/>
          </a:p>
        </p:txBody>
      </p:sp>
      <p:sp>
        <p:nvSpPr>
          <p:cNvPr id="5" name="Footer Placeholder 4">
            <a:extLst>
              <a:ext uri="{FF2B5EF4-FFF2-40B4-BE49-F238E27FC236}">
                <a16:creationId xmlns:a16="http://schemas.microsoft.com/office/drawing/2014/main" id="{1C5F39E2-D215-DF55-E3C6-BA4DBC4F7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3BEB1-0CD3-583F-A29B-4B1B12888117}"/>
              </a:ext>
            </a:extLst>
          </p:cNvPr>
          <p:cNvSpPr>
            <a:spLocks noGrp="1"/>
          </p:cNvSpPr>
          <p:nvPr>
            <p:ph type="sldNum" sz="quarter" idx="12"/>
          </p:nvPr>
        </p:nvSpPr>
        <p:spPr/>
        <p:txBody>
          <a:bodyPr/>
          <a:lstStyle/>
          <a:p>
            <a:fld id="{9E415A1F-39EA-4D3E-8728-E47A8897C14B}" type="slidenum">
              <a:rPr lang="en-US" smtClean="0"/>
              <a:t>‹#›</a:t>
            </a:fld>
            <a:endParaRPr lang="en-US"/>
          </a:p>
        </p:txBody>
      </p:sp>
    </p:spTree>
    <p:extLst>
      <p:ext uri="{BB962C8B-B14F-4D97-AF65-F5344CB8AC3E}">
        <p14:creationId xmlns:p14="http://schemas.microsoft.com/office/powerpoint/2010/main" val="2799443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8571-D5DB-0E35-BAD8-EF30633EA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3390E4-91AB-D0E5-C9BA-A959CB7989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4C0DCC-42C3-067C-1CD2-D8761197B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2328DA-E4F8-A5A1-F09D-73F05773B612}"/>
              </a:ext>
            </a:extLst>
          </p:cNvPr>
          <p:cNvSpPr>
            <a:spLocks noGrp="1"/>
          </p:cNvSpPr>
          <p:nvPr>
            <p:ph type="dt" sz="half" idx="10"/>
          </p:nvPr>
        </p:nvSpPr>
        <p:spPr/>
        <p:txBody>
          <a:bodyPr/>
          <a:lstStyle/>
          <a:p>
            <a:fld id="{C247C547-DE8C-4470-AA33-E4F9690AEADC}" type="datetimeFigureOut">
              <a:rPr lang="en-US" smtClean="0"/>
              <a:t>7/29/2023</a:t>
            </a:fld>
            <a:endParaRPr lang="en-US"/>
          </a:p>
        </p:txBody>
      </p:sp>
      <p:sp>
        <p:nvSpPr>
          <p:cNvPr id="6" name="Footer Placeholder 5">
            <a:extLst>
              <a:ext uri="{FF2B5EF4-FFF2-40B4-BE49-F238E27FC236}">
                <a16:creationId xmlns:a16="http://schemas.microsoft.com/office/drawing/2014/main" id="{89519CBA-B081-EA7C-9B5C-822857DC70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9B608-289E-B557-CA00-4EB1A35AFAD1}"/>
              </a:ext>
            </a:extLst>
          </p:cNvPr>
          <p:cNvSpPr>
            <a:spLocks noGrp="1"/>
          </p:cNvSpPr>
          <p:nvPr>
            <p:ph type="sldNum" sz="quarter" idx="12"/>
          </p:nvPr>
        </p:nvSpPr>
        <p:spPr/>
        <p:txBody>
          <a:bodyPr/>
          <a:lstStyle/>
          <a:p>
            <a:fld id="{8753EBD3-9F01-4498-93A4-214D5C494C54}" type="slidenum">
              <a:rPr lang="en-US" smtClean="0"/>
              <a:t>‹#›</a:t>
            </a:fld>
            <a:endParaRPr lang="en-US"/>
          </a:p>
        </p:txBody>
      </p:sp>
    </p:spTree>
    <p:extLst>
      <p:ext uri="{BB962C8B-B14F-4D97-AF65-F5344CB8AC3E}">
        <p14:creationId xmlns:p14="http://schemas.microsoft.com/office/powerpoint/2010/main" val="2752612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3B41-2CBB-F078-2E9F-D696FD0E9C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0AD702-8516-D62E-E442-23276A1344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953E7-3BCA-048C-3899-B58746EF5721}"/>
              </a:ext>
            </a:extLst>
          </p:cNvPr>
          <p:cNvSpPr>
            <a:spLocks noGrp="1"/>
          </p:cNvSpPr>
          <p:nvPr>
            <p:ph type="dt" sz="half" idx="10"/>
          </p:nvPr>
        </p:nvSpPr>
        <p:spPr/>
        <p:txBody>
          <a:bodyPr/>
          <a:lstStyle/>
          <a:p>
            <a:fld id="{C247C547-DE8C-4470-AA33-E4F9690AEADC}" type="datetimeFigureOut">
              <a:rPr lang="en-US" smtClean="0"/>
              <a:t>7/29/2023</a:t>
            </a:fld>
            <a:endParaRPr lang="en-US"/>
          </a:p>
        </p:txBody>
      </p:sp>
      <p:sp>
        <p:nvSpPr>
          <p:cNvPr id="5" name="Footer Placeholder 4">
            <a:extLst>
              <a:ext uri="{FF2B5EF4-FFF2-40B4-BE49-F238E27FC236}">
                <a16:creationId xmlns:a16="http://schemas.microsoft.com/office/drawing/2014/main" id="{FFAF79ED-B560-E5FB-2644-A64D8549F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8AD07-9521-5872-BA4C-A10059436C11}"/>
              </a:ext>
            </a:extLst>
          </p:cNvPr>
          <p:cNvSpPr>
            <a:spLocks noGrp="1"/>
          </p:cNvSpPr>
          <p:nvPr>
            <p:ph type="sldNum" sz="quarter" idx="12"/>
          </p:nvPr>
        </p:nvSpPr>
        <p:spPr/>
        <p:txBody>
          <a:bodyPr/>
          <a:lstStyle/>
          <a:p>
            <a:fld id="{8753EBD3-9F01-4498-93A4-214D5C494C54}" type="slidenum">
              <a:rPr lang="en-US" smtClean="0"/>
              <a:t>‹#›</a:t>
            </a:fld>
            <a:endParaRPr lang="en-US"/>
          </a:p>
        </p:txBody>
      </p:sp>
    </p:spTree>
    <p:extLst>
      <p:ext uri="{BB962C8B-B14F-4D97-AF65-F5344CB8AC3E}">
        <p14:creationId xmlns:p14="http://schemas.microsoft.com/office/powerpoint/2010/main" val="15823790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D96D34-7DFF-8FD9-9129-F0742E55FD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811953-BE11-80D3-DD0C-F3A63EAB4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4648C-2004-21BE-44B4-579A808BC809}"/>
              </a:ext>
            </a:extLst>
          </p:cNvPr>
          <p:cNvSpPr>
            <a:spLocks noGrp="1"/>
          </p:cNvSpPr>
          <p:nvPr>
            <p:ph type="dt" sz="half" idx="10"/>
          </p:nvPr>
        </p:nvSpPr>
        <p:spPr/>
        <p:txBody>
          <a:bodyPr/>
          <a:lstStyle/>
          <a:p>
            <a:fld id="{C247C547-DE8C-4470-AA33-E4F9690AEADC}" type="datetimeFigureOut">
              <a:rPr lang="en-US" smtClean="0"/>
              <a:t>7/29/2023</a:t>
            </a:fld>
            <a:endParaRPr lang="en-US"/>
          </a:p>
        </p:txBody>
      </p:sp>
      <p:sp>
        <p:nvSpPr>
          <p:cNvPr id="5" name="Footer Placeholder 4">
            <a:extLst>
              <a:ext uri="{FF2B5EF4-FFF2-40B4-BE49-F238E27FC236}">
                <a16:creationId xmlns:a16="http://schemas.microsoft.com/office/drawing/2014/main" id="{2EFF1A46-A6E7-2C57-1653-C447DB173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9C72F-F953-18A8-4EDD-3DB64DDD1A25}"/>
              </a:ext>
            </a:extLst>
          </p:cNvPr>
          <p:cNvSpPr>
            <a:spLocks noGrp="1"/>
          </p:cNvSpPr>
          <p:nvPr>
            <p:ph type="sldNum" sz="quarter" idx="12"/>
          </p:nvPr>
        </p:nvSpPr>
        <p:spPr/>
        <p:txBody>
          <a:bodyPr/>
          <a:lstStyle/>
          <a:p>
            <a:fld id="{8753EBD3-9F01-4498-93A4-214D5C494C54}" type="slidenum">
              <a:rPr lang="en-US" smtClean="0"/>
              <a:t>‹#›</a:t>
            </a:fld>
            <a:endParaRPr lang="en-US"/>
          </a:p>
        </p:txBody>
      </p:sp>
    </p:spTree>
    <p:extLst>
      <p:ext uri="{BB962C8B-B14F-4D97-AF65-F5344CB8AC3E}">
        <p14:creationId xmlns:p14="http://schemas.microsoft.com/office/powerpoint/2010/main" val="1448366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4183-CD98-E712-4651-9799A286C6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777286-FEAE-28F5-4CD5-05AF407C3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6501D0-6543-DC7A-39BA-B935DCFB8906}"/>
              </a:ext>
            </a:extLst>
          </p:cNvPr>
          <p:cNvSpPr>
            <a:spLocks noGrp="1"/>
          </p:cNvSpPr>
          <p:nvPr>
            <p:ph type="dt" sz="half" idx="10"/>
          </p:nvPr>
        </p:nvSpPr>
        <p:spPr/>
        <p:txBody>
          <a:bodyPr/>
          <a:lstStyle/>
          <a:p>
            <a:fld id="{AA5FDE2E-EF6A-4B10-8C75-E6CFFEBC4879}" type="datetimeFigureOut">
              <a:rPr lang="en-US" smtClean="0"/>
              <a:t>7/29/2023</a:t>
            </a:fld>
            <a:endParaRPr lang="en-US"/>
          </a:p>
        </p:txBody>
      </p:sp>
      <p:sp>
        <p:nvSpPr>
          <p:cNvPr id="5" name="Footer Placeholder 4">
            <a:extLst>
              <a:ext uri="{FF2B5EF4-FFF2-40B4-BE49-F238E27FC236}">
                <a16:creationId xmlns:a16="http://schemas.microsoft.com/office/drawing/2014/main" id="{6A0B9763-00B3-F9F6-87F9-75E3F92AC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194EF-CC9D-C21E-AFA0-D7F83EC8D352}"/>
              </a:ext>
            </a:extLst>
          </p:cNvPr>
          <p:cNvSpPr>
            <a:spLocks noGrp="1"/>
          </p:cNvSpPr>
          <p:nvPr>
            <p:ph type="sldNum" sz="quarter" idx="12"/>
          </p:nvPr>
        </p:nvSpPr>
        <p:spPr/>
        <p:txBody>
          <a:bodyPr/>
          <a:lstStyle/>
          <a:p>
            <a:fld id="{9E415A1F-39EA-4D3E-8728-E47A8897C14B}" type="slidenum">
              <a:rPr lang="en-US" smtClean="0"/>
              <a:t>‹#›</a:t>
            </a:fld>
            <a:endParaRPr lang="en-US"/>
          </a:p>
        </p:txBody>
      </p:sp>
    </p:spTree>
    <p:extLst>
      <p:ext uri="{BB962C8B-B14F-4D97-AF65-F5344CB8AC3E}">
        <p14:creationId xmlns:p14="http://schemas.microsoft.com/office/powerpoint/2010/main" val="148722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0E91-2B14-50ED-2D65-0183FDF9F7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9DBD69-78B4-0D14-6C58-12D80C64F5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3FA6C3-3BE1-8B5F-44A1-FF00F4581A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4C892-A5EA-1E54-4077-64738F1AC73C}"/>
              </a:ext>
            </a:extLst>
          </p:cNvPr>
          <p:cNvSpPr>
            <a:spLocks noGrp="1"/>
          </p:cNvSpPr>
          <p:nvPr>
            <p:ph type="dt" sz="half" idx="10"/>
          </p:nvPr>
        </p:nvSpPr>
        <p:spPr/>
        <p:txBody>
          <a:bodyPr/>
          <a:lstStyle/>
          <a:p>
            <a:fld id="{AA5FDE2E-EF6A-4B10-8C75-E6CFFEBC4879}" type="datetimeFigureOut">
              <a:rPr lang="en-US" smtClean="0"/>
              <a:t>7/29/2023</a:t>
            </a:fld>
            <a:endParaRPr lang="en-US"/>
          </a:p>
        </p:txBody>
      </p:sp>
      <p:sp>
        <p:nvSpPr>
          <p:cNvPr id="6" name="Footer Placeholder 5">
            <a:extLst>
              <a:ext uri="{FF2B5EF4-FFF2-40B4-BE49-F238E27FC236}">
                <a16:creationId xmlns:a16="http://schemas.microsoft.com/office/drawing/2014/main" id="{60D7872B-1354-4D09-04F4-4A61543F9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60445-8D9E-7DDD-61A6-DCA2AC01434F}"/>
              </a:ext>
            </a:extLst>
          </p:cNvPr>
          <p:cNvSpPr>
            <a:spLocks noGrp="1"/>
          </p:cNvSpPr>
          <p:nvPr>
            <p:ph type="sldNum" sz="quarter" idx="12"/>
          </p:nvPr>
        </p:nvSpPr>
        <p:spPr/>
        <p:txBody>
          <a:bodyPr/>
          <a:lstStyle/>
          <a:p>
            <a:fld id="{9E415A1F-39EA-4D3E-8728-E47A8897C14B}" type="slidenum">
              <a:rPr lang="en-US" smtClean="0"/>
              <a:t>‹#›</a:t>
            </a:fld>
            <a:endParaRPr lang="en-US"/>
          </a:p>
        </p:txBody>
      </p:sp>
    </p:spTree>
    <p:extLst>
      <p:ext uri="{BB962C8B-B14F-4D97-AF65-F5344CB8AC3E}">
        <p14:creationId xmlns:p14="http://schemas.microsoft.com/office/powerpoint/2010/main" val="1889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57C8-E6DE-C293-E1DA-4EB9D47228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C7860A-981D-9686-4AB8-B01035F0F1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B2AD51-F2EA-EB37-9CDA-65DE860BD7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4C6785-FE23-3F85-10FC-00EDF2788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B621B8-DC88-16DE-4C25-6CF7CDC676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63B5EA-3574-7F85-6EDC-75F1346A77FF}"/>
              </a:ext>
            </a:extLst>
          </p:cNvPr>
          <p:cNvSpPr>
            <a:spLocks noGrp="1"/>
          </p:cNvSpPr>
          <p:nvPr>
            <p:ph type="dt" sz="half" idx="10"/>
          </p:nvPr>
        </p:nvSpPr>
        <p:spPr/>
        <p:txBody>
          <a:bodyPr/>
          <a:lstStyle/>
          <a:p>
            <a:fld id="{AA5FDE2E-EF6A-4B10-8C75-E6CFFEBC4879}" type="datetimeFigureOut">
              <a:rPr lang="en-US" smtClean="0"/>
              <a:t>7/29/2023</a:t>
            </a:fld>
            <a:endParaRPr lang="en-US"/>
          </a:p>
        </p:txBody>
      </p:sp>
      <p:sp>
        <p:nvSpPr>
          <p:cNvPr id="8" name="Footer Placeholder 7">
            <a:extLst>
              <a:ext uri="{FF2B5EF4-FFF2-40B4-BE49-F238E27FC236}">
                <a16:creationId xmlns:a16="http://schemas.microsoft.com/office/drawing/2014/main" id="{647CBD1E-8652-2DC9-5B95-278794283E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43AC9F-1A49-5C55-F020-EF54922C4AF6}"/>
              </a:ext>
            </a:extLst>
          </p:cNvPr>
          <p:cNvSpPr>
            <a:spLocks noGrp="1"/>
          </p:cNvSpPr>
          <p:nvPr>
            <p:ph type="sldNum" sz="quarter" idx="12"/>
          </p:nvPr>
        </p:nvSpPr>
        <p:spPr/>
        <p:txBody>
          <a:bodyPr/>
          <a:lstStyle/>
          <a:p>
            <a:fld id="{9E415A1F-39EA-4D3E-8728-E47A8897C14B}" type="slidenum">
              <a:rPr lang="en-US" smtClean="0"/>
              <a:t>‹#›</a:t>
            </a:fld>
            <a:endParaRPr lang="en-US"/>
          </a:p>
        </p:txBody>
      </p:sp>
    </p:spTree>
    <p:extLst>
      <p:ext uri="{BB962C8B-B14F-4D97-AF65-F5344CB8AC3E}">
        <p14:creationId xmlns:p14="http://schemas.microsoft.com/office/powerpoint/2010/main" val="59694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CBBE-2643-2F6D-A695-004F3B2EF7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3583F7-C6CF-BA31-4375-A505924ED0F3}"/>
              </a:ext>
            </a:extLst>
          </p:cNvPr>
          <p:cNvSpPr>
            <a:spLocks noGrp="1"/>
          </p:cNvSpPr>
          <p:nvPr>
            <p:ph type="dt" sz="half" idx="10"/>
          </p:nvPr>
        </p:nvSpPr>
        <p:spPr/>
        <p:txBody>
          <a:bodyPr/>
          <a:lstStyle/>
          <a:p>
            <a:fld id="{AA5FDE2E-EF6A-4B10-8C75-E6CFFEBC4879}" type="datetimeFigureOut">
              <a:rPr lang="en-US" smtClean="0"/>
              <a:t>7/29/2023</a:t>
            </a:fld>
            <a:endParaRPr lang="en-US"/>
          </a:p>
        </p:txBody>
      </p:sp>
      <p:sp>
        <p:nvSpPr>
          <p:cNvPr id="4" name="Footer Placeholder 3">
            <a:extLst>
              <a:ext uri="{FF2B5EF4-FFF2-40B4-BE49-F238E27FC236}">
                <a16:creationId xmlns:a16="http://schemas.microsoft.com/office/drawing/2014/main" id="{AB1F6550-6DA0-BD22-52C5-2ACF3A71AD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5430A2-E80D-1E26-9949-9804E8C6E8B3}"/>
              </a:ext>
            </a:extLst>
          </p:cNvPr>
          <p:cNvSpPr>
            <a:spLocks noGrp="1"/>
          </p:cNvSpPr>
          <p:nvPr>
            <p:ph type="sldNum" sz="quarter" idx="12"/>
          </p:nvPr>
        </p:nvSpPr>
        <p:spPr/>
        <p:txBody>
          <a:bodyPr/>
          <a:lstStyle/>
          <a:p>
            <a:fld id="{9E415A1F-39EA-4D3E-8728-E47A8897C14B}" type="slidenum">
              <a:rPr lang="en-US" smtClean="0"/>
              <a:t>‹#›</a:t>
            </a:fld>
            <a:endParaRPr lang="en-US"/>
          </a:p>
        </p:txBody>
      </p:sp>
    </p:spTree>
    <p:extLst>
      <p:ext uri="{BB962C8B-B14F-4D97-AF65-F5344CB8AC3E}">
        <p14:creationId xmlns:p14="http://schemas.microsoft.com/office/powerpoint/2010/main" val="4091865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0661D-A196-2710-113F-C1D8595F41C6}"/>
              </a:ext>
            </a:extLst>
          </p:cNvPr>
          <p:cNvSpPr>
            <a:spLocks noGrp="1"/>
          </p:cNvSpPr>
          <p:nvPr>
            <p:ph type="dt" sz="half" idx="10"/>
          </p:nvPr>
        </p:nvSpPr>
        <p:spPr/>
        <p:txBody>
          <a:bodyPr/>
          <a:lstStyle/>
          <a:p>
            <a:fld id="{AA5FDE2E-EF6A-4B10-8C75-E6CFFEBC4879}" type="datetimeFigureOut">
              <a:rPr lang="en-US" smtClean="0"/>
              <a:t>7/29/2023</a:t>
            </a:fld>
            <a:endParaRPr lang="en-US"/>
          </a:p>
        </p:txBody>
      </p:sp>
      <p:sp>
        <p:nvSpPr>
          <p:cNvPr id="3" name="Footer Placeholder 2">
            <a:extLst>
              <a:ext uri="{FF2B5EF4-FFF2-40B4-BE49-F238E27FC236}">
                <a16:creationId xmlns:a16="http://schemas.microsoft.com/office/drawing/2014/main" id="{3066562A-9DD1-A14C-DF57-9D8193BA7D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3E3935-9BAA-7729-57A1-595C9E2BBF42}"/>
              </a:ext>
            </a:extLst>
          </p:cNvPr>
          <p:cNvSpPr>
            <a:spLocks noGrp="1"/>
          </p:cNvSpPr>
          <p:nvPr>
            <p:ph type="sldNum" sz="quarter" idx="12"/>
          </p:nvPr>
        </p:nvSpPr>
        <p:spPr/>
        <p:txBody>
          <a:bodyPr/>
          <a:lstStyle/>
          <a:p>
            <a:fld id="{9E415A1F-39EA-4D3E-8728-E47A8897C14B}" type="slidenum">
              <a:rPr lang="en-US" smtClean="0"/>
              <a:t>‹#›</a:t>
            </a:fld>
            <a:endParaRPr lang="en-US"/>
          </a:p>
        </p:txBody>
      </p:sp>
    </p:spTree>
    <p:extLst>
      <p:ext uri="{BB962C8B-B14F-4D97-AF65-F5344CB8AC3E}">
        <p14:creationId xmlns:p14="http://schemas.microsoft.com/office/powerpoint/2010/main" val="393413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13E15-011B-1D43-7AB6-3D826B28B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CF10DE-EA2D-D17F-FFD0-8BC1A84E68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04C06F-226A-811C-BCAA-2F6D65A00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0B171D-D079-84C0-428A-28ACD99317B5}"/>
              </a:ext>
            </a:extLst>
          </p:cNvPr>
          <p:cNvSpPr>
            <a:spLocks noGrp="1"/>
          </p:cNvSpPr>
          <p:nvPr>
            <p:ph type="dt" sz="half" idx="10"/>
          </p:nvPr>
        </p:nvSpPr>
        <p:spPr/>
        <p:txBody>
          <a:bodyPr/>
          <a:lstStyle/>
          <a:p>
            <a:fld id="{AA5FDE2E-EF6A-4B10-8C75-E6CFFEBC4879}" type="datetimeFigureOut">
              <a:rPr lang="en-US" smtClean="0"/>
              <a:t>7/29/2023</a:t>
            </a:fld>
            <a:endParaRPr lang="en-US"/>
          </a:p>
        </p:txBody>
      </p:sp>
      <p:sp>
        <p:nvSpPr>
          <p:cNvPr id="6" name="Footer Placeholder 5">
            <a:extLst>
              <a:ext uri="{FF2B5EF4-FFF2-40B4-BE49-F238E27FC236}">
                <a16:creationId xmlns:a16="http://schemas.microsoft.com/office/drawing/2014/main" id="{80FA8A4C-D3B6-A617-BDD0-90CA86A5D4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0293B-2AAF-4859-6F73-3A9740C13138}"/>
              </a:ext>
            </a:extLst>
          </p:cNvPr>
          <p:cNvSpPr>
            <a:spLocks noGrp="1"/>
          </p:cNvSpPr>
          <p:nvPr>
            <p:ph type="sldNum" sz="quarter" idx="12"/>
          </p:nvPr>
        </p:nvSpPr>
        <p:spPr/>
        <p:txBody>
          <a:bodyPr/>
          <a:lstStyle/>
          <a:p>
            <a:fld id="{9E415A1F-39EA-4D3E-8728-E47A8897C14B}" type="slidenum">
              <a:rPr lang="en-US" smtClean="0"/>
              <a:t>‹#›</a:t>
            </a:fld>
            <a:endParaRPr lang="en-US"/>
          </a:p>
        </p:txBody>
      </p:sp>
    </p:spTree>
    <p:extLst>
      <p:ext uri="{BB962C8B-B14F-4D97-AF65-F5344CB8AC3E}">
        <p14:creationId xmlns:p14="http://schemas.microsoft.com/office/powerpoint/2010/main" val="234723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59B-9893-043B-126D-5FD3974C8E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68E4C2-ACB3-6F18-314F-70567CA8B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689D9E-4A5F-EF62-B4DD-69C9BBDB9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76AAAE-40D6-D062-B274-95AD661F908A}"/>
              </a:ext>
            </a:extLst>
          </p:cNvPr>
          <p:cNvSpPr>
            <a:spLocks noGrp="1"/>
          </p:cNvSpPr>
          <p:nvPr>
            <p:ph type="dt" sz="half" idx="10"/>
          </p:nvPr>
        </p:nvSpPr>
        <p:spPr/>
        <p:txBody>
          <a:bodyPr/>
          <a:lstStyle/>
          <a:p>
            <a:fld id="{AA5FDE2E-EF6A-4B10-8C75-E6CFFEBC4879}" type="datetimeFigureOut">
              <a:rPr lang="en-US" smtClean="0"/>
              <a:t>7/29/2023</a:t>
            </a:fld>
            <a:endParaRPr lang="en-US"/>
          </a:p>
        </p:txBody>
      </p:sp>
      <p:sp>
        <p:nvSpPr>
          <p:cNvPr id="6" name="Footer Placeholder 5">
            <a:extLst>
              <a:ext uri="{FF2B5EF4-FFF2-40B4-BE49-F238E27FC236}">
                <a16:creationId xmlns:a16="http://schemas.microsoft.com/office/drawing/2014/main" id="{FD1AB893-C480-B691-5CD5-53165F935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9B9066-94B4-9A26-5830-12200639D41E}"/>
              </a:ext>
            </a:extLst>
          </p:cNvPr>
          <p:cNvSpPr>
            <a:spLocks noGrp="1"/>
          </p:cNvSpPr>
          <p:nvPr>
            <p:ph type="sldNum" sz="quarter" idx="12"/>
          </p:nvPr>
        </p:nvSpPr>
        <p:spPr/>
        <p:txBody>
          <a:bodyPr/>
          <a:lstStyle/>
          <a:p>
            <a:fld id="{9E415A1F-39EA-4D3E-8728-E47A8897C14B}" type="slidenum">
              <a:rPr lang="en-US" smtClean="0"/>
              <a:t>‹#›</a:t>
            </a:fld>
            <a:endParaRPr lang="en-US"/>
          </a:p>
        </p:txBody>
      </p:sp>
    </p:spTree>
    <p:extLst>
      <p:ext uri="{BB962C8B-B14F-4D97-AF65-F5344CB8AC3E}">
        <p14:creationId xmlns:p14="http://schemas.microsoft.com/office/powerpoint/2010/main" val="134819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95E9C6-A0CA-EF5B-67C1-775EC43ED9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EF105E-150B-4E9B-66ED-87D1DC07BB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6205F-0A37-CC31-22C1-B39B09ACB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FDE2E-EF6A-4B10-8C75-E6CFFEBC4879}" type="datetimeFigureOut">
              <a:rPr lang="en-US" smtClean="0"/>
              <a:t>7/29/2023</a:t>
            </a:fld>
            <a:endParaRPr lang="en-US"/>
          </a:p>
        </p:txBody>
      </p:sp>
      <p:sp>
        <p:nvSpPr>
          <p:cNvPr id="5" name="Footer Placeholder 4">
            <a:extLst>
              <a:ext uri="{FF2B5EF4-FFF2-40B4-BE49-F238E27FC236}">
                <a16:creationId xmlns:a16="http://schemas.microsoft.com/office/drawing/2014/main" id="{C391F6AF-0971-86F8-1930-9C4BDD286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77F7AE-A990-FCE8-6E9E-4C4830A220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15A1F-39EA-4D3E-8728-E47A8897C14B}" type="slidenum">
              <a:rPr lang="en-US" smtClean="0"/>
              <a:t>‹#›</a:t>
            </a:fld>
            <a:endParaRPr lang="en-US"/>
          </a:p>
        </p:txBody>
      </p:sp>
    </p:spTree>
    <p:extLst>
      <p:ext uri="{BB962C8B-B14F-4D97-AF65-F5344CB8AC3E}">
        <p14:creationId xmlns:p14="http://schemas.microsoft.com/office/powerpoint/2010/main" val="2115085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F9AC30-9663-9A63-97B1-3F26F72EDB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F4F1C2-1BCA-6461-E898-74BC0C4144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4B3669-B2F9-62B7-A73D-3C01C6709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7C547-DE8C-4470-AA33-E4F9690AEADC}" type="datetimeFigureOut">
              <a:rPr lang="en-US" smtClean="0"/>
              <a:t>7/29/2023</a:t>
            </a:fld>
            <a:endParaRPr lang="en-US"/>
          </a:p>
        </p:txBody>
      </p:sp>
      <p:sp>
        <p:nvSpPr>
          <p:cNvPr id="5" name="Footer Placeholder 4">
            <a:extLst>
              <a:ext uri="{FF2B5EF4-FFF2-40B4-BE49-F238E27FC236}">
                <a16:creationId xmlns:a16="http://schemas.microsoft.com/office/drawing/2014/main" id="{3F5EE707-F6E3-8701-9457-B31A502AEF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617899-84E3-A863-1131-D2D708233E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3EBD3-9F01-4498-93A4-214D5C494C54}" type="slidenum">
              <a:rPr lang="en-US" smtClean="0"/>
              <a:t>‹#›</a:t>
            </a:fld>
            <a:endParaRPr lang="en-US"/>
          </a:p>
        </p:txBody>
      </p:sp>
    </p:spTree>
    <p:extLst>
      <p:ext uri="{BB962C8B-B14F-4D97-AF65-F5344CB8AC3E}">
        <p14:creationId xmlns:p14="http://schemas.microsoft.com/office/powerpoint/2010/main" val="613622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7DFB-1F55-C5D3-8064-9644A1A23C1C}"/>
              </a:ext>
            </a:extLst>
          </p:cNvPr>
          <p:cNvSpPr>
            <a:spLocks noGrp="1"/>
          </p:cNvSpPr>
          <p:nvPr>
            <p:ph type="ctrTitle"/>
          </p:nvPr>
        </p:nvSpPr>
        <p:spPr>
          <a:xfrm>
            <a:off x="96256" y="0"/>
            <a:ext cx="2919663" cy="2213811"/>
          </a:xfrm>
        </p:spPr>
        <p:txBody>
          <a:bodyPr>
            <a:normAutofit/>
          </a:bodyPr>
          <a:lstStyle/>
          <a:p>
            <a:pPr>
              <a:spcBef>
                <a:spcPts val="900"/>
              </a:spcBef>
              <a:spcAft>
                <a:spcPts val="900"/>
              </a:spcAft>
            </a:pPr>
            <a:r>
              <a:rPr lang="en-US" sz="1400" b="0" i="0" dirty="0">
                <a:solidFill>
                  <a:srgbClr val="2D3B45"/>
                </a:solidFill>
                <a:effectLst/>
                <a:latin typeface="Helvetica" panose="020B0604020202020204" pitchFamily="34" charset="0"/>
              </a:rPr>
              <a:t>Is the following a property that holds for all non-decreasing positive functions f and g? (True=Yes/ False=No)</a:t>
            </a:r>
            <a:br>
              <a:rPr lang="en-US" sz="1400" b="0" i="0" dirty="0">
                <a:solidFill>
                  <a:srgbClr val="2D3B45"/>
                </a:solidFill>
                <a:effectLst/>
                <a:latin typeface="Lato Extended"/>
              </a:rPr>
            </a:br>
            <a:r>
              <a:rPr lang="en-US" sz="1400" b="0" i="0" dirty="0">
                <a:solidFill>
                  <a:srgbClr val="2D3B45"/>
                </a:solidFill>
                <a:effectLst/>
                <a:latin typeface="Helvetica" panose="020B0604020202020204" pitchFamily="34" charset="0"/>
              </a:rPr>
              <a:t>If f(n) = O(n</a:t>
            </a:r>
            <a:r>
              <a:rPr lang="en-US" sz="1400" b="0" i="0" baseline="30000" dirty="0">
                <a:solidFill>
                  <a:srgbClr val="2D3B45"/>
                </a:solidFill>
                <a:effectLst/>
                <a:latin typeface="Helvetica" panose="020B0604020202020204" pitchFamily="34" charset="0"/>
              </a:rPr>
              <a:t>2</a:t>
            </a:r>
            <a:r>
              <a:rPr lang="en-US" sz="1400" b="0" i="0" dirty="0">
                <a:solidFill>
                  <a:srgbClr val="2D3B45"/>
                </a:solidFill>
                <a:effectLst/>
                <a:latin typeface="Helvetica" panose="020B0604020202020204" pitchFamily="34" charset="0"/>
              </a:rPr>
              <a:t>) for c=1 and n</a:t>
            </a:r>
            <a:r>
              <a:rPr lang="en-US" sz="1400" b="0" i="0" baseline="-25000" dirty="0">
                <a:solidFill>
                  <a:srgbClr val="2D3B45"/>
                </a:solidFill>
                <a:effectLst/>
                <a:latin typeface="Helvetica" panose="020B0604020202020204" pitchFamily="34" charset="0"/>
              </a:rPr>
              <a:t>0</a:t>
            </a:r>
            <a:r>
              <a:rPr lang="en-US" sz="1400" b="0" i="0" dirty="0">
                <a:solidFill>
                  <a:srgbClr val="2D3B45"/>
                </a:solidFill>
                <a:effectLst/>
                <a:latin typeface="Helvetica" panose="020B0604020202020204" pitchFamily="34" charset="0"/>
              </a:rPr>
              <a:t>=0 and</a:t>
            </a:r>
            <a:br>
              <a:rPr lang="en-US" sz="1400" b="0" i="0" dirty="0">
                <a:solidFill>
                  <a:srgbClr val="2D3B45"/>
                </a:solidFill>
                <a:effectLst/>
                <a:latin typeface="Lato Extended"/>
              </a:rPr>
            </a:br>
            <a:r>
              <a:rPr lang="en-US" sz="1400" b="0" i="0" dirty="0">
                <a:solidFill>
                  <a:srgbClr val="2D3B45"/>
                </a:solidFill>
                <a:effectLst/>
                <a:latin typeface="Helvetica" panose="020B0604020202020204" pitchFamily="34" charset="0"/>
              </a:rPr>
              <a:t>g(n) = Theta(n</a:t>
            </a:r>
            <a:r>
              <a:rPr lang="en-US" sz="1400" b="0" i="0" baseline="30000" dirty="0">
                <a:solidFill>
                  <a:srgbClr val="2D3B45"/>
                </a:solidFill>
                <a:effectLst/>
                <a:latin typeface="Helvetica" panose="020B0604020202020204" pitchFamily="34" charset="0"/>
              </a:rPr>
              <a:t>2</a:t>
            </a:r>
            <a:r>
              <a:rPr lang="en-US" sz="1400" b="0" i="0" dirty="0">
                <a:solidFill>
                  <a:srgbClr val="2D3B45"/>
                </a:solidFill>
                <a:effectLst/>
                <a:latin typeface="Helvetica" panose="020B0604020202020204" pitchFamily="34" charset="0"/>
              </a:rPr>
              <a:t>) for n</a:t>
            </a:r>
            <a:r>
              <a:rPr lang="en-US" sz="1400" b="0" i="0" baseline="-25000" dirty="0">
                <a:solidFill>
                  <a:srgbClr val="2D3B45"/>
                </a:solidFill>
                <a:effectLst/>
                <a:latin typeface="Helvetica" panose="020B0604020202020204" pitchFamily="34" charset="0"/>
              </a:rPr>
              <a:t>0</a:t>
            </a:r>
            <a:r>
              <a:rPr lang="en-US" sz="1400" b="0" i="0" dirty="0">
                <a:solidFill>
                  <a:srgbClr val="2D3B45"/>
                </a:solidFill>
                <a:effectLst/>
                <a:latin typeface="Helvetica" panose="020B0604020202020204" pitchFamily="34" charset="0"/>
              </a:rPr>
              <a:t>=0 and c</a:t>
            </a:r>
            <a:r>
              <a:rPr lang="en-US" sz="1400" b="0" i="0" baseline="-25000" dirty="0">
                <a:solidFill>
                  <a:srgbClr val="2D3B45"/>
                </a:solidFill>
                <a:effectLst/>
                <a:latin typeface="Helvetica" panose="020B0604020202020204" pitchFamily="34" charset="0"/>
              </a:rPr>
              <a:t>1</a:t>
            </a:r>
            <a:r>
              <a:rPr lang="en-US" sz="1400" b="0" i="0" dirty="0">
                <a:solidFill>
                  <a:srgbClr val="2D3B45"/>
                </a:solidFill>
                <a:effectLst/>
                <a:latin typeface="Helvetica" panose="020B0604020202020204" pitchFamily="34" charset="0"/>
              </a:rPr>
              <a:t> =1 and c</a:t>
            </a:r>
            <a:r>
              <a:rPr lang="en-US" sz="1400" b="0" i="0" baseline="-25000" dirty="0">
                <a:solidFill>
                  <a:srgbClr val="2D3B45"/>
                </a:solidFill>
                <a:effectLst/>
                <a:latin typeface="Helvetica" panose="020B0604020202020204" pitchFamily="34" charset="0"/>
              </a:rPr>
              <a:t>2</a:t>
            </a:r>
            <a:r>
              <a:rPr lang="en-US" sz="1400" b="0" i="0" dirty="0">
                <a:solidFill>
                  <a:srgbClr val="2D3B45"/>
                </a:solidFill>
                <a:effectLst/>
                <a:latin typeface="Helvetica" panose="020B0604020202020204" pitchFamily="34" charset="0"/>
              </a:rPr>
              <a:t>=1</a:t>
            </a:r>
            <a:br>
              <a:rPr lang="en-US" sz="1400" b="0" i="0" dirty="0">
                <a:solidFill>
                  <a:srgbClr val="2D3B45"/>
                </a:solidFill>
                <a:effectLst/>
                <a:latin typeface="Lato Extended"/>
              </a:rPr>
            </a:br>
            <a:r>
              <a:rPr lang="en-US" sz="1400" b="0" i="0" dirty="0">
                <a:solidFill>
                  <a:srgbClr val="2D3B45"/>
                </a:solidFill>
                <a:effectLst/>
                <a:latin typeface="Helvetica" panose="020B0604020202020204" pitchFamily="34" charset="0"/>
              </a:rPr>
              <a:t>then f(n) = O(g(n)). - True</a:t>
            </a:r>
            <a:br>
              <a:rPr lang="en-US" sz="1400" b="0" i="0" dirty="0">
                <a:solidFill>
                  <a:srgbClr val="2D3B45"/>
                </a:solidFill>
                <a:effectLst/>
                <a:latin typeface="Lato Extended"/>
              </a:rPr>
            </a:br>
            <a:endParaRPr lang="en-US" sz="1400" dirty="0"/>
          </a:p>
        </p:txBody>
      </p:sp>
      <p:sp>
        <p:nvSpPr>
          <p:cNvPr id="3" name="Subtitle 2">
            <a:extLst>
              <a:ext uri="{FF2B5EF4-FFF2-40B4-BE49-F238E27FC236}">
                <a16:creationId xmlns:a16="http://schemas.microsoft.com/office/drawing/2014/main" id="{78F0520E-6075-720C-7872-D719BC6EA932}"/>
              </a:ext>
            </a:extLst>
          </p:cNvPr>
          <p:cNvSpPr>
            <a:spLocks noGrp="1"/>
          </p:cNvSpPr>
          <p:nvPr>
            <p:ph type="subTitle" idx="1"/>
          </p:nvPr>
        </p:nvSpPr>
        <p:spPr>
          <a:xfrm>
            <a:off x="32095" y="2469284"/>
            <a:ext cx="2919663" cy="827881"/>
          </a:xfrm>
        </p:spPr>
        <p:txBody>
          <a:bodyPr>
            <a:noAutofit/>
          </a:bodyPr>
          <a:lstStyle/>
          <a:p>
            <a:r>
              <a:rPr lang="en-US" sz="1400" b="0" i="0" dirty="0">
                <a:solidFill>
                  <a:srgbClr val="2D3B45"/>
                </a:solidFill>
                <a:effectLst/>
                <a:latin typeface="Lato Extended"/>
              </a:rPr>
              <a:t>Let W(n) and A(n) denote respectively, the worst case and average case running time of an algorithm executed on an input of size n. which of the following is ALWAYS TRUE?  - A(n) O(W(n))</a:t>
            </a:r>
            <a:endParaRPr lang="en-US" sz="1400" dirty="0"/>
          </a:p>
        </p:txBody>
      </p:sp>
      <p:sp>
        <p:nvSpPr>
          <p:cNvPr id="4" name="TextBox 3">
            <a:extLst>
              <a:ext uri="{FF2B5EF4-FFF2-40B4-BE49-F238E27FC236}">
                <a16:creationId xmlns:a16="http://schemas.microsoft.com/office/drawing/2014/main" id="{393EC403-D453-5AE3-79CF-A935A88EECFD}"/>
              </a:ext>
            </a:extLst>
          </p:cNvPr>
          <p:cNvSpPr txBox="1"/>
          <p:nvPr/>
        </p:nvSpPr>
        <p:spPr>
          <a:xfrm>
            <a:off x="2763260" y="2032183"/>
            <a:ext cx="2919663" cy="1384995"/>
          </a:xfrm>
          <a:prstGeom prst="rect">
            <a:avLst/>
          </a:prstGeom>
          <a:noFill/>
        </p:spPr>
        <p:txBody>
          <a:bodyPr wrap="square" rtlCol="0">
            <a:spAutoFit/>
          </a:bodyPr>
          <a:lstStyle/>
          <a:p>
            <a:pPr algn="l"/>
            <a:r>
              <a:rPr lang="en-US" sz="1400" b="0" i="0" dirty="0">
                <a:solidFill>
                  <a:srgbClr val="2D3B45"/>
                </a:solidFill>
                <a:effectLst/>
                <a:latin typeface="Lato Extended"/>
              </a:rPr>
              <a:t>Which of the following can be used to compare two algorithms? – growth rates of the two algorithms</a:t>
            </a:r>
          </a:p>
          <a:p>
            <a:br>
              <a:rPr lang="en-US" sz="1400" b="0" i="0" dirty="0">
                <a:solidFill>
                  <a:srgbClr val="2D3B45"/>
                </a:solidFill>
                <a:effectLst/>
                <a:latin typeface="Lato Extended"/>
              </a:rPr>
            </a:br>
            <a:endParaRPr lang="en-US" sz="1400" dirty="0"/>
          </a:p>
        </p:txBody>
      </p:sp>
      <p:sp>
        <p:nvSpPr>
          <p:cNvPr id="5" name="TextBox 4">
            <a:extLst>
              <a:ext uri="{FF2B5EF4-FFF2-40B4-BE49-F238E27FC236}">
                <a16:creationId xmlns:a16="http://schemas.microsoft.com/office/drawing/2014/main" id="{FC070F05-E5D2-6363-809C-700DCA5B17D3}"/>
              </a:ext>
            </a:extLst>
          </p:cNvPr>
          <p:cNvSpPr txBox="1"/>
          <p:nvPr/>
        </p:nvSpPr>
        <p:spPr>
          <a:xfrm>
            <a:off x="0" y="4178696"/>
            <a:ext cx="3080084" cy="1661993"/>
          </a:xfrm>
          <a:prstGeom prst="rect">
            <a:avLst/>
          </a:prstGeom>
          <a:noFill/>
        </p:spPr>
        <p:txBody>
          <a:bodyPr wrap="square" rtlCol="0">
            <a:spAutoFit/>
          </a:bodyPr>
          <a:lstStyle/>
          <a:p>
            <a:pPr algn="l"/>
            <a:r>
              <a:rPr lang="en-US" sz="1400" b="0" i="0" dirty="0">
                <a:solidFill>
                  <a:srgbClr val="2D3B45"/>
                </a:solidFill>
                <a:effectLst/>
                <a:latin typeface="Lato Extended"/>
              </a:rPr>
              <a:t>When we say algorithm A is asymptotically more efficient than B, what does that imply? - A will always be a better choice for large inputs</a:t>
            </a:r>
          </a:p>
          <a:p>
            <a:r>
              <a:rPr lang="en-US" sz="1400" b="0" i="0" dirty="0">
                <a:solidFill>
                  <a:srgbClr val="2D3B45"/>
                </a:solidFill>
                <a:effectLst/>
                <a:latin typeface="Lato Extended"/>
              </a:rPr>
              <a:t> </a:t>
            </a:r>
          </a:p>
          <a:p>
            <a:br>
              <a:rPr lang="en-US" sz="1400" b="0" i="0" dirty="0">
                <a:solidFill>
                  <a:srgbClr val="2D3B45"/>
                </a:solidFill>
                <a:effectLst/>
                <a:latin typeface="Lato Extended"/>
              </a:rPr>
            </a:br>
            <a:endParaRPr lang="en-US" sz="1400" dirty="0"/>
          </a:p>
        </p:txBody>
      </p:sp>
      <p:sp>
        <p:nvSpPr>
          <p:cNvPr id="6" name="TextBox 5">
            <a:extLst>
              <a:ext uri="{FF2B5EF4-FFF2-40B4-BE49-F238E27FC236}">
                <a16:creationId xmlns:a16="http://schemas.microsoft.com/office/drawing/2014/main" id="{52455FF0-D498-44B9-7B67-CD609A2DCC57}"/>
              </a:ext>
            </a:extLst>
          </p:cNvPr>
          <p:cNvSpPr txBox="1"/>
          <p:nvPr/>
        </p:nvSpPr>
        <p:spPr>
          <a:xfrm>
            <a:off x="5494424" y="347178"/>
            <a:ext cx="3080084" cy="2677656"/>
          </a:xfrm>
          <a:prstGeom prst="rect">
            <a:avLst/>
          </a:prstGeom>
          <a:noFill/>
        </p:spPr>
        <p:txBody>
          <a:bodyPr wrap="square" rtlCol="0">
            <a:spAutoFit/>
          </a:bodyPr>
          <a:lstStyle/>
          <a:p>
            <a:r>
              <a:rPr lang="en-US" sz="1400" dirty="0"/>
              <a:t>Consider the following algorithm</a:t>
            </a:r>
          </a:p>
          <a:p>
            <a:endParaRPr lang="en-US" sz="1400" dirty="0"/>
          </a:p>
          <a:p>
            <a:r>
              <a:rPr lang="en-US" sz="1400" dirty="0"/>
              <a:t>1 Bubble-sort(a)</a:t>
            </a:r>
          </a:p>
          <a:p>
            <a:r>
              <a:rPr lang="en-US" sz="1400" dirty="0"/>
              <a:t>2   for </a:t>
            </a:r>
            <a:r>
              <a:rPr lang="en-US" sz="1400" dirty="0" err="1"/>
              <a:t>i</a:t>
            </a:r>
            <a:r>
              <a:rPr lang="en-US" sz="1400" dirty="0"/>
              <a:t> = </a:t>
            </a:r>
            <a:r>
              <a:rPr lang="en-US" sz="1400" dirty="0" err="1"/>
              <a:t>a.length</a:t>
            </a:r>
            <a:r>
              <a:rPr lang="en-US" sz="1400" dirty="0"/>
              <a:t>() to 1</a:t>
            </a:r>
          </a:p>
          <a:p>
            <a:r>
              <a:rPr lang="en-US" sz="1400" dirty="0"/>
              <a:t>3       for j = 1 to i-1</a:t>
            </a:r>
          </a:p>
          <a:p>
            <a:r>
              <a:rPr lang="en-US" sz="1400" dirty="0"/>
              <a:t>4                 if a[j]&gt;a[j+1]</a:t>
            </a:r>
          </a:p>
          <a:p>
            <a:r>
              <a:rPr lang="en-US" sz="1400" dirty="0"/>
              <a:t>5                          swap(a[j],a[j+1]);</a:t>
            </a:r>
          </a:p>
          <a:p>
            <a:r>
              <a:rPr lang="en-US" sz="1400" dirty="0"/>
              <a:t>6                 end if</a:t>
            </a:r>
          </a:p>
          <a:p>
            <a:r>
              <a:rPr lang="en-US" sz="1400" dirty="0"/>
              <a:t>What is its basic operation (write the line number of code which would define the execution time of the code)? - 4</a:t>
            </a:r>
          </a:p>
        </p:txBody>
      </p:sp>
      <p:sp>
        <p:nvSpPr>
          <p:cNvPr id="8" name="TextBox 7">
            <a:extLst>
              <a:ext uri="{FF2B5EF4-FFF2-40B4-BE49-F238E27FC236}">
                <a16:creationId xmlns:a16="http://schemas.microsoft.com/office/drawing/2014/main" id="{C30D437B-C3A7-6063-CC08-70D1C03CE284}"/>
              </a:ext>
            </a:extLst>
          </p:cNvPr>
          <p:cNvSpPr txBox="1"/>
          <p:nvPr/>
        </p:nvSpPr>
        <p:spPr>
          <a:xfrm>
            <a:off x="8775033" y="-32958"/>
            <a:ext cx="3080082" cy="2246769"/>
          </a:xfrm>
          <a:prstGeom prst="rect">
            <a:avLst/>
          </a:prstGeom>
          <a:noFill/>
        </p:spPr>
        <p:txBody>
          <a:bodyPr wrap="square" rtlCol="0">
            <a:spAutoFit/>
          </a:bodyPr>
          <a:lstStyle/>
          <a:p>
            <a:r>
              <a:rPr lang="en-US" sz="1400" dirty="0"/>
              <a:t>What is the basic operation (that which is executed maximum number of times) in the following code?</a:t>
            </a:r>
          </a:p>
          <a:p>
            <a:endParaRPr lang="en-US" sz="1400" dirty="0"/>
          </a:p>
          <a:p>
            <a:r>
              <a:rPr lang="en-US" sz="1400" dirty="0"/>
              <a:t>reverse(a):</a:t>
            </a:r>
          </a:p>
          <a:p>
            <a:r>
              <a:rPr lang="en-US" sz="1400" dirty="0"/>
              <a:t>    for </a:t>
            </a:r>
            <a:r>
              <a:rPr lang="en-US" sz="1400" dirty="0" err="1"/>
              <a:t>i</a:t>
            </a:r>
            <a:r>
              <a:rPr lang="en-US" sz="1400" dirty="0"/>
              <a:t> = 1 to </a:t>
            </a:r>
            <a:r>
              <a:rPr lang="en-US" sz="1400" dirty="0" err="1"/>
              <a:t>len</a:t>
            </a:r>
            <a:r>
              <a:rPr lang="en-US" sz="1400" dirty="0"/>
              <a:t>(a)-1</a:t>
            </a:r>
          </a:p>
          <a:p>
            <a:r>
              <a:rPr lang="en-US" sz="1400" dirty="0"/>
              <a:t>        x = a[</a:t>
            </a:r>
            <a:r>
              <a:rPr lang="en-US" sz="1400" dirty="0" err="1"/>
              <a:t>i</a:t>
            </a:r>
            <a:r>
              <a:rPr lang="en-US" sz="1400" dirty="0"/>
              <a:t>]</a:t>
            </a:r>
          </a:p>
          <a:p>
            <a:r>
              <a:rPr lang="en-US" sz="1400" dirty="0"/>
              <a:t>        for j = </a:t>
            </a:r>
            <a:r>
              <a:rPr lang="en-US" sz="1400" dirty="0" err="1"/>
              <a:t>i</a:t>
            </a:r>
            <a:r>
              <a:rPr lang="en-US" sz="1400" dirty="0"/>
              <a:t> </a:t>
            </a:r>
            <a:r>
              <a:rPr lang="en-US" sz="1400" dirty="0" err="1"/>
              <a:t>downto</a:t>
            </a:r>
            <a:r>
              <a:rPr lang="en-US" sz="1400" dirty="0"/>
              <a:t> 1</a:t>
            </a:r>
          </a:p>
          <a:p>
            <a:r>
              <a:rPr lang="en-US" sz="1400" dirty="0"/>
              <a:t>            a[j] = a[j-1]</a:t>
            </a:r>
          </a:p>
          <a:p>
            <a:r>
              <a:rPr lang="en-US" sz="1400" dirty="0"/>
              <a:t>        a[0] = x                 -   </a:t>
            </a:r>
            <a:r>
              <a:rPr lang="en-US" sz="1400" b="0" i="0" dirty="0">
                <a:solidFill>
                  <a:srgbClr val="2D3B45"/>
                </a:solidFill>
                <a:effectLst/>
                <a:latin typeface="Lato Extended"/>
              </a:rPr>
              <a:t>a[j] = a[j-1]</a:t>
            </a:r>
            <a:endParaRPr lang="en-US" sz="1400" dirty="0"/>
          </a:p>
        </p:txBody>
      </p:sp>
      <p:sp>
        <p:nvSpPr>
          <p:cNvPr id="10" name="TextBox 9">
            <a:extLst>
              <a:ext uri="{FF2B5EF4-FFF2-40B4-BE49-F238E27FC236}">
                <a16:creationId xmlns:a16="http://schemas.microsoft.com/office/drawing/2014/main" id="{5D4B94CB-12A4-92FF-3E68-9225B1DCE359}"/>
              </a:ext>
            </a:extLst>
          </p:cNvPr>
          <p:cNvSpPr txBox="1"/>
          <p:nvPr/>
        </p:nvSpPr>
        <p:spPr>
          <a:xfrm>
            <a:off x="5574635" y="3152574"/>
            <a:ext cx="2919661" cy="2893100"/>
          </a:xfrm>
          <a:prstGeom prst="rect">
            <a:avLst/>
          </a:prstGeom>
          <a:noFill/>
        </p:spPr>
        <p:txBody>
          <a:bodyPr wrap="square" rtlCol="0">
            <a:spAutoFit/>
          </a:bodyPr>
          <a:lstStyle/>
          <a:p>
            <a:r>
              <a:rPr lang="en-US" sz="1400" dirty="0"/>
              <a:t>What is the correct loop invariant for the below code:</a:t>
            </a:r>
          </a:p>
          <a:p>
            <a:endParaRPr lang="en-US" sz="1400" dirty="0"/>
          </a:p>
          <a:p>
            <a:r>
              <a:rPr lang="en-US" sz="1400" dirty="0"/>
              <a:t>    for </a:t>
            </a:r>
            <a:r>
              <a:rPr lang="en-US" sz="1400" dirty="0" err="1"/>
              <a:t>i</a:t>
            </a:r>
            <a:r>
              <a:rPr lang="en-US" sz="1400" dirty="0"/>
              <a:t> in range(</a:t>
            </a:r>
            <a:r>
              <a:rPr lang="en-US" sz="1400" dirty="0" err="1"/>
              <a:t>len</a:t>
            </a:r>
            <a:r>
              <a:rPr lang="en-US" sz="1400" dirty="0"/>
              <a:t>(A)): # in pseudo-code for </a:t>
            </a:r>
            <a:r>
              <a:rPr lang="en-US" sz="1400" dirty="0" err="1"/>
              <a:t>i</a:t>
            </a:r>
            <a:r>
              <a:rPr lang="en-US" sz="1400" dirty="0"/>
              <a:t>=0,...,</a:t>
            </a:r>
            <a:r>
              <a:rPr lang="en-US" sz="1400" dirty="0" err="1"/>
              <a:t>len</a:t>
            </a:r>
            <a:r>
              <a:rPr lang="en-US" sz="1400" dirty="0"/>
              <a:t>(A)-1</a:t>
            </a:r>
          </a:p>
          <a:p>
            <a:endParaRPr lang="en-US" sz="1400" dirty="0"/>
          </a:p>
          <a:p>
            <a:r>
              <a:rPr lang="en-US" sz="1400" dirty="0"/>
              <a:t>        answer += A[</a:t>
            </a:r>
            <a:r>
              <a:rPr lang="en-US" sz="1400" dirty="0" err="1"/>
              <a:t>i</a:t>
            </a:r>
            <a:r>
              <a:rPr lang="en-US" sz="1400" dirty="0"/>
              <a:t>]    </a:t>
            </a:r>
          </a:p>
          <a:p>
            <a:endParaRPr lang="en-US" sz="1400" dirty="0"/>
          </a:p>
          <a:p>
            <a:r>
              <a:rPr lang="en-US" sz="1400" dirty="0"/>
              <a:t>    return answer</a:t>
            </a:r>
          </a:p>
          <a:p>
            <a:r>
              <a:rPr lang="en-US" sz="1400" b="0" i="0" dirty="0">
                <a:solidFill>
                  <a:srgbClr val="2D3B45"/>
                </a:solidFill>
                <a:effectLst/>
                <a:latin typeface="Lato Extended"/>
              </a:rPr>
              <a:t>At the start of iteration </a:t>
            </a:r>
            <a:r>
              <a:rPr lang="en-US" sz="1400" b="0" i="0" dirty="0" err="1">
                <a:solidFill>
                  <a:srgbClr val="2D3B45"/>
                </a:solidFill>
                <a:effectLst/>
                <a:latin typeface="Lato Extended"/>
              </a:rPr>
              <a:t>i</a:t>
            </a:r>
            <a:r>
              <a:rPr lang="en-US" sz="1400" b="0" i="0" dirty="0">
                <a:solidFill>
                  <a:srgbClr val="2D3B45"/>
                </a:solidFill>
                <a:effectLst/>
                <a:latin typeface="Lato Extended"/>
              </a:rPr>
              <a:t> of the loop, the variable answer should contain the sum of the numbers from the subarray A[0:i-1].</a:t>
            </a:r>
            <a:endParaRPr lang="en-US" sz="1400" dirty="0"/>
          </a:p>
        </p:txBody>
      </p:sp>
      <p:sp>
        <p:nvSpPr>
          <p:cNvPr id="12" name="TextBox 11">
            <a:extLst>
              <a:ext uri="{FF2B5EF4-FFF2-40B4-BE49-F238E27FC236}">
                <a16:creationId xmlns:a16="http://schemas.microsoft.com/office/drawing/2014/main" id="{D06F13FD-877E-7E3F-0254-12B7C05C0DFA}"/>
              </a:ext>
            </a:extLst>
          </p:cNvPr>
          <p:cNvSpPr txBox="1"/>
          <p:nvPr/>
        </p:nvSpPr>
        <p:spPr>
          <a:xfrm>
            <a:off x="9176083" y="2998550"/>
            <a:ext cx="2919661" cy="1384995"/>
          </a:xfrm>
          <a:prstGeom prst="rect">
            <a:avLst/>
          </a:prstGeom>
          <a:noFill/>
        </p:spPr>
        <p:txBody>
          <a:bodyPr wrap="square" rtlCol="0">
            <a:spAutoFit/>
          </a:bodyPr>
          <a:lstStyle/>
          <a:p>
            <a:r>
              <a:rPr lang="en-US" sz="1400" b="0" i="0" dirty="0">
                <a:solidFill>
                  <a:srgbClr val="2D3B45"/>
                </a:solidFill>
                <a:effectLst/>
                <a:latin typeface="Lato Extended"/>
              </a:rPr>
              <a:t>Select correct inequality for the asymptotic order of growth of the below function. That is, as the value of n becomes very large what is the relation between the two functions. – n &lt; n^2</a:t>
            </a:r>
            <a:endParaRPr lang="en-US" sz="1400" dirty="0"/>
          </a:p>
        </p:txBody>
      </p:sp>
    </p:spTree>
    <p:extLst>
      <p:ext uri="{BB962C8B-B14F-4D97-AF65-F5344CB8AC3E}">
        <p14:creationId xmlns:p14="http://schemas.microsoft.com/office/powerpoint/2010/main" val="331453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E66F-CFAE-90D7-AEE9-7E57355B23A9}"/>
              </a:ext>
            </a:extLst>
          </p:cNvPr>
          <p:cNvSpPr>
            <a:spLocks noGrp="1"/>
          </p:cNvSpPr>
          <p:nvPr>
            <p:ph type="title"/>
          </p:nvPr>
        </p:nvSpPr>
        <p:spPr>
          <a:xfrm>
            <a:off x="-1" y="18255"/>
            <a:ext cx="6096001" cy="3575177"/>
          </a:xfrm>
        </p:spPr>
        <p:txBody>
          <a:bodyPr>
            <a:noAutofit/>
          </a:bodyPr>
          <a:lstStyle/>
          <a:p>
            <a:br>
              <a:rPr lang="en-US" sz="1400" b="0" i="0" u="none" strike="noStrike" baseline="0" dirty="0">
                <a:solidFill>
                  <a:srgbClr val="000000"/>
                </a:solidFill>
                <a:latin typeface="Calibri" panose="020F0502020204030204" pitchFamily="34" charset="0"/>
              </a:rPr>
            </a:br>
            <a:r>
              <a:rPr lang="en-US" sz="1400" b="1" i="0" u="none" strike="noStrike" baseline="0" dirty="0">
                <a:solidFill>
                  <a:srgbClr val="000000"/>
                </a:solidFill>
                <a:latin typeface="Calibri" panose="020F0502020204030204" pitchFamily="34" charset="0"/>
              </a:rPr>
              <a:t>Read and Analyze Pseudocode: </a:t>
            </a:r>
            <a:r>
              <a:rPr lang="en-US" sz="1400" b="0" i="0" u="none" strike="noStrike" baseline="0" dirty="0">
                <a:solidFill>
                  <a:srgbClr val="000000"/>
                </a:solidFill>
                <a:latin typeface="Calibri" panose="020F0502020204030204" pitchFamily="34" charset="0"/>
              </a:rPr>
              <a:t>Consider the following algorithm (In the algorithm, A[0..n-1] refers to an array of n elements i.e. A[0], A[1]… A[n-1]) a. What does this algorithm compute? </a:t>
            </a:r>
            <a:r>
              <a:rPr lang="en-US" sz="1400" b="0" i="0" u="none" strike="noStrike" baseline="0" dirty="0" err="1">
                <a:solidFill>
                  <a:srgbClr val="000000"/>
                </a:solidFill>
                <a:latin typeface="Calibri" panose="020F0502020204030204" pitchFamily="34" charset="0"/>
              </a:rPr>
              <a:t>i</a:t>
            </a:r>
            <a:r>
              <a:rPr lang="en-US" sz="1400" b="0" i="0" u="none" strike="noStrike" baseline="0" dirty="0">
                <a:solidFill>
                  <a:srgbClr val="000000"/>
                </a:solidFill>
                <a:latin typeface="Calibri" panose="020F0502020204030204" pitchFamily="34" charset="0"/>
              </a:rPr>
              <a:t> This algorithm finds the minimum and maximum values in an array. </a:t>
            </a:r>
            <a:br>
              <a:rPr lang="en-US" sz="1400" b="0" i="0" u="none" strike="noStrike" baseline="0" dirty="0">
                <a:solidFill>
                  <a:srgbClr val="000000"/>
                </a:solidFill>
                <a:latin typeface="Calibri" panose="020F0502020204030204" pitchFamily="34" charset="0"/>
              </a:rPr>
            </a:br>
            <a:br>
              <a:rPr lang="en-US" sz="1400" b="0" i="0" u="none" strike="noStrike" baseline="0" dirty="0">
                <a:solidFill>
                  <a:srgbClr val="000000"/>
                </a:solidFill>
                <a:latin typeface="Calibri" panose="020F0502020204030204" pitchFamily="34" charset="0"/>
              </a:rPr>
            </a:br>
            <a:r>
              <a:rPr lang="en-US" sz="1400" b="0" i="0" u="none" strike="noStrike" baseline="0" dirty="0">
                <a:solidFill>
                  <a:srgbClr val="000000"/>
                </a:solidFill>
                <a:latin typeface="Calibri" panose="020F0502020204030204" pitchFamily="34" charset="0"/>
              </a:rPr>
              <a:t>b. What is its basic operation (i.e. the line of code or operation that is executed maximum number of times)? </a:t>
            </a:r>
            <a:r>
              <a:rPr lang="en-US" sz="1400" b="0" i="0" u="none" strike="noStrike" baseline="0" dirty="0" err="1">
                <a:solidFill>
                  <a:srgbClr val="000000"/>
                </a:solidFill>
                <a:latin typeface="Calibri" panose="020F0502020204030204" pitchFamily="34" charset="0"/>
              </a:rPr>
              <a:t>i</a:t>
            </a:r>
            <a:r>
              <a:rPr lang="en-US" sz="1400" b="0" i="0" u="none" strike="noStrike" baseline="0" dirty="0">
                <a:solidFill>
                  <a:srgbClr val="000000"/>
                </a:solidFill>
                <a:latin typeface="Calibri" panose="020F0502020204030204" pitchFamily="34" charset="0"/>
              </a:rPr>
              <a:t> If A[</a:t>
            </a:r>
            <a:r>
              <a:rPr lang="en-US" sz="1400" b="0" i="0" u="none" strike="noStrike" baseline="0" dirty="0" err="1">
                <a:solidFill>
                  <a:srgbClr val="000000"/>
                </a:solidFill>
                <a:latin typeface="Calibri" panose="020F0502020204030204" pitchFamily="34" charset="0"/>
              </a:rPr>
              <a:t>i</a:t>
            </a:r>
            <a:r>
              <a:rPr lang="en-US" sz="1400" b="0" i="0" u="none" strike="noStrike" baseline="0" dirty="0">
                <a:solidFill>
                  <a:srgbClr val="000000"/>
                </a:solidFill>
                <a:latin typeface="Calibri" panose="020F0502020204030204" pitchFamily="34" charset="0"/>
              </a:rPr>
              <a:t>] &lt; </a:t>
            </a:r>
            <a:r>
              <a:rPr lang="en-US" sz="1400" b="0" i="0" u="none" strike="noStrike" baseline="0" dirty="0" err="1">
                <a:solidFill>
                  <a:srgbClr val="000000"/>
                </a:solidFill>
                <a:latin typeface="Calibri" panose="020F0502020204030204" pitchFamily="34" charset="0"/>
              </a:rPr>
              <a:t>minval</a:t>
            </a:r>
            <a:r>
              <a:rPr lang="en-US" sz="1400" b="0" i="0" u="none" strike="noStrike" baseline="0" dirty="0">
                <a:solidFill>
                  <a:srgbClr val="000000"/>
                </a:solidFill>
                <a:latin typeface="Calibri" panose="020F0502020204030204" pitchFamily="34" charset="0"/>
              </a:rPr>
              <a:t> and if A[</a:t>
            </a:r>
            <a:r>
              <a:rPr lang="en-US" sz="1400" b="0" i="0" u="none" strike="noStrike" baseline="0" dirty="0" err="1">
                <a:solidFill>
                  <a:srgbClr val="000000"/>
                </a:solidFill>
                <a:latin typeface="Calibri" panose="020F0502020204030204" pitchFamily="34" charset="0"/>
              </a:rPr>
              <a:t>i</a:t>
            </a:r>
            <a:r>
              <a:rPr lang="en-US" sz="1400" b="0" i="0" u="none" strike="noStrike" baseline="0" dirty="0">
                <a:solidFill>
                  <a:srgbClr val="000000"/>
                </a:solidFill>
                <a:latin typeface="Calibri" panose="020F0502020204030204" pitchFamily="34" charset="0"/>
              </a:rPr>
              <a:t>] &gt; </a:t>
            </a:r>
            <a:r>
              <a:rPr lang="en-US" sz="1400" b="0" i="0" u="none" strike="noStrike" baseline="0" dirty="0" err="1">
                <a:solidFill>
                  <a:srgbClr val="000000"/>
                </a:solidFill>
                <a:latin typeface="Calibri" panose="020F0502020204030204" pitchFamily="34" charset="0"/>
              </a:rPr>
              <a:t>maxval</a:t>
            </a:r>
            <a:r>
              <a:rPr lang="en-US" sz="1400" b="0" i="0" u="none" strike="noStrike" baseline="0" dirty="0">
                <a:solidFill>
                  <a:srgbClr val="000000"/>
                </a:solidFill>
                <a:latin typeface="Calibri" panose="020F0502020204030204" pitchFamily="34" charset="0"/>
              </a:rPr>
              <a:t> </a:t>
            </a:r>
            <a:br>
              <a:rPr lang="en-US" sz="1400" b="0" i="0" u="none" strike="noStrike" baseline="0" dirty="0">
                <a:solidFill>
                  <a:srgbClr val="000000"/>
                </a:solidFill>
                <a:latin typeface="Calibri" panose="020F0502020204030204" pitchFamily="34" charset="0"/>
              </a:rPr>
            </a:br>
            <a:br>
              <a:rPr lang="en-US" sz="1400" b="0" i="0" u="none" strike="noStrike" baseline="0" dirty="0">
                <a:solidFill>
                  <a:srgbClr val="000000"/>
                </a:solidFill>
                <a:latin typeface="Calibri" panose="020F0502020204030204" pitchFamily="34" charset="0"/>
              </a:rPr>
            </a:br>
            <a:r>
              <a:rPr lang="en-US" sz="1400" b="0" i="0" u="none" strike="noStrike" baseline="0" dirty="0">
                <a:solidFill>
                  <a:srgbClr val="000000"/>
                </a:solidFill>
                <a:latin typeface="Calibri" panose="020F0502020204030204" pitchFamily="34" charset="0"/>
              </a:rPr>
              <a:t>c. How many times is the basic operation executed? </a:t>
            </a:r>
            <a:r>
              <a:rPr lang="en-US" sz="1400" b="0" i="0" u="none" strike="noStrike" baseline="0" dirty="0" err="1">
                <a:solidFill>
                  <a:srgbClr val="000000"/>
                </a:solidFill>
                <a:latin typeface="Calibri" panose="020F0502020204030204" pitchFamily="34" charset="0"/>
              </a:rPr>
              <a:t>i</a:t>
            </a:r>
            <a:r>
              <a:rPr lang="en-US" sz="1400" b="0" i="0" u="none" strike="noStrike" baseline="0" dirty="0">
                <a:solidFill>
                  <a:srgbClr val="000000"/>
                </a:solidFill>
                <a:latin typeface="Calibri" panose="020F0502020204030204" pitchFamily="34" charset="0"/>
              </a:rPr>
              <a:t> The basic operation is executed n-1 times, where n is the number of elements in the array. </a:t>
            </a:r>
            <a:br>
              <a:rPr lang="en-US" sz="1400" b="0" i="0" u="none" strike="noStrike" baseline="0" dirty="0">
                <a:solidFill>
                  <a:srgbClr val="000000"/>
                </a:solidFill>
                <a:latin typeface="Calibri" panose="020F0502020204030204" pitchFamily="34" charset="0"/>
              </a:rPr>
            </a:br>
            <a:br>
              <a:rPr lang="en-US" sz="1400" b="0" i="0" u="none" strike="noStrike" baseline="0" dirty="0">
                <a:solidFill>
                  <a:srgbClr val="000000"/>
                </a:solidFill>
                <a:latin typeface="Calibri" panose="020F0502020204030204" pitchFamily="34" charset="0"/>
              </a:rPr>
            </a:br>
            <a:r>
              <a:rPr lang="en-US" sz="1400" b="0" i="0" u="none" strike="noStrike" baseline="0" dirty="0">
                <a:solidFill>
                  <a:srgbClr val="000000"/>
                </a:solidFill>
                <a:latin typeface="Calibri" panose="020F0502020204030204" pitchFamily="34" charset="0"/>
              </a:rPr>
              <a:t>d. What is the time complexity of this algorithm? </a:t>
            </a:r>
            <a:r>
              <a:rPr lang="en-US" sz="1400" b="0" i="0" u="none" strike="noStrike" baseline="0" dirty="0" err="1">
                <a:solidFill>
                  <a:srgbClr val="000000"/>
                </a:solidFill>
                <a:latin typeface="Calibri" panose="020F0502020204030204" pitchFamily="34" charset="0"/>
              </a:rPr>
              <a:t>i</a:t>
            </a:r>
            <a:r>
              <a:rPr lang="en-US" sz="1400" b="0" i="0" u="none" strike="noStrike" baseline="0" dirty="0">
                <a:solidFill>
                  <a:srgbClr val="000000"/>
                </a:solidFill>
                <a:latin typeface="Calibri" panose="020F0502020204030204" pitchFamily="34" charset="0"/>
              </a:rPr>
              <a:t> O(n) </a:t>
            </a:r>
            <a:br>
              <a:rPr lang="en-US" sz="1400" b="0" i="0" u="none" strike="noStrike" baseline="0" dirty="0">
                <a:solidFill>
                  <a:srgbClr val="000000"/>
                </a:solidFill>
                <a:latin typeface="Calibri" panose="020F0502020204030204" pitchFamily="34" charset="0"/>
              </a:rPr>
            </a:br>
            <a:br>
              <a:rPr lang="en-US" sz="1400" b="0" i="0" u="none" strike="noStrike" baseline="0" dirty="0">
                <a:solidFill>
                  <a:srgbClr val="000000"/>
                </a:solidFill>
                <a:latin typeface="Calibri" panose="020F0502020204030204" pitchFamily="34" charset="0"/>
              </a:rPr>
            </a:br>
            <a:br>
              <a:rPr lang="en-US" sz="1400" b="0" i="0" u="none" strike="noStrike" baseline="0" dirty="0">
                <a:solidFill>
                  <a:srgbClr val="000000"/>
                </a:solidFill>
                <a:latin typeface="Calibri" panose="020F0502020204030204" pitchFamily="34" charset="0"/>
              </a:rPr>
            </a:br>
            <a:r>
              <a:rPr lang="en-US" sz="1400" b="0" i="0" u="none" strike="noStrike" baseline="0" dirty="0">
                <a:solidFill>
                  <a:srgbClr val="080808"/>
                </a:solidFill>
                <a:latin typeface="Courier New" panose="02070309020205020404" pitchFamily="49" charset="0"/>
              </a:rPr>
              <a:t>Classified(A[0..n-1]): </a:t>
            </a:r>
            <a:br>
              <a:rPr lang="en-US" sz="1400" b="0" i="0" u="none" strike="noStrike" baseline="0" dirty="0">
                <a:solidFill>
                  <a:srgbClr val="080808"/>
                </a:solidFill>
                <a:latin typeface="Courier New" panose="02070309020205020404" pitchFamily="49" charset="0"/>
              </a:rPr>
            </a:br>
            <a:r>
              <a:rPr lang="en-US" sz="1400" b="0" i="0" u="none" strike="noStrike" baseline="0" dirty="0" err="1">
                <a:solidFill>
                  <a:srgbClr val="080808"/>
                </a:solidFill>
                <a:latin typeface="Courier New" panose="02070309020205020404" pitchFamily="49" charset="0"/>
              </a:rPr>
              <a:t>minval</a:t>
            </a:r>
            <a:r>
              <a:rPr lang="en-US" sz="1400" b="0" i="0" u="none" strike="noStrike" baseline="0" dirty="0">
                <a:solidFill>
                  <a:srgbClr val="080808"/>
                </a:solidFill>
                <a:latin typeface="Courier New" panose="02070309020205020404" pitchFamily="49" charset="0"/>
              </a:rPr>
              <a:t> = A[</a:t>
            </a:r>
            <a:r>
              <a:rPr lang="en-US" sz="1400" b="0" i="0" u="none" strike="noStrike" baseline="0" dirty="0">
                <a:solidFill>
                  <a:srgbClr val="1650EB"/>
                </a:solidFill>
                <a:latin typeface="Courier New" panose="02070309020205020404" pitchFamily="49" charset="0"/>
              </a:rPr>
              <a:t>0</a:t>
            </a:r>
            <a:r>
              <a:rPr lang="en-US" sz="1400" b="0" i="0" u="none" strike="noStrike" baseline="0" dirty="0">
                <a:solidFill>
                  <a:srgbClr val="080808"/>
                </a:solidFill>
                <a:latin typeface="Courier New" panose="02070309020205020404" pitchFamily="49" charset="0"/>
              </a:rPr>
              <a:t>] </a:t>
            </a:r>
            <a:r>
              <a:rPr lang="en-US" sz="1400" b="0" i="0" u="none" strike="noStrike" baseline="0" dirty="0" err="1">
                <a:solidFill>
                  <a:srgbClr val="080808"/>
                </a:solidFill>
                <a:latin typeface="Courier New" panose="02070309020205020404" pitchFamily="49" charset="0"/>
              </a:rPr>
              <a:t>maxval</a:t>
            </a:r>
            <a:r>
              <a:rPr lang="en-US" sz="1400" b="0" i="0" u="none" strike="noStrike" baseline="0" dirty="0">
                <a:solidFill>
                  <a:srgbClr val="080808"/>
                </a:solidFill>
                <a:latin typeface="Courier New" panose="02070309020205020404" pitchFamily="49" charset="0"/>
              </a:rPr>
              <a:t> = A[</a:t>
            </a:r>
            <a:r>
              <a:rPr lang="en-US" sz="1400" b="0" i="0" u="none" strike="noStrike" baseline="0" dirty="0">
                <a:solidFill>
                  <a:srgbClr val="1650EB"/>
                </a:solidFill>
                <a:latin typeface="Courier New" panose="02070309020205020404" pitchFamily="49" charset="0"/>
              </a:rPr>
              <a:t>0</a:t>
            </a:r>
            <a:r>
              <a:rPr lang="en-US" sz="1400" b="0" i="0" u="none" strike="noStrike" baseline="0" dirty="0">
                <a:solidFill>
                  <a:srgbClr val="080808"/>
                </a:solidFill>
                <a:latin typeface="Courier New" panose="02070309020205020404" pitchFamily="49" charset="0"/>
              </a:rPr>
              <a:t>] </a:t>
            </a:r>
            <a:r>
              <a:rPr lang="en-US" sz="1400" b="0" i="0" u="none" strike="noStrike" baseline="0" dirty="0">
                <a:solidFill>
                  <a:srgbClr val="0032B3"/>
                </a:solidFill>
                <a:latin typeface="Courier New" panose="02070309020205020404" pitchFamily="49" charset="0"/>
              </a:rPr>
              <a:t>for </a:t>
            </a:r>
            <a:r>
              <a:rPr lang="en-US" sz="1400" b="0" i="0" u="none" strike="noStrike" baseline="0" dirty="0" err="1">
                <a:solidFill>
                  <a:srgbClr val="080808"/>
                </a:solidFill>
                <a:latin typeface="Courier New" panose="02070309020205020404" pitchFamily="49" charset="0"/>
              </a:rPr>
              <a:t>i</a:t>
            </a:r>
            <a:r>
              <a:rPr lang="en-US" sz="1400" b="0" i="0" u="none" strike="noStrike" baseline="0" dirty="0">
                <a:solidFill>
                  <a:srgbClr val="080808"/>
                </a:solidFill>
                <a:latin typeface="Courier New" panose="02070309020205020404" pitchFamily="49" charset="0"/>
              </a:rPr>
              <a:t> = </a:t>
            </a:r>
            <a:r>
              <a:rPr lang="en-US" sz="1400" b="0" i="0" u="none" strike="noStrike" baseline="0" dirty="0">
                <a:solidFill>
                  <a:srgbClr val="1650EB"/>
                </a:solidFill>
                <a:latin typeface="Courier New" panose="02070309020205020404" pitchFamily="49" charset="0"/>
              </a:rPr>
              <a:t>1 </a:t>
            </a:r>
            <a:r>
              <a:rPr lang="en-US" sz="1400" b="0" i="0" u="none" strike="noStrike" baseline="0" dirty="0">
                <a:solidFill>
                  <a:srgbClr val="080808"/>
                </a:solidFill>
                <a:latin typeface="Courier New" panose="02070309020205020404" pitchFamily="49" charset="0"/>
              </a:rPr>
              <a:t>to n-</a:t>
            </a:r>
            <a:r>
              <a:rPr lang="en-US" sz="1400" b="0" i="0" u="none" strike="noStrike" baseline="0" dirty="0">
                <a:solidFill>
                  <a:srgbClr val="1650EB"/>
                </a:solidFill>
                <a:latin typeface="Courier New" panose="02070309020205020404" pitchFamily="49" charset="0"/>
              </a:rPr>
              <a:t>1</a:t>
            </a:r>
            <a:r>
              <a:rPr lang="en-US" sz="1400" b="0" i="0" u="none" strike="noStrike" baseline="0" dirty="0">
                <a:solidFill>
                  <a:srgbClr val="080808"/>
                </a:solidFill>
                <a:latin typeface="Courier New" panose="02070309020205020404" pitchFamily="49" charset="0"/>
              </a:rPr>
              <a:t>: </a:t>
            </a:r>
            <a:r>
              <a:rPr lang="en-US" sz="1400" b="0" i="0" u="none" strike="noStrike" baseline="0" dirty="0">
                <a:solidFill>
                  <a:srgbClr val="0032B3"/>
                </a:solidFill>
                <a:latin typeface="Courier New" panose="02070309020205020404" pitchFamily="49" charset="0"/>
              </a:rPr>
              <a:t>if </a:t>
            </a:r>
            <a:r>
              <a:rPr lang="en-US" sz="1400" b="0" i="0" u="none" strike="noStrike" baseline="0" dirty="0">
                <a:solidFill>
                  <a:srgbClr val="080808"/>
                </a:solidFill>
                <a:latin typeface="Courier New" panose="02070309020205020404" pitchFamily="49" charset="0"/>
              </a:rPr>
              <a:t>A[</a:t>
            </a:r>
            <a:r>
              <a:rPr lang="en-US" sz="1400" b="0" i="0" u="none" strike="noStrike" baseline="0" dirty="0" err="1">
                <a:solidFill>
                  <a:srgbClr val="080808"/>
                </a:solidFill>
                <a:latin typeface="Courier New" panose="02070309020205020404" pitchFamily="49" charset="0"/>
              </a:rPr>
              <a:t>i</a:t>
            </a:r>
            <a:r>
              <a:rPr lang="en-US" sz="1400" b="0" i="0" u="none" strike="noStrike" baseline="0" dirty="0">
                <a:solidFill>
                  <a:srgbClr val="080808"/>
                </a:solidFill>
                <a:latin typeface="Courier New" panose="02070309020205020404" pitchFamily="49" charset="0"/>
              </a:rPr>
              <a:t>] &lt; </a:t>
            </a:r>
            <a:r>
              <a:rPr lang="en-US" sz="1400" b="0" i="0" u="none" strike="noStrike" baseline="0" dirty="0" err="1">
                <a:solidFill>
                  <a:srgbClr val="080808"/>
                </a:solidFill>
                <a:latin typeface="Courier New" panose="02070309020205020404" pitchFamily="49" charset="0"/>
              </a:rPr>
              <a:t>minval</a:t>
            </a:r>
            <a:r>
              <a:rPr lang="en-US" sz="1400" b="0" i="0" u="none" strike="noStrike" baseline="0" dirty="0">
                <a:solidFill>
                  <a:srgbClr val="080808"/>
                </a:solidFill>
                <a:latin typeface="Courier New" panose="02070309020205020404" pitchFamily="49" charset="0"/>
              </a:rPr>
              <a:t>: </a:t>
            </a:r>
            <a:r>
              <a:rPr lang="en-US" sz="1400" b="0" i="0" u="none" strike="noStrike" baseline="0" dirty="0" err="1">
                <a:solidFill>
                  <a:srgbClr val="080808"/>
                </a:solidFill>
                <a:latin typeface="Courier New" panose="02070309020205020404" pitchFamily="49" charset="0"/>
              </a:rPr>
              <a:t>minval</a:t>
            </a:r>
            <a:r>
              <a:rPr lang="en-US" sz="1400" b="0" i="0" u="none" strike="noStrike" baseline="0" dirty="0">
                <a:solidFill>
                  <a:srgbClr val="080808"/>
                </a:solidFill>
                <a:latin typeface="Courier New" panose="02070309020205020404" pitchFamily="49" charset="0"/>
              </a:rPr>
              <a:t> = A[</a:t>
            </a:r>
            <a:r>
              <a:rPr lang="en-US" sz="1400" b="0" i="0" u="none" strike="noStrike" baseline="0" dirty="0" err="1">
                <a:solidFill>
                  <a:srgbClr val="080808"/>
                </a:solidFill>
                <a:latin typeface="Courier New" panose="02070309020205020404" pitchFamily="49" charset="0"/>
              </a:rPr>
              <a:t>i</a:t>
            </a:r>
            <a:r>
              <a:rPr lang="en-US" sz="1400" b="0" i="0" u="none" strike="noStrike" baseline="0" dirty="0">
                <a:solidFill>
                  <a:srgbClr val="080808"/>
                </a:solidFill>
                <a:latin typeface="Courier New" panose="02070309020205020404" pitchFamily="49" charset="0"/>
              </a:rPr>
              <a:t>] </a:t>
            </a:r>
            <a:r>
              <a:rPr lang="en-US" sz="1400" b="0" i="0" u="none" strike="noStrike" baseline="0" dirty="0">
                <a:solidFill>
                  <a:srgbClr val="0032B3"/>
                </a:solidFill>
                <a:latin typeface="Courier New" panose="02070309020205020404" pitchFamily="49" charset="0"/>
              </a:rPr>
              <a:t>if </a:t>
            </a:r>
            <a:r>
              <a:rPr lang="en-US" sz="1400" b="0" i="0" u="none" strike="noStrike" baseline="0" dirty="0">
                <a:solidFill>
                  <a:srgbClr val="080808"/>
                </a:solidFill>
                <a:latin typeface="Courier New" panose="02070309020205020404" pitchFamily="49" charset="0"/>
              </a:rPr>
              <a:t>A[</a:t>
            </a:r>
            <a:r>
              <a:rPr lang="en-US" sz="1400" b="0" i="0" u="none" strike="noStrike" baseline="0" dirty="0" err="1">
                <a:solidFill>
                  <a:srgbClr val="080808"/>
                </a:solidFill>
                <a:latin typeface="Courier New" panose="02070309020205020404" pitchFamily="49" charset="0"/>
              </a:rPr>
              <a:t>i</a:t>
            </a:r>
            <a:r>
              <a:rPr lang="en-US" sz="1400" b="0" i="0" u="none" strike="noStrike" baseline="0" dirty="0">
                <a:solidFill>
                  <a:srgbClr val="080808"/>
                </a:solidFill>
                <a:latin typeface="Courier New" panose="02070309020205020404" pitchFamily="49" charset="0"/>
              </a:rPr>
              <a:t>] &gt; </a:t>
            </a:r>
            <a:r>
              <a:rPr lang="en-US" sz="1400" b="0" i="0" u="none" strike="noStrike" baseline="0" dirty="0" err="1">
                <a:solidFill>
                  <a:srgbClr val="080808"/>
                </a:solidFill>
                <a:latin typeface="Courier New" panose="02070309020205020404" pitchFamily="49" charset="0"/>
              </a:rPr>
              <a:t>maxval</a:t>
            </a:r>
            <a:r>
              <a:rPr lang="en-US" sz="1400" b="0" i="0" u="none" strike="noStrike" baseline="0" dirty="0">
                <a:solidFill>
                  <a:srgbClr val="080808"/>
                </a:solidFill>
                <a:latin typeface="Courier New" panose="02070309020205020404" pitchFamily="49" charset="0"/>
              </a:rPr>
              <a:t> </a:t>
            </a:r>
            <a:r>
              <a:rPr lang="en-US" sz="1400" b="0" i="0" u="none" strike="noStrike" baseline="0" dirty="0" err="1">
                <a:solidFill>
                  <a:srgbClr val="080808"/>
                </a:solidFill>
                <a:latin typeface="Courier New" panose="02070309020205020404" pitchFamily="49" charset="0"/>
              </a:rPr>
              <a:t>maxval</a:t>
            </a:r>
            <a:r>
              <a:rPr lang="en-US" sz="1400" b="0" i="0" u="none" strike="noStrike" baseline="0" dirty="0">
                <a:solidFill>
                  <a:srgbClr val="080808"/>
                </a:solidFill>
                <a:latin typeface="Courier New" panose="02070309020205020404" pitchFamily="49" charset="0"/>
              </a:rPr>
              <a:t> = A[</a:t>
            </a:r>
            <a:r>
              <a:rPr lang="en-US" sz="1400" b="0" i="0" u="none" strike="noStrike" baseline="0" dirty="0" err="1">
                <a:solidFill>
                  <a:srgbClr val="080808"/>
                </a:solidFill>
                <a:latin typeface="Courier New" panose="02070309020205020404" pitchFamily="49" charset="0"/>
              </a:rPr>
              <a:t>i</a:t>
            </a:r>
            <a:r>
              <a:rPr lang="en-US" sz="1400" b="0" i="0" u="none" strike="noStrike" baseline="0" dirty="0">
                <a:solidFill>
                  <a:srgbClr val="080808"/>
                </a:solidFill>
                <a:latin typeface="Courier New" panose="02070309020205020404" pitchFamily="49" charset="0"/>
              </a:rPr>
              <a:t>] </a:t>
            </a:r>
            <a:br>
              <a:rPr lang="en-US" sz="1400" b="0" i="0" u="none" strike="noStrike" baseline="0" dirty="0">
                <a:solidFill>
                  <a:srgbClr val="080808"/>
                </a:solidFill>
                <a:latin typeface="Courier New" panose="02070309020205020404" pitchFamily="49" charset="0"/>
              </a:rPr>
            </a:br>
            <a:r>
              <a:rPr lang="en-US" sz="1400" b="0" i="0" u="none" strike="noStrike" baseline="0" dirty="0">
                <a:solidFill>
                  <a:srgbClr val="000000"/>
                </a:solidFill>
                <a:latin typeface="Calibri" panose="020F0502020204030204" pitchFamily="34" charset="0"/>
              </a:rPr>
              <a:t>return </a:t>
            </a:r>
            <a:r>
              <a:rPr lang="en-US" sz="1400" b="0" i="0" u="none" strike="noStrike" baseline="0" dirty="0" err="1">
                <a:solidFill>
                  <a:srgbClr val="000000"/>
                </a:solidFill>
                <a:latin typeface="Calibri" panose="020F0502020204030204" pitchFamily="34" charset="0"/>
              </a:rPr>
              <a:t>maxval</a:t>
            </a:r>
            <a:r>
              <a:rPr lang="en-US" sz="1400" b="0" i="0" u="none" strike="noStrike" baseline="0" dirty="0">
                <a:solidFill>
                  <a:srgbClr val="000000"/>
                </a:solidFill>
                <a:latin typeface="Calibri" panose="020F0502020204030204" pitchFamily="34" charset="0"/>
              </a:rPr>
              <a:t> – </a:t>
            </a:r>
            <a:r>
              <a:rPr lang="en-US" sz="1400" b="0" i="0" u="none" strike="noStrike" baseline="0" dirty="0" err="1">
                <a:solidFill>
                  <a:srgbClr val="000000"/>
                </a:solidFill>
                <a:latin typeface="Calibri" panose="020F0502020204030204" pitchFamily="34" charset="0"/>
              </a:rPr>
              <a:t>minval</a:t>
            </a:r>
            <a:r>
              <a:rPr lang="en-US" sz="1400" b="0" i="0" u="none" strike="noStrike" baseline="0" dirty="0">
                <a:solidFill>
                  <a:srgbClr val="000000"/>
                </a:solidFill>
                <a:latin typeface="Calibri" panose="020F0502020204030204" pitchFamily="34" charset="0"/>
              </a:rPr>
              <a:t> </a:t>
            </a:r>
            <a:endParaRPr lang="en-US" sz="1400" dirty="0"/>
          </a:p>
        </p:txBody>
      </p:sp>
      <p:sp>
        <p:nvSpPr>
          <p:cNvPr id="6" name="TextBox 5">
            <a:extLst>
              <a:ext uri="{FF2B5EF4-FFF2-40B4-BE49-F238E27FC236}">
                <a16:creationId xmlns:a16="http://schemas.microsoft.com/office/drawing/2014/main" id="{FC5768A5-A107-CCA3-4579-31B2993DBE2E}"/>
              </a:ext>
            </a:extLst>
          </p:cNvPr>
          <p:cNvSpPr txBox="1"/>
          <p:nvPr/>
        </p:nvSpPr>
        <p:spPr>
          <a:xfrm>
            <a:off x="6561221" y="18255"/>
            <a:ext cx="5630779" cy="6340197"/>
          </a:xfrm>
          <a:prstGeom prst="rect">
            <a:avLst/>
          </a:prstGeom>
          <a:noFill/>
        </p:spPr>
        <p:txBody>
          <a:bodyPr wrap="square" rtlCol="0">
            <a:spAutoFit/>
          </a:bodyPr>
          <a:lstStyle/>
          <a:p>
            <a:pPr algn="l"/>
            <a:endParaRPr lang="en-US" sz="1400" b="0" i="0" u="none" strike="noStrike" baseline="0" dirty="0">
              <a:solidFill>
                <a:srgbClr val="000000"/>
              </a:solidFill>
              <a:latin typeface="Calibri" panose="020F0502020204030204" pitchFamily="34" charset="0"/>
            </a:endParaRPr>
          </a:p>
          <a:p>
            <a:r>
              <a:rPr lang="en-US" sz="1400" b="1" i="0" u="none" strike="noStrike" baseline="0" dirty="0">
                <a:solidFill>
                  <a:srgbClr val="000000"/>
                </a:solidFill>
                <a:latin typeface="Calibri" panose="020F0502020204030204" pitchFamily="34" charset="0"/>
              </a:rPr>
              <a:t>Using mathematical induction prove below non-recursive algorithm: </a:t>
            </a:r>
            <a:endParaRPr lang="en-US" sz="1400" b="0" i="0" u="none" strike="noStrike" baseline="0" dirty="0">
              <a:solidFill>
                <a:srgbClr val="000000"/>
              </a:solidFill>
              <a:latin typeface="Calibri" panose="020F0502020204030204" pitchFamily="34" charset="0"/>
            </a:endParaRPr>
          </a:p>
          <a:p>
            <a:r>
              <a:rPr lang="en-US" sz="1400" b="0" i="0" u="none" strike="noStrike" baseline="0" dirty="0">
                <a:solidFill>
                  <a:srgbClr val="0032B3"/>
                </a:solidFill>
                <a:latin typeface="Courier New" panose="02070309020205020404" pitchFamily="49" charset="0"/>
              </a:rPr>
              <a:t>def </a:t>
            </a:r>
            <a:r>
              <a:rPr lang="en-US" sz="1400" b="0" i="0" u="none" strike="noStrike" baseline="0" dirty="0" err="1">
                <a:solidFill>
                  <a:srgbClr val="000000"/>
                </a:solidFill>
                <a:latin typeface="Courier New" panose="02070309020205020404" pitchFamily="49" charset="0"/>
              </a:rPr>
              <a:t>reverse_array</a:t>
            </a:r>
            <a:r>
              <a:rPr lang="en-US" sz="1400" b="0" i="0" u="none" strike="noStrike" baseline="0" dirty="0">
                <a:solidFill>
                  <a:srgbClr val="080808"/>
                </a:solidFill>
                <a:latin typeface="Courier New" panose="02070309020205020404" pitchFamily="49" charset="0"/>
              </a:rPr>
              <a:t>(</a:t>
            </a:r>
            <a:r>
              <a:rPr lang="en-US" sz="1400" b="0" i="0" u="none" strike="noStrike" baseline="0" dirty="0" err="1">
                <a:solidFill>
                  <a:srgbClr val="080808"/>
                </a:solidFill>
                <a:latin typeface="Courier New" panose="02070309020205020404" pitchFamily="49" charset="0"/>
              </a:rPr>
              <a:t>Arr</a:t>
            </a:r>
            <a:r>
              <a:rPr lang="en-US" sz="1400" b="0" i="0" u="none" strike="noStrike" baseline="0" dirty="0">
                <a:solidFill>
                  <a:srgbClr val="080808"/>
                </a:solidFill>
                <a:latin typeface="Courier New" panose="02070309020205020404" pitchFamily="49" charset="0"/>
              </a:rPr>
              <a:t>): </a:t>
            </a:r>
          </a:p>
          <a:p>
            <a:r>
              <a:rPr lang="pt-BR" sz="1400" b="0" i="0" u="none" strike="noStrike" baseline="0" dirty="0">
                <a:solidFill>
                  <a:srgbClr val="080808"/>
                </a:solidFill>
                <a:latin typeface="Courier New" panose="02070309020205020404" pitchFamily="49" charset="0"/>
              </a:rPr>
              <a:t>n = </a:t>
            </a:r>
            <a:r>
              <a:rPr lang="pt-BR" sz="1400" b="0" i="0" u="none" strike="noStrike" baseline="0" dirty="0">
                <a:solidFill>
                  <a:srgbClr val="000080"/>
                </a:solidFill>
                <a:latin typeface="Courier New" panose="02070309020205020404" pitchFamily="49" charset="0"/>
              </a:rPr>
              <a:t>len</a:t>
            </a:r>
            <a:r>
              <a:rPr lang="pt-BR" sz="1400" b="0" i="0" u="none" strike="noStrike" baseline="0" dirty="0">
                <a:solidFill>
                  <a:srgbClr val="080808"/>
                </a:solidFill>
                <a:latin typeface="Courier New" panose="02070309020205020404" pitchFamily="49" charset="0"/>
              </a:rPr>
              <a:t>(Arr) i = (n-</a:t>
            </a:r>
            <a:r>
              <a:rPr lang="pt-BR" sz="1400" b="0" i="0" u="none" strike="noStrike" baseline="0" dirty="0">
                <a:solidFill>
                  <a:srgbClr val="1650EB"/>
                </a:solidFill>
                <a:latin typeface="Courier New" panose="02070309020205020404" pitchFamily="49" charset="0"/>
              </a:rPr>
              <a:t>1</a:t>
            </a:r>
            <a:r>
              <a:rPr lang="pt-BR" sz="1400" b="0" i="0" u="none" strike="noStrike" baseline="0" dirty="0">
                <a:solidFill>
                  <a:srgbClr val="080808"/>
                </a:solidFill>
                <a:latin typeface="Courier New" panose="02070309020205020404" pitchFamily="49" charset="0"/>
              </a:rPr>
              <a:t>)//</a:t>
            </a:r>
            <a:r>
              <a:rPr lang="pt-BR" sz="1400" b="0" i="0" u="none" strike="noStrike" baseline="0" dirty="0">
                <a:solidFill>
                  <a:srgbClr val="1650EB"/>
                </a:solidFill>
                <a:latin typeface="Courier New" panose="02070309020205020404" pitchFamily="49" charset="0"/>
              </a:rPr>
              <a:t>2 </a:t>
            </a:r>
            <a:r>
              <a:rPr lang="pt-BR" sz="1400" b="0" i="0" u="none" strike="noStrike" baseline="0" dirty="0">
                <a:solidFill>
                  <a:srgbClr val="080808"/>
                </a:solidFill>
                <a:latin typeface="Courier New" panose="02070309020205020404" pitchFamily="49" charset="0"/>
              </a:rPr>
              <a:t>j = n//</a:t>
            </a:r>
            <a:r>
              <a:rPr lang="pt-BR" sz="1400" b="0" i="0" u="none" strike="noStrike" baseline="0" dirty="0">
                <a:solidFill>
                  <a:srgbClr val="1650EB"/>
                </a:solidFill>
                <a:latin typeface="Courier New" panose="02070309020205020404" pitchFamily="49" charset="0"/>
              </a:rPr>
              <a:t>2 </a:t>
            </a:r>
            <a:r>
              <a:rPr lang="pt-BR" sz="1400" b="0" i="0" u="none" strike="noStrike" baseline="0" dirty="0">
                <a:solidFill>
                  <a:srgbClr val="0032B3"/>
                </a:solidFill>
                <a:latin typeface="Courier New" panose="02070309020205020404" pitchFamily="49" charset="0"/>
              </a:rPr>
              <a:t>while</a:t>
            </a:r>
            <a:r>
              <a:rPr lang="pt-BR" sz="1400" b="0" i="0" u="none" strike="noStrike" baseline="0" dirty="0">
                <a:solidFill>
                  <a:srgbClr val="080808"/>
                </a:solidFill>
                <a:latin typeface="Courier New" panose="02070309020205020404" pitchFamily="49" charset="0"/>
              </a:rPr>
              <a:t>(i&gt;= </a:t>
            </a:r>
            <a:r>
              <a:rPr lang="pt-BR" sz="1400" b="0" i="0" u="none" strike="noStrike" baseline="0" dirty="0">
                <a:solidFill>
                  <a:srgbClr val="1650EB"/>
                </a:solidFill>
                <a:latin typeface="Courier New" panose="02070309020205020404" pitchFamily="49" charset="0"/>
              </a:rPr>
              <a:t>0 </a:t>
            </a:r>
            <a:r>
              <a:rPr lang="pt-BR" sz="1400" b="0" i="0" u="none" strike="noStrike" baseline="0" dirty="0">
                <a:solidFill>
                  <a:srgbClr val="0032B3"/>
                </a:solidFill>
                <a:latin typeface="Courier New" panose="02070309020205020404" pitchFamily="49" charset="0"/>
              </a:rPr>
              <a:t>and </a:t>
            </a:r>
            <a:r>
              <a:rPr lang="pt-BR" sz="1400" b="0" i="0" u="none" strike="noStrike" baseline="0" dirty="0">
                <a:solidFill>
                  <a:srgbClr val="080808"/>
                </a:solidFill>
                <a:latin typeface="Courier New" panose="02070309020205020404" pitchFamily="49" charset="0"/>
              </a:rPr>
              <a:t>j &lt;= (n-</a:t>
            </a:r>
            <a:r>
              <a:rPr lang="pt-BR" sz="1400" b="0" i="0" u="none" strike="noStrike" baseline="0" dirty="0">
                <a:solidFill>
                  <a:srgbClr val="1650EB"/>
                </a:solidFill>
                <a:latin typeface="Courier New" panose="02070309020205020404" pitchFamily="49" charset="0"/>
              </a:rPr>
              <a:t>1</a:t>
            </a:r>
            <a:r>
              <a:rPr lang="pt-BR" sz="1400" b="0" i="0" u="none" strike="noStrike" baseline="0" dirty="0">
                <a:solidFill>
                  <a:srgbClr val="080808"/>
                </a:solidFill>
                <a:latin typeface="Courier New" panose="02070309020205020404" pitchFamily="49" charset="0"/>
              </a:rPr>
              <a:t>)): </a:t>
            </a:r>
          </a:p>
          <a:p>
            <a:endParaRPr lang="en-US" sz="1400" b="0" i="0" u="none" strike="noStrike" baseline="0" dirty="0">
              <a:solidFill>
                <a:srgbClr val="080808"/>
              </a:solidFill>
              <a:latin typeface="Courier New" panose="02070309020205020404" pitchFamily="49" charset="0"/>
            </a:endParaRPr>
          </a:p>
          <a:p>
            <a:r>
              <a:rPr lang="en-US" sz="1400" b="0" i="0" u="none" strike="noStrike" baseline="0" dirty="0">
                <a:solidFill>
                  <a:srgbClr val="080808"/>
                </a:solidFill>
                <a:latin typeface="Calibri" panose="020F0502020204030204" pitchFamily="34" charset="0"/>
              </a:rPr>
              <a:t>a. Write the loop invariant of the </a:t>
            </a:r>
            <a:r>
              <a:rPr lang="en-US" sz="1400" b="0" i="0" u="none" strike="noStrike" baseline="0" dirty="0" err="1">
                <a:solidFill>
                  <a:srgbClr val="080808"/>
                </a:solidFill>
                <a:latin typeface="Calibri" panose="020F0502020204030204" pitchFamily="34" charset="0"/>
              </a:rPr>
              <a:t>reverse_array</a:t>
            </a:r>
            <a:r>
              <a:rPr lang="en-US" sz="1400" b="0" i="0" u="none" strike="noStrike" baseline="0" dirty="0">
                <a:solidFill>
                  <a:srgbClr val="080808"/>
                </a:solidFill>
                <a:latin typeface="Calibri" panose="020F0502020204030204" pitchFamily="34" charset="0"/>
              </a:rPr>
              <a:t> function. </a:t>
            </a:r>
            <a:r>
              <a:rPr lang="en-US" sz="1400" b="0" i="0" u="none" strike="noStrike" baseline="0" dirty="0" err="1">
                <a:solidFill>
                  <a:srgbClr val="080808"/>
                </a:solidFill>
                <a:latin typeface="Calibri" panose="020F0502020204030204" pitchFamily="34" charset="0"/>
              </a:rPr>
              <a:t>i</a:t>
            </a:r>
            <a:r>
              <a:rPr lang="en-US" sz="1400" b="0" i="0" u="none" strike="noStrike" baseline="0" dirty="0">
                <a:solidFill>
                  <a:srgbClr val="080808"/>
                </a:solidFill>
                <a:latin typeface="Calibri" panose="020F0502020204030204" pitchFamily="34" charset="0"/>
              </a:rPr>
              <a:t> At the start of each iteration of the while loop, the subarray </a:t>
            </a:r>
            <a:r>
              <a:rPr lang="en-US" sz="1400" b="0" i="0" u="none" strike="noStrike" baseline="0" dirty="0" err="1">
                <a:solidFill>
                  <a:srgbClr val="080808"/>
                </a:solidFill>
                <a:latin typeface="Calibri" panose="020F0502020204030204" pitchFamily="34" charset="0"/>
              </a:rPr>
              <a:t>Arr</a:t>
            </a:r>
            <a:r>
              <a:rPr lang="en-US" sz="1400" b="0" i="0" u="none" strike="noStrike" baseline="0" dirty="0">
                <a:solidFill>
                  <a:srgbClr val="080808"/>
                </a:solidFill>
                <a:latin typeface="Calibri" panose="020F0502020204030204" pitchFamily="34" charset="0"/>
              </a:rPr>
              <a:t>[i+1] and </a:t>
            </a:r>
            <a:r>
              <a:rPr lang="en-US" sz="1400" b="0" i="0" u="none" strike="noStrike" baseline="0" dirty="0" err="1">
                <a:solidFill>
                  <a:srgbClr val="080808"/>
                </a:solidFill>
                <a:latin typeface="Calibri" panose="020F0502020204030204" pitchFamily="34" charset="0"/>
              </a:rPr>
              <a:t>Arr</a:t>
            </a:r>
            <a:r>
              <a:rPr lang="en-US" sz="1400" b="0" i="0" u="none" strike="noStrike" baseline="0" dirty="0">
                <a:solidFill>
                  <a:srgbClr val="080808"/>
                </a:solidFill>
                <a:latin typeface="Calibri" panose="020F0502020204030204" pitchFamily="34" charset="0"/>
              </a:rPr>
              <a:t>[j-1] is reversed. </a:t>
            </a:r>
          </a:p>
          <a:p>
            <a:endParaRPr lang="en-US" sz="1400" b="0" i="0" u="none" strike="noStrike" baseline="0" dirty="0">
              <a:solidFill>
                <a:srgbClr val="080808"/>
              </a:solidFill>
              <a:latin typeface="Calibri" panose="020F0502020204030204" pitchFamily="34" charset="0"/>
            </a:endParaRPr>
          </a:p>
          <a:p>
            <a:r>
              <a:rPr lang="en-US" sz="1400" b="0" i="0" u="none" strike="noStrike" baseline="0" dirty="0">
                <a:solidFill>
                  <a:srgbClr val="080808"/>
                </a:solidFill>
                <a:latin typeface="Calibri" panose="020F0502020204030204" pitchFamily="34" charset="0"/>
              </a:rPr>
              <a:t>b. Prove correctness of </a:t>
            </a:r>
            <a:r>
              <a:rPr lang="en-US" sz="1400" b="0" i="0" u="none" strike="noStrike" baseline="0" dirty="0" err="1">
                <a:solidFill>
                  <a:srgbClr val="080808"/>
                </a:solidFill>
                <a:latin typeface="Calibri" panose="020F0502020204030204" pitchFamily="34" charset="0"/>
              </a:rPr>
              <a:t>reverse_array</a:t>
            </a:r>
            <a:r>
              <a:rPr lang="en-US" sz="1400" b="0" i="0" u="none" strike="noStrike" baseline="0" dirty="0">
                <a:solidFill>
                  <a:srgbClr val="080808"/>
                </a:solidFill>
                <a:latin typeface="Calibri" panose="020F0502020204030204" pitchFamily="34" charset="0"/>
              </a:rPr>
              <a:t> function using induction. </a:t>
            </a:r>
            <a:r>
              <a:rPr lang="en-US" sz="1400" b="0" i="0" u="none" strike="noStrike" baseline="0" dirty="0" err="1">
                <a:solidFill>
                  <a:srgbClr val="080808"/>
                </a:solidFill>
                <a:latin typeface="Calibri" panose="020F0502020204030204" pitchFamily="34" charset="0"/>
              </a:rPr>
              <a:t>i</a:t>
            </a:r>
            <a:r>
              <a:rPr lang="en-US" sz="1400" b="0" i="0" u="none" strike="noStrike" baseline="0" dirty="0">
                <a:solidFill>
                  <a:srgbClr val="080808"/>
                </a:solidFill>
                <a:latin typeface="Calibri" panose="020F0502020204030204" pitchFamily="34" charset="0"/>
              </a:rPr>
              <a:t> Loop invariant: At the start of each iteration of the while loop, the subarray </a:t>
            </a:r>
            <a:r>
              <a:rPr lang="en-US" sz="1400" b="0" i="0" u="none" strike="noStrike" baseline="0" dirty="0" err="1">
                <a:solidFill>
                  <a:srgbClr val="080808"/>
                </a:solidFill>
                <a:latin typeface="Calibri" panose="020F0502020204030204" pitchFamily="34" charset="0"/>
              </a:rPr>
              <a:t>Arr</a:t>
            </a:r>
            <a:r>
              <a:rPr lang="en-US" sz="1400" b="0" i="0" u="none" strike="noStrike" baseline="0" dirty="0">
                <a:solidFill>
                  <a:srgbClr val="080808"/>
                </a:solidFill>
                <a:latin typeface="Calibri" panose="020F0502020204030204" pitchFamily="34" charset="0"/>
              </a:rPr>
              <a:t>[0:i+1] is reversed. </a:t>
            </a:r>
          </a:p>
          <a:p>
            <a:r>
              <a:rPr lang="en-US" sz="1400" b="0" i="0" u="none" strike="noStrike" baseline="0" dirty="0">
                <a:solidFill>
                  <a:srgbClr val="080808"/>
                </a:solidFill>
                <a:latin typeface="Calibri" panose="020F0502020204030204" pitchFamily="34" charset="0"/>
              </a:rPr>
              <a:t>ii Initialization: At the start of the first iteration the loop invariant states: At the start of each iteration of the while loop, the subarray </a:t>
            </a:r>
            <a:r>
              <a:rPr lang="en-US" sz="1400" b="0" i="0" u="none" strike="noStrike" baseline="0" dirty="0" err="1">
                <a:solidFill>
                  <a:srgbClr val="080808"/>
                </a:solidFill>
                <a:latin typeface="Calibri" panose="020F0502020204030204" pitchFamily="34" charset="0"/>
              </a:rPr>
              <a:t>Arr</a:t>
            </a:r>
            <a:r>
              <a:rPr lang="en-US" sz="1400" b="0" i="0" u="none" strike="noStrike" baseline="0" dirty="0">
                <a:solidFill>
                  <a:srgbClr val="080808"/>
                </a:solidFill>
                <a:latin typeface="Calibri" panose="020F0502020204030204" pitchFamily="34" charset="0"/>
              </a:rPr>
              <a:t> is reversed. </a:t>
            </a:r>
            <a:r>
              <a:rPr lang="en-US" sz="1400" b="0" i="0" u="none" strike="noStrike" baseline="0" dirty="0" err="1">
                <a:solidFill>
                  <a:srgbClr val="080808"/>
                </a:solidFill>
                <a:latin typeface="Calibri" panose="020F0502020204030204" pitchFamily="34" charset="0"/>
              </a:rPr>
              <a:t>i</a:t>
            </a:r>
            <a:r>
              <a:rPr lang="en-US" sz="1400" b="0" i="0" u="none" strike="noStrike" baseline="0" dirty="0">
                <a:solidFill>
                  <a:srgbClr val="080808"/>
                </a:solidFill>
                <a:latin typeface="Calibri" panose="020F0502020204030204" pitchFamily="34" charset="0"/>
              </a:rPr>
              <a:t> is set to (n-1)//2 and j is set to n//2. </a:t>
            </a:r>
          </a:p>
          <a:p>
            <a:r>
              <a:rPr lang="en-US" sz="1400" b="0" i="0" u="none" strike="noStrike" baseline="0" dirty="0">
                <a:solidFill>
                  <a:srgbClr val="080808"/>
                </a:solidFill>
                <a:latin typeface="Calibri" panose="020F0502020204030204" pitchFamily="34" charset="0"/>
              </a:rPr>
              <a:t>iii Maintenance: Assuming at the start of iteration (</a:t>
            </a:r>
            <a:r>
              <a:rPr lang="en-US" sz="1400" b="0" i="0" u="none" strike="noStrike" baseline="0" dirty="0" err="1">
                <a:solidFill>
                  <a:srgbClr val="080808"/>
                </a:solidFill>
                <a:latin typeface="Calibri" panose="020F0502020204030204" pitchFamily="34" charset="0"/>
              </a:rPr>
              <a:t>i</a:t>
            </a:r>
            <a:r>
              <a:rPr lang="en-US" sz="1400" b="0" i="0" u="none" strike="noStrike" baseline="0" dirty="0">
                <a:solidFill>
                  <a:srgbClr val="080808"/>
                </a:solidFill>
                <a:latin typeface="Calibri" panose="020F0502020204030204" pitchFamily="34" charset="0"/>
              </a:rPr>
              <a:t>&gt;= 0 and j &lt;= (n-1)) holds true, temp holds value </a:t>
            </a:r>
            <a:r>
              <a:rPr lang="en-US" sz="1400" b="0" i="0" u="none" strike="noStrike" baseline="0" dirty="0" err="1">
                <a:solidFill>
                  <a:srgbClr val="080808"/>
                </a:solidFill>
                <a:latin typeface="Calibri" panose="020F0502020204030204" pitchFamily="34" charset="0"/>
              </a:rPr>
              <a:t>Arr</a:t>
            </a:r>
            <a:r>
              <a:rPr lang="en-US" sz="1400" b="0" i="0" u="none" strike="noStrike" baseline="0" dirty="0">
                <a:solidFill>
                  <a:srgbClr val="080808"/>
                </a:solidFill>
                <a:latin typeface="Calibri" panose="020F0502020204030204" pitchFamily="34" charset="0"/>
              </a:rPr>
              <a:t>[</a:t>
            </a:r>
            <a:r>
              <a:rPr lang="en-US" sz="1400" b="0" i="0" u="none" strike="noStrike" baseline="0" dirty="0" err="1">
                <a:solidFill>
                  <a:srgbClr val="080808"/>
                </a:solidFill>
                <a:latin typeface="Calibri" panose="020F0502020204030204" pitchFamily="34" charset="0"/>
              </a:rPr>
              <a:t>i</a:t>
            </a:r>
            <a:r>
              <a:rPr lang="en-US" sz="1400" b="0" i="0" u="none" strike="noStrike" baseline="0" dirty="0">
                <a:solidFill>
                  <a:srgbClr val="080808"/>
                </a:solidFill>
                <a:latin typeface="Calibri" panose="020F0502020204030204" pitchFamily="34" charset="0"/>
              </a:rPr>
              <a:t>] and the algorithm performs the element swapping operation </a:t>
            </a:r>
            <a:r>
              <a:rPr lang="en-US" sz="1400" b="0" i="0" u="none" strike="noStrike" baseline="0" dirty="0" err="1">
                <a:solidFill>
                  <a:srgbClr val="080808"/>
                </a:solidFill>
                <a:latin typeface="Calibri" panose="020F0502020204030204" pitchFamily="34" charset="0"/>
              </a:rPr>
              <a:t>Arr</a:t>
            </a:r>
            <a:r>
              <a:rPr lang="en-US" sz="1400" b="0" i="0" u="none" strike="noStrike" baseline="0" dirty="0">
                <a:solidFill>
                  <a:srgbClr val="080808"/>
                </a:solidFill>
                <a:latin typeface="Calibri" panose="020F0502020204030204" pitchFamily="34" charset="0"/>
              </a:rPr>
              <a:t>[</a:t>
            </a:r>
            <a:r>
              <a:rPr lang="en-US" sz="1400" b="0" i="0" u="none" strike="noStrike" baseline="0" dirty="0" err="1">
                <a:solidFill>
                  <a:srgbClr val="080808"/>
                </a:solidFill>
                <a:latin typeface="Calibri" panose="020F0502020204030204" pitchFamily="34" charset="0"/>
              </a:rPr>
              <a:t>i</a:t>
            </a:r>
            <a:r>
              <a:rPr lang="en-US" sz="1400" b="0" i="0" u="none" strike="noStrike" baseline="0" dirty="0">
                <a:solidFill>
                  <a:srgbClr val="080808"/>
                </a:solidFill>
                <a:latin typeface="Calibri" panose="020F0502020204030204" pitchFamily="34" charset="0"/>
              </a:rPr>
              <a:t>] = </a:t>
            </a:r>
            <a:r>
              <a:rPr lang="en-US" sz="1400" b="0" i="0" u="none" strike="noStrike" baseline="0" dirty="0" err="1">
                <a:solidFill>
                  <a:srgbClr val="080808"/>
                </a:solidFill>
                <a:latin typeface="Calibri" panose="020F0502020204030204" pitchFamily="34" charset="0"/>
              </a:rPr>
              <a:t>Arr</a:t>
            </a:r>
            <a:r>
              <a:rPr lang="en-US" sz="1400" b="0" i="0" u="none" strike="noStrike" baseline="0" dirty="0">
                <a:solidFill>
                  <a:srgbClr val="080808"/>
                </a:solidFill>
                <a:latin typeface="Calibri" panose="020F0502020204030204" pitchFamily="34" charset="0"/>
              </a:rPr>
              <a:t>[j] and </a:t>
            </a:r>
            <a:r>
              <a:rPr lang="en-US" sz="1400" b="0" i="0" u="none" strike="noStrike" baseline="0" dirty="0" err="1">
                <a:solidFill>
                  <a:srgbClr val="080808"/>
                </a:solidFill>
                <a:latin typeface="Calibri" panose="020F0502020204030204" pitchFamily="34" charset="0"/>
              </a:rPr>
              <a:t>Arr</a:t>
            </a:r>
            <a:r>
              <a:rPr lang="en-US" sz="1400" b="0" i="0" u="none" strike="noStrike" baseline="0" dirty="0">
                <a:solidFill>
                  <a:srgbClr val="080808"/>
                </a:solidFill>
                <a:latin typeface="Calibri" panose="020F0502020204030204" pitchFamily="34" charset="0"/>
              </a:rPr>
              <a:t>[j] = temp. After the swap, the subarray </a:t>
            </a:r>
            <a:r>
              <a:rPr lang="en-US" sz="1400" b="0" i="0" u="none" strike="noStrike" baseline="0" dirty="0" err="1">
                <a:solidFill>
                  <a:srgbClr val="080808"/>
                </a:solidFill>
                <a:latin typeface="Calibri" panose="020F0502020204030204" pitchFamily="34" charset="0"/>
              </a:rPr>
              <a:t>Arr</a:t>
            </a:r>
            <a:r>
              <a:rPr lang="en-US" sz="1400" b="0" i="0" u="none" strike="noStrike" baseline="0" dirty="0">
                <a:solidFill>
                  <a:srgbClr val="080808"/>
                </a:solidFill>
                <a:latin typeface="Calibri" panose="020F0502020204030204" pitchFamily="34" charset="0"/>
              </a:rPr>
              <a:t>[0:i+1] is still reversed because the element at index </a:t>
            </a:r>
            <a:r>
              <a:rPr lang="en-US" sz="1400" b="0" i="0" u="none" strike="noStrike" baseline="0" dirty="0" err="1">
                <a:solidFill>
                  <a:srgbClr val="080808"/>
                </a:solidFill>
                <a:latin typeface="Calibri" panose="020F0502020204030204" pitchFamily="34" charset="0"/>
              </a:rPr>
              <a:t>i</a:t>
            </a:r>
            <a:r>
              <a:rPr lang="en-US" sz="1400" b="0" i="0" u="none" strike="noStrike" baseline="0" dirty="0">
                <a:solidFill>
                  <a:srgbClr val="080808"/>
                </a:solidFill>
                <a:latin typeface="Calibri" panose="020F0502020204030204" pitchFamily="34" charset="0"/>
              </a:rPr>
              <a:t> is now swapped with the element at index j, maintaining the reversed order. </a:t>
            </a:r>
          </a:p>
          <a:p>
            <a:r>
              <a:rPr lang="en-US" sz="1400" b="0" i="0" u="none" strike="noStrike" baseline="0" dirty="0">
                <a:solidFill>
                  <a:srgbClr val="080808"/>
                </a:solidFill>
                <a:latin typeface="Calibri" panose="020F0502020204030204" pitchFamily="34" charset="0"/>
              </a:rPr>
              <a:t>iv Termination: The loop terminates when the condition </a:t>
            </a:r>
            <a:r>
              <a:rPr lang="en-US" sz="1400" b="0" i="0" u="none" strike="noStrike" baseline="0" dirty="0" err="1">
                <a:solidFill>
                  <a:srgbClr val="080808"/>
                </a:solidFill>
                <a:latin typeface="Calibri" panose="020F0502020204030204" pitchFamily="34" charset="0"/>
              </a:rPr>
              <a:t>i</a:t>
            </a:r>
            <a:r>
              <a:rPr lang="en-US" sz="1400" b="0" i="0" u="none" strike="noStrike" baseline="0" dirty="0">
                <a:solidFill>
                  <a:srgbClr val="080808"/>
                </a:solidFill>
                <a:latin typeface="Calibri" panose="020F0502020204030204" pitchFamily="34" charset="0"/>
              </a:rPr>
              <a:t> &gt;= 0 and j &lt;= (n-1) becomes false, which means that </a:t>
            </a:r>
            <a:r>
              <a:rPr lang="en-US" sz="1400" b="0" i="0" u="none" strike="noStrike" baseline="0" dirty="0" err="1">
                <a:solidFill>
                  <a:srgbClr val="080808"/>
                </a:solidFill>
                <a:latin typeface="Calibri" panose="020F0502020204030204" pitchFamily="34" charset="0"/>
              </a:rPr>
              <a:t>i</a:t>
            </a:r>
            <a:r>
              <a:rPr lang="en-US" sz="1400" b="0" i="0" u="none" strike="noStrike" baseline="0" dirty="0">
                <a:solidFill>
                  <a:srgbClr val="080808"/>
                </a:solidFill>
                <a:latin typeface="Calibri" panose="020F0502020204030204" pitchFamily="34" charset="0"/>
              </a:rPr>
              <a:t> becomes negative or j exceeds the array bounds. </a:t>
            </a:r>
          </a:p>
          <a:p>
            <a:endParaRPr lang="en-US" sz="1400" b="0" i="0" u="none" strike="noStrike" baseline="0" dirty="0">
              <a:solidFill>
                <a:srgbClr val="080808"/>
              </a:solidFill>
              <a:latin typeface="Calibri" panose="020F0502020204030204" pitchFamily="34" charset="0"/>
            </a:endParaRPr>
          </a:p>
          <a:p>
            <a:endParaRPr lang="en-US" sz="1400" b="0" i="0" u="none" strike="noStrike" baseline="0" dirty="0">
              <a:solidFill>
                <a:srgbClr val="080808"/>
              </a:solidFill>
              <a:latin typeface="Calibri" panose="020F0502020204030204" pitchFamily="34" charset="0"/>
            </a:endParaRPr>
          </a:p>
          <a:p>
            <a:endParaRPr lang="en-US" sz="1400" b="0" i="0" u="none" strike="noStrike" baseline="0" dirty="0">
              <a:solidFill>
                <a:srgbClr val="080808"/>
              </a:solidFill>
              <a:latin typeface="Calibri" panose="020F0502020204030204" pitchFamily="34" charset="0"/>
            </a:endParaRPr>
          </a:p>
          <a:p>
            <a:r>
              <a:rPr lang="sv-SE" sz="1400" b="0" i="0" u="none" strike="noStrike" baseline="0" dirty="0">
                <a:solidFill>
                  <a:srgbClr val="080808"/>
                </a:solidFill>
                <a:latin typeface="Courier New" panose="02070309020205020404" pitchFamily="49" charset="0"/>
              </a:rPr>
              <a:t>temp = Arr[i] Arr[i] = Arr[j] Arr[j] = temp i = i-</a:t>
            </a:r>
            <a:r>
              <a:rPr lang="sv-SE" sz="1400" b="0" i="0" u="none" strike="noStrike" baseline="0" dirty="0">
                <a:solidFill>
                  <a:srgbClr val="1650EB"/>
                </a:solidFill>
                <a:latin typeface="Courier New" panose="02070309020205020404" pitchFamily="49" charset="0"/>
              </a:rPr>
              <a:t>1 </a:t>
            </a:r>
            <a:r>
              <a:rPr lang="sv-SE" sz="1400" b="0" i="0" u="none" strike="noStrike" baseline="0" dirty="0">
                <a:solidFill>
                  <a:srgbClr val="080808"/>
                </a:solidFill>
                <a:latin typeface="Courier New" panose="02070309020205020404" pitchFamily="49" charset="0"/>
              </a:rPr>
              <a:t>j = j+</a:t>
            </a:r>
            <a:r>
              <a:rPr lang="sv-SE" sz="1400" b="0" i="0" u="none" strike="noStrike" baseline="0" dirty="0">
                <a:solidFill>
                  <a:srgbClr val="1650EB"/>
                </a:solidFill>
                <a:latin typeface="Courier New" panose="02070309020205020404" pitchFamily="49" charset="0"/>
              </a:rPr>
              <a:t>1 </a:t>
            </a:r>
            <a:endParaRPr lang="en-US" sz="1400" dirty="0"/>
          </a:p>
        </p:txBody>
      </p:sp>
    </p:spTree>
    <p:extLst>
      <p:ext uri="{BB962C8B-B14F-4D97-AF65-F5344CB8AC3E}">
        <p14:creationId xmlns:p14="http://schemas.microsoft.com/office/powerpoint/2010/main" val="545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4312-E594-2A29-1563-FB1EC6DCF472}"/>
              </a:ext>
            </a:extLst>
          </p:cNvPr>
          <p:cNvSpPr>
            <a:spLocks noGrp="1"/>
          </p:cNvSpPr>
          <p:nvPr>
            <p:ph type="title"/>
          </p:nvPr>
        </p:nvSpPr>
        <p:spPr>
          <a:xfrm>
            <a:off x="1" y="0"/>
            <a:ext cx="2422358" cy="2550695"/>
          </a:xfrm>
        </p:spPr>
        <p:txBody>
          <a:bodyPr>
            <a:normAutofit/>
          </a:bodyPr>
          <a:lstStyle/>
          <a:p>
            <a:r>
              <a:rPr lang="en-US" sz="1400" b="0" i="0" dirty="0">
                <a:solidFill>
                  <a:srgbClr val="2D3B45"/>
                </a:solidFill>
                <a:effectLst/>
                <a:latin typeface="Lato Extended"/>
              </a:rPr>
              <a:t>Which of the following correctly defines what a 'recurrence relation' is? - An equation (or inequality) that relates the n</a:t>
            </a:r>
            <a:r>
              <a:rPr lang="en-US" sz="1400" b="0" i="0" baseline="30000" dirty="0">
                <a:solidFill>
                  <a:srgbClr val="2D3B45"/>
                </a:solidFill>
                <a:effectLst/>
                <a:latin typeface="Lato Extended"/>
              </a:rPr>
              <a:t>th</a:t>
            </a:r>
            <a:r>
              <a:rPr lang="en-US" sz="1400" b="0" i="0" dirty="0">
                <a:solidFill>
                  <a:srgbClr val="2D3B45"/>
                </a:solidFill>
                <a:effectLst/>
                <a:latin typeface="Lato Extended"/>
              </a:rPr>
              <a:t> element of a sequence to its predecessors (recursive case). This includes an initial condition (base case).</a:t>
            </a:r>
            <a:br>
              <a:rPr lang="en-US" sz="1400" b="0" i="0" dirty="0">
                <a:solidFill>
                  <a:srgbClr val="2D3B45"/>
                </a:solidFill>
                <a:effectLst/>
                <a:latin typeface="Lato Extended"/>
              </a:rPr>
            </a:br>
            <a:br>
              <a:rPr lang="en-US" sz="800" b="0" i="0" dirty="0">
                <a:solidFill>
                  <a:srgbClr val="2D3B45"/>
                </a:solidFill>
                <a:effectLst/>
                <a:latin typeface="Lato Extended"/>
              </a:rPr>
            </a:br>
            <a:endParaRPr lang="en-US" sz="1400" dirty="0"/>
          </a:p>
        </p:txBody>
      </p:sp>
      <p:sp>
        <p:nvSpPr>
          <p:cNvPr id="4" name="TextBox 3">
            <a:extLst>
              <a:ext uri="{FF2B5EF4-FFF2-40B4-BE49-F238E27FC236}">
                <a16:creationId xmlns:a16="http://schemas.microsoft.com/office/drawing/2014/main" id="{C327AA1D-CE2C-B5D8-F192-7CF814E4C85F}"/>
              </a:ext>
            </a:extLst>
          </p:cNvPr>
          <p:cNvSpPr txBox="1"/>
          <p:nvPr/>
        </p:nvSpPr>
        <p:spPr>
          <a:xfrm>
            <a:off x="0" y="2333685"/>
            <a:ext cx="2534654" cy="4524315"/>
          </a:xfrm>
          <a:prstGeom prst="rect">
            <a:avLst/>
          </a:prstGeom>
          <a:noFill/>
        </p:spPr>
        <p:txBody>
          <a:bodyPr wrap="square" rtlCol="0">
            <a:spAutoFit/>
          </a:bodyPr>
          <a:lstStyle/>
          <a:p>
            <a:r>
              <a:rPr lang="en-US" dirty="0"/>
              <a:t>Given the following algorithm</a:t>
            </a:r>
          </a:p>
          <a:p>
            <a:endParaRPr lang="en-US" dirty="0"/>
          </a:p>
          <a:p>
            <a:r>
              <a:rPr lang="en-US" dirty="0"/>
              <a:t> foo(n)   </a:t>
            </a:r>
          </a:p>
          <a:p>
            <a:r>
              <a:rPr lang="en-US" dirty="0"/>
              <a:t>    if n &lt;= 1</a:t>
            </a:r>
          </a:p>
          <a:p>
            <a:r>
              <a:rPr lang="en-US" dirty="0"/>
              <a:t>        return 1</a:t>
            </a:r>
          </a:p>
          <a:p>
            <a:r>
              <a:rPr lang="en-US" dirty="0"/>
              <a:t>    else</a:t>
            </a:r>
          </a:p>
          <a:p>
            <a:r>
              <a:rPr lang="en-US" dirty="0"/>
              <a:t>        x = foo(n-1)     </a:t>
            </a:r>
          </a:p>
          <a:p>
            <a:r>
              <a:rPr lang="en-US" dirty="0"/>
              <a:t>        for </a:t>
            </a:r>
            <a:r>
              <a:rPr lang="en-US" dirty="0" err="1"/>
              <a:t>i</a:t>
            </a:r>
            <a:r>
              <a:rPr lang="en-US" dirty="0"/>
              <a:t> = 1 to n</a:t>
            </a:r>
          </a:p>
          <a:p>
            <a:r>
              <a:rPr lang="en-US" dirty="0"/>
              <a:t>            x = x + </a:t>
            </a:r>
            <a:r>
              <a:rPr lang="en-US" dirty="0" err="1"/>
              <a:t>i</a:t>
            </a:r>
            <a:endParaRPr lang="en-US" dirty="0"/>
          </a:p>
          <a:p>
            <a:r>
              <a:rPr lang="en-US" dirty="0"/>
              <a:t>        return x</a:t>
            </a:r>
          </a:p>
          <a:p>
            <a:r>
              <a:rPr lang="en-US" dirty="0"/>
              <a:t> Determine the asymptotic running time.  Assume that addition can be done in constant time. – Theta(n^2)</a:t>
            </a:r>
          </a:p>
        </p:txBody>
      </p:sp>
      <p:sp>
        <p:nvSpPr>
          <p:cNvPr id="6" name="TextBox 5">
            <a:extLst>
              <a:ext uri="{FF2B5EF4-FFF2-40B4-BE49-F238E27FC236}">
                <a16:creationId xmlns:a16="http://schemas.microsoft.com/office/drawing/2014/main" id="{0B7E0049-F2CB-1473-61F5-8BA7548226CB}"/>
              </a:ext>
            </a:extLst>
          </p:cNvPr>
          <p:cNvSpPr txBox="1"/>
          <p:nvPr/>
        </p:nvSpPr>
        <p:spPr>
          <a:xfrm>
            <a:off x="2534654" y="0"/>
            <a:ext cx="2534655" cy="1446550"/>
          </a:xfrm>
          <a:prstGeom prst="rect">
            <a:avLst/>
          </a:prstGeom>
          <a:noFill/>
        </p:spPr>
        <p:txBody>
          <a:bodyPr wrap="square" rtlCol="0">
            <a:spAutoFit/>
          </a:bodyPr>
          <a:lstStyle/>
          <a:p>
            <a:pPr algn="l"/>
            <a:r>
              <a:rPr lang="en-US" sz="1400" b="0" i="0" dirty="0">
                <a:solidFill>
                  <a:srgbClr val="2D3B45"/>
                </a:solidFill>
                <a:effectLst/>
                <a:latin typeface="Lato Extended"/>
              </a:rPr>
              <a:t>Solve the following recurrence by giving the tightest bound possible.</a:t>
            </a:r>
          </a:p>
          <a:p>
            <a:pPr algn="l"/>
            <a:r>
              <a:rPr lang="en-US" sz="1400" b="0" i="0" dirty="0">
                <a:solidFill>
                  <a:srgbClr val="2D3B45"/>
                </a:solidFill>
                <a:effectLst/>
                <a:latin typeface="Lato Extended"/>
              </a:rPr>
              <a:t>        T(n) = 4T(n/4) + 4n – Theta(</a:t>
            </a:r>
            <a:r>
              <a:rPr lang="en-US" sz="1400" b="0" i="0" dirty="0" err="1">
                <a:solidFill>
                  <a:srgbClr val="2D3B45"/>
                </a:solidFill>
                <a:effectLst/>
                <a:latin typeface="Lato Extended"/>
              </a:rPr>
              <a:t>nlogn</a:t>
            </a:r>
            <a:r>
              <a:rPr lang="en-US" sz="1400" b="0" i="0" dirty="0">
                <a:solidFill>
                  <a:srgbClr val="2D3B45"/>
                </a:solidFill>
                <a:effectLst/>
                <a:latin typeface="Lato Extended"/>
              </a:rPr>
              <a:t>)</a:t>
            </a:r>
          </a:p>
          <a:p>
            <a:endParaRPr lang="en-US" dirty="0"/>
          </a:p>
        </p:txBody>
      </p:sp>
      <p:sp>
        <p:nvSpPr>
          <p:cNvPr id="7" name="TextBox 6">
            <a:extLst>
              <a:ext uri="{FF2B5EF4-FFF2-40B4-BE49-F238E27FC236}">
                <a16:creationId xmlns:a16="http://schemas.microsoft.com/office/drawing/2014/main" id="{74872B2E-B99F-0FE3-B96C-E09A37FC0C4B}"/>
              </a:ext>
            </a:extLst>
          </p:cNvPr>
          <p:cNvSpPr txBox="1"/>
          <p:nvPr/>
        </p:nvSpPr>
        <p:spPr>
          <a:xfrm>
            <a:off x="2422359" y="1379621"/>
            <a:ext cx="2646950" cy="954107"/>
          </a:xfrm>
          <a:prstGeom prst="rect">
            <a:avLst/>
          </a:prstGeom>
          <a:noFill/>
        </p:spPr>
        <p:txBody>
          <a:bodyPr wrap="square" rtlCol="0">
            <a:spAutoFit/>
          </a:bodyPr>
          <a:lstStyle/>
          <a:p>
            <a:r>
              <a:rPr lang="en-US" sz="1400" b="0" i="0" dirty="0">
                <a:solidFill>
                  <a:srgbClr val="2D3B45"/>
                </a:solidFill>
                <a:effectLst/>
                <a:latin typeface="Lato Extended"/>
              </a:rPr>
              <a:t>What is the solution of  T(n)=2T(n/2)+n/</a:t>
            </a:r>
            <a:r>
              <a:rPr lang="en-US" sz="1400" b="0" i="0" dirty="0" err="1">
                <a:solidFill>
                  <a:srgbClr val="2D3B45"/>
                </a:solidFill>
                <a:effectLst/>
                <a:latin typeface="Lato Extended"/>
              </a:rPr>
              <a:t>logn</a:t>
            </a:r>
            <a:r>
              <a:rPr lang="en-US" sz="1400" dirty="0">
                <a:solidFill>
                  <a:srgbClr val="2D3B45"/>
                </a:solidFill>
                <a:latin typeface="Lato Extended"/>
              </a:rPr>
              <a:t>?</a:t>
            </a:r>
            <a:r>
              <a:rPr lang="en-US" sz="1400" b="0" i="0" dirty="0">
                <a:solidFill>
                  <a:srgbClr val="2D3B45"/>
                </a:solidFill>
                <a:effectLst/>
                <a:latin typeface="Lato Extended"/>
              </a:rPr>
              <a:t> using the Master theorem? – T(n) = Theta(nlog2n)</a:t>
            </a:r>
            <a:endParaRPr lang="en-US" sz="1400" dirty="0"/>
          </a:p>
        </p:txBody>
      </p:sp>
      <p:sp>
        <p:nvSpPr>
          <p:cNvPr id="8" name="TextBox 7">
            <a:extLst>
              <a:ext uri="{FF2B5EF4-FFF2-40B4-BE49-F238E27FC236}">
                <a16:creationId xmlns:a16="http://schemas.microsoft.com/office/drawing/2014/main" id="{B85070BC-02AC-82A7-A07B-9FD890F2EB0A}"/>
              </a:ext>
            </a:extLst>
          </p:cNvPr>
          <p:cNvSpPr txBox="1"/>
          <p:nvPr/>
        </p:nvSpPr>
        <p:spPr>
          <a:xfrm>
            <a:off x="2422359" y="3429000"/>
            <a:ext cx="2646950" cy="3416320"/>
          </a:xfrm>
          <a:prstGeom prst="rect">
            <a:avLst/>
          </a:prstGeom>
          <a:noFill/>
        </p:spPr>
        <p:txBody>
          <a:bodyPr wrap="square" rtlCol="0">
            <a:spAutoFit/>
          </a:bodyPr>
          <a:lstStyle/>
          <a:p>
            <a:pPr algn="l"/>
            <a:r>
              <a:rPr lang="en-US" b="0" i="0" dirty="0">
                <a:solidFill>
                  <a:srgbClr val="2D3B45"/>
                </a:solidFill>
                <a:effectLst/>
                <a:latin typeface="Lato Extended"/>
              </a:rPr>
              <a:t>We can use Divide and Conquer technique to solve a problem in which of the following scenarios? - We can break the problem into several subproblems that are similar to the original problems but smaller in size</a:t>
            </a:r>
          </a:p>
          <a:p>
            <a:br>
              <a:rPr lang="en-US" b="0" i="0" dirty="0">
                <a:solidFill>
                  <a:srgbClr val="2D3B45"/>
                </a:solidFill>
                <a:effectLst/>
                <a:latin typeface="Lato Extended"/>
              </a:rPr>
            </a:br>
            <a:endParaRPr lang="en-US" dirty="0"/>
          </a:p>
        </p:txBody>
      </p:sp>
      <p:sp>
        <p:nvSpPr>
          <p:cNvPr id="11" name="TextBox 10">
            <a:extLst>
              <a:ext uri="{FF2B5EF4-FFF2-40B4-BE49-F238E27FC236}">
                <a16:creationId xmlns:a16="http://schemas.microsoft.com/office/drawing/2014/main" id="{40EC0932-E1E2-B38C-DEA6-3B7AF14D0071}"/>
              </a:ext>
            </a:extLst>
          </p:cNvPr>
          <p:cNvSpPr txBox="1"/>
          <p:nvPr/>
        </p:nvSpPr>
        <p:spPr>
          <a:xfrm>
            <a:off x="5069308" y="16042"/>
            <a:ext cx="2646949" cy="5355312"/>
          </a:xfrm>
          <a:prstGeom prst="rect">
            <a:avLst/>
          </a:prstGeom>
          <a:noFill/>
        </p:spPr>
        <p:txBody>
          <a:bodyPr wrap="square" rtlCol="0">
            <a:spAutoFit/>
          </a:bodyPr>
          <a:lstStyle/>
          <a:p>
            <a:r>
              <a:rPr lang="en-US" dirty="0"/>
              <a:t>What would be the time complexity of the following algorithm?</a:t>
            </a:r>
          </a:p>
          <a:p>
            <a:endParaRPr lang="en-US" dirty="0"/>
          </a:p>
          <a:p>
            <a:r>
              <a:rPr lang="en-US" dirty="0"/>
              <a:t>int sum = 0;</a:t>
            </a:r>
          </a:p>
          <a:p>
            <a:r>
              <a:rPr lang="en-US" dirty="0"/>
              <a:t>for (</a:t>
            </a:r>
            <a:r>
              <a:rPr lang="en-US" dirty="0" err="1"/>
              <a:t>i</a:t>
            </a:r>
            <a:r>
              <a:rPr lang="en-US" dirty="0"/>
              <a:t> = 0; </a:t>
            </a:r>
            <a:r>
              <a:rPr lang="en-US" dirty="0" err="1"/>
              <a:t>i</a:t>
            </a:r>
            <a:r>
              <a:rPr lang="en-US" dirty="0"/>
              <a:t> &lt; n; </a:t>
            </a:r>
            <a:r>
              <a:rPr lang="en-US" dirty="0" err="1"/>
              <a:t>i</a:t>
            </a:r>
            <a:r>
              <a:rPr lang="en-US" dirty="0"/>
              <a:t>++) {</a:t>
            </a:r>
          </a:p>
          <a:p>
            <a:r>
              <a:rPr lang="en-US" dirty="0"/>
              <a:t>    for (j = 0; j &lt; n; </a:t>
            </a:r>
            <a:r>
              <a:rPr lang="en-US" dirty="0" err="1"/>
              <a:t>j++</a:t>
            </a:r>
            <a:r>
              <a:rPr lang="en-US" dirty="0"/>
              <a:t>) {</a:t>
            </a:r>
          </a:p>
          <a:p>
            <a:r>
              <a:rPr lang="en-US" dirty="0"/>
              <a:t>        for (k = 0; k &lt; n; k++) {</a:t>
            </a:r>
          </a:p>
          <a:p>
            <a:r>
              <a:rPr lang="en-US" dirty="0"/>
              <a:t>            if (</a:t>
            </a:r>
            <a:r>
              <a:rPr lang="en-US" dirty="0" err="1"/>
              <a:t>i</a:t>
            </a:r>
            <a:r>
              <a:rPr lang="en-US" dirty="0"/>
              <a:t> == j == k) {</a:t>
            </a:r>
          </a:p>
          <a:p>
            <a:r>
              <a:rPr lang="en-US" dirty="0"/>
              <a:t>                for (l = 0; l &lt; n*n*n; l++) {</a:t>
            </a:r>
          </a:p>
          <a:p>
            <a:r>
              <a:rPr lang="en-US" dirty="0"/>
              <a:t>                    sum = </a:t>
            </a:r>
            <a:r>
              <a:rPr lang="en-US" dirty="0" err="1"/>
              <a:t>i</a:t>
            </a:r>
            <a:r>
              <a:rPr lang="en-US" dirty="0"/>
              <a:t> + j + k + l;</a:t>
            </a:r>
          </a:p>
          <a:p>
            <a:r>
              <a:rPr lang="en-US" dirty="0"/>
              <a:t>                }</a:t>
            </a:r>
          </a:p>
          <a:p>
            <a:r>
              <a:rPr lang="en-US" dirty="0"/>
              <a:t>            }</a:t>
            </a:r>
          </a:p>
          <a:p>
            <a:r>
              <a:rPr lang="en-US" dirty="0"/>
              <a:t>        }</a:t>
            </a:r>
          </a:p>
          <a:p>
            <a:r>
              <a:rPr lang="en-US" dirty="0"/>
              <a:t>    }</a:t>
            </a:r>
          </a:p>
          <a:p>
            <a:r>
              <a:rPr lang="en-US" dirty="0"/>
              <a:t>}</a:t>
            </a:r>
          </a:p>
          <a:p>
            <a:r>
              <a:rPr lang="en-US" dirty="0"/>
              <a:t>- Theta(n^4)</a:t>
            </a:r>
          </a:p>
        </p:txBody>
      </p:sp>
      <p:sp>
        <p:nvSpPr>
          <p:cNvPr id="13" name="TextBox 12">
            <a:extLst>
              <a:ext uri="{FF2B5EF4-FFF2-40B4-BE49-F238E27FC236}">
                <a16:creationId xmlns:a16="http://schemas.microsoft.com/office/drawing/2014/main" id="{F6EF2A5B-A31E-E4DE-A324-221B95800B00}"/>
              </a:ext>
            </a:extLst>
          </p:cNvPr>
          <p:cNvSpPr txBox="1"/>
          <p:nvPr/>
        </p:nvSpPr>
        <p:spPr>
          <a:xfrm>
            <a:off x="7716257" y="16042"/>
            <a:ext cx="2534654" cy="3139321"/>
          </a:xfrm>
          <a:prstGeom prst="rect">
            <a:avLst/>
          </a:prstGeom>
          <a:noFill/>
        </p:spPr>
        <p:txBody>
          <a:bodyPr wrap="square" rtlCol="0">
            <a:spAutoFit/>
          </a:bodyPr>
          <a:lstStyle/>
          <a:p>
            <a:r>
              <a:rPr lang="en-US" dirty="0"/>
              <a:t>What would be the time complexity of the following algorithm?</a:t>
            </a:r>
          </a:p>
          <a:p>
            <a:endParaRPr lang="en-US" dirty="0"/>
          </a:p>
          <a:p>
            <a:r>
              <a:rPr lang="en-US" dirty="0"/>
              <a:t>reverse(a):</a:t>
            </a:r>
          </a:p>
          <a:p>
            <a:r>
              <a:rPr lang="en-US" dirty="0"/>
              <a:t>    for </a:t>
            </a:r>
            <a:r>
              <a:rPr lang="en-US" dirty="0" err="1"/>
              <a:t>i</a:t>
            </a:r>
            <a:r>
              <a:rPr lang="en-US" dirty="0"/>
              <a:t> = 1 to </a:t>
            </a:r>
            <a:r>
              <a:rPr lang="en-US" dirty="0" err="1"/>
              <a:t>len</a:t>
            </a:r>
            <a:r>
              <a:rPr lang="en-US" dirty="0"/>
              <a:t>(a)-1</a:t>
            </a:r>
          </a:p>
          <a:p>
            <a:r>
              <a:rPr lang="en-US" dirty="0"/>
              <a:t>        x = a[</a:t>
            </a:r>
            <a:r>
              <a:rPr lang="en-US" dirty="0" err="1"/>
              <a:t>i</a:t>
            </a:r>
            <a:r>
              <a:rPr lang="en-US" dirty="0"/>
              <a:t>]</a:t>
            </a:r>
          </a:p>
          <a:p>
            <a:r>
              <a:rPr lang="en-US" dirty="0"/>
              <a:t>        for j = </a:t>
            </a:r>
            <a:r>
              <a:rPr lang="en-US" dirty="0" err="1"/>
              <a:t>i</a:t>
            </a:r>
            <a:r>
              <a:rPr lang="en-US" dirty="0"/>
              <a:t> </a:t>
            </a:r>
            <a:r>
              <a:rPr lang="en-US" dirty="0" err="1"/>
              <a:t>downto</a:t>
            </a:r>
            <a:r>
              <a:rPr lang="en-US" dirty="0"/>
              <a:t> 1</a:t>
            </a:r>
          </a:p>
          <a:p>
            <a:r>
              <a:rPr lang="en-US" dirty="0"/>
              <a:t>            a[j] = a[j-1]</a:t>
            </a:r>
          </a:p>
          <a:p>
            <a:r>
              <a:rPr lang="en-US" dirty="0"/>
              <a:t>        a[0] = x</a:t>
            </a:r>
          </a:p>
          <a:p>
            <a:r>
              <a:rPr lang="en-US" dirty="0"/>
              <a:t>- O(n^2)</a:t>
            </a:r>
          </a:p>
        </p:txBody>
      </p:sp>
      <p:sp>
        <p:nvSpPr>
          <p:cNvPr id="15" name="TextBox 14">
            <a:extLst>
              <a:ext uri="{FF2B5EF4-FFF2-40B4-BE49-F238E27FC236}">
                <a16:creationId xmlns:a16="http://schemas.microsoft.com/office/drawing/2014/main" id="{2198A43E-8CC9-A436-BB59-85B745F06C37}"/>
              </a:ext>
            </a:extLst>
          </p:cNvPr>
          <p:cNvSpPr txBox="1"/>
          <p:nvPr/>
        </p:nvSpPr>
        <p:spPr>
          <a:xfrm>
            <a:off x="7716257" y="3200400"/>
            <a:ext cx="2534654" cy="2031325"/>
          </a:xfrm>
          <a:prstGeom prst="rect">
            <a:avLst/>
          </a:prstGeom>
          <a:noFill/>
        </p:spPr>
        <p:txBody>
          <a:bodyPr wrap="square" rtlCol="0">
            <a:spAutoFit/>
          </a:bodyPr>
          <a:lstStyle/>
          <a:p>
            <a:pPr algn="l"/>
            <a:r>
              <a:rPr lang="en-US" b="0" i="0" dirty="0">
                <a:solidFill>
                  <a:srgbClr val="2D3B45"/>
                </a:solidFill>
                <a:effectLst/>
                <a:latin typeface="Lato Extended"/>
              </a:rPr>
              <a:t>Which of the following equations correctly represent the factorial function. </a:t>
            </a:r>
          </a:p>
          <a:p>
            <a:pPr algn="l"/>
            <a:r>
              <a:rPr lang="en-US" b="0" i="0" dirty="0">
                <a:solidFill>
                  <a:srgbClr val="2D3B45"/>
                </a:solidFill>
                <a:effectLst/>
                <a:latin typeface="Lato Extended"/>
              </a:rPr>
              <a:t>Factorial of a number n is given by: </a:t>
            </a:r>
          </a:p>
          <a:p>
            <a:r>
              <a:rPr lang="en-US" dirty="0"/>
              <a:t> - f(n) = n * f(n-1)</a:t>
            </a:r>
          </a:p>
        </p:txBody>
      </p:sp>
      <p:sp>
        <p:nvSpPr>
          <p:cNvPr id="16" name="TextBox 15">
            <a:extLst>
              <a:ext uri="{FF2B5EF4-FFF2-40B4-BE49-F238E27FC236}">
                <a16:creationId xmlns:a16="http://schemas.microsoft.com/office/drawing/2014/main" id="{CCDF7B93-8C2E-F82F-5E11-752FAE6EF1D3}"/>
              </a:ext>
            </a:extLst>
          </p:cNvPr>
          <p:cNvSpPr txBox="1"/>
          <p:nvPr/>
        </p:nvSpPr>
        <p:spPr>
          <a:xfrm>
            <a:off x="7716255" y="5231725"/>
            <a:ext cx="4283240" cy="1477328"/>
          </a:xfrm>
          <a:prstGeom prst="rect">
            <a:avLst/>
          </a:prstGeom>
          <a:noFill/>
        </p:spPr>
        <p:txBody>
          <a:bodyPr wrap="square" rtlCol="0">
            <a:spAutoFit/>
          </a:bodyPr>
          <a:lstStyle/>
          <a:p>
            <a:r>
              <a:rPr lang="en-US" b="0" i="0" dirty="0">
                <a:solidFill>
                  <a:srgbClr val="2D3B45"/>
                </a:solidFill>
                <a:effectLst/>
                <a:latin typeface="Lato Extended"/>
              </a:rPr>
              <a:t>Which of the following recurrence relations is correct representation of the towers of Hanoi problem that was discussed in the exploration? – F(n) = 2F(n-1)+1</a:t>
            </a:r>
            <a:endParaRPr lang="en-US" dirty="0"/>
          </a:p>
        </p:txBody>
      </p:sp>
    </p:spTree>
    <p:extLst>
      <p:ext uri="{BB962C8B-B14F-4D97-AF65-F5344CB8AC3E}">
        <p14:creationId xmlns:p14="http://schemas.microsoft.com/office/powerpoint/2010/main" val="277901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4797-890E-4CDD-4117-913E45A5FE8B}"/>
              </a:ext>
            </a:extLst>
          </p:cNvPr>
          <p:cNvSpPr>
            <a:spLocks noGrp="1"/>
          </p:cNvSpPr>
          <p:nvPr>
            <p:ph type="title"/>
          </p:nvPr>
        </p:nvSpPr>
        <p:spPr>
          <a:xfrm>
            <a:off x="0" y="0"/>
            <a:ext cx="6096000" cy="2268204"/>
          </a:xfrm>
        </p:spPr>
        <p:txBody>
          <a:bodyPr>
            <a:normAutofit fontScale="90000"/>
          </a:bodyPr>
          <a:lstStyle/>
          <a:p>
            <a:br>
              <a:rPr lang="en-US"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 </a:t>
            </a:r>
            <a:br>
              <a:rPr lang="en-US" sz="1800" b="0" i="0" u="none" strike="noStrike" baseline="0" dirty="0">
                <a:solidFill>
                  <a:srgbClr val="000000"/>
                </a:solidFill>
                <a:latin typeface="Calibri" panose="020F0502020204030204" pitchFamily="34" charset="0"/>
              </a:rPr>
            </a:br>
            <a:r>
              <a:rPr lang="en-US" sz="1800" b="1" i="0" u="none" strike="noStrike" baseline="0" dirty="0">
                <a:solidFill>
                  <a:srgbClr val="000000"/>
                </a:solidFill>
                <a:latin typeface="Calibri" panose="020F0502020204030204" pitchFamily="34" charset="0"/>
              </a:rPr>
              <a:t>Solve recurrence relation using three methods: </a:t>
            </a:r>
            <a:br>
              <a:rPr lang="en-US"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Write recurrence relation of below pseudocode that calculates </a:t>
            </a:r>
            <a:r>
              <a:rPr lang="en-US" sz="1800" b="0" i="0" u="none" strike="noStrike" baseline="0" dirty="0">
                <a:solidFill>
                  <a:srgbClr val="000000"/>
                </a:solidFill>
                <a:latin typeface="Cambria Math" panose="02040503050406030204" pitchFamily="18" charset="0"/>
              </a:rPr>
              <a:t>𝑥𝑛</a:t>
            </a:r>
            <a:r>
              <a:rPr lang="en-US" sz="1800" b="0" i="0" u="none" strike="noStrike" baseline="0" dirty="0">
                <a:solidFill>
                  <a:srgbClr val="000000"/>
                </a:solidFill>
                <a:latin typeface="Calibri" panose="020F0502020204030204" pitchFamily="34" charset="0"/>
              </a:rPr>
              <a:t>, and solve the recurrence relation using three methods that we have seen in the explorations. </a:t>
            </a:r>
            <a:r>
              <a:rPr lang="en-US" sz="1800" b="0" i="0" u="none" strike="noStrike" baseline="0" dirty="0">
                <a:solidFill>
                  <a:srgbClr val="2C3A45"/>
                </a:solidFill>
                <a:latin typeface="Consolas" panose="020B0609020204030204" pitchFamily="49" charset="0"/>
              </a:rPr>
              <a:t>power2(</a:t>
            </a:r>
            <a:r>
              <a:rPr lang="en-US" sz="1800" b="0" i="0" u="none" strike="noStrike" baseline="0" dirty="0" err="1">
                <a:solidFill>
                  <a:srgbClr val="2C3A45"/>
                </a:solidFill>
                <a:latin typeface="Consolas" panose="020B0609020204030204" pitchFamily="49" charset="0"/>
              </a:rPr>
              <a:t>x,n</a:t>
            </a:r>
            <a:r>
              <a:rPr lang="en-US" sz="1800" b="0" i="0" u="none" strike="noStrike" baseline="0" dirty="0">
                <a:solidFill>
                  <a:srgbClr val="2C3A45"/>
                </a:solidFill>
                <a:latin typeface="Consolas" panose="020B0609020204030204" pitchFamily="49" charset="0"/>
              </a:rPr>
              <a:t>): if n==0: </a:t>
            </a:r>
            <a:br>
              <a:rPr lang="en-US" sz="1800" b="0" i="0" u="none" strike="noStrike" baseline="0" dirty="0">
                <a:solidFill>
                  <a:srgbClr val="2C3A45"/>
                </a:solidFill>
                <a:latin typeface="Consolas" panose="020B0609020204030204" pitchFamily="49" charset="0"/>
              </a:rPr>
            </a:br>
            <a:r>
              <a:rPr lang="en-US" sz="1800" b="0" i="0" u="none" strike="noStrike" baseline="0" dirty="0">
                <a:solidFill>
                  <a:srgbClr val="2C3A45"/>
                </a:solidFill>
                <a:latin typeface="Consolas" panose="020B0609020204030204" pitchFamily="49" charset="0"/>
              </a:rPr>
              <a:t>return 1 if n==1: </a:t>
            </a:r>
            <a:br>
              <a:rPr lang="en-US" sz="1800" b="0" i="0" u="none" strike="noStrike" baseline="0" dirty="0">
                <a:solidFill>
                  <a:srgbClr val="2C3A45"/>
                </a:solidFill>
                <a:latin typeface="Consolas" panose="020B0609020204030204" pitchFamily="49" charset="0"/>
              </a:rPr>
            </a:br>
            <a:r>
              <a:rPr lang="en-US" sz="1800" b="0" i="0" u="none" strike="noStrike" baseline="0" dirty="0">
                <a:solidFill>
                  <a:srgbClr val="000000"/>
                </a:solidFill>
                <a:latin typeface="Calibri" panose="020F0502020204030204" pitchFamily="34" charset="0"/>
              </a:rPr>
              <a:t>return x </a:t>
            </a:r>
            <a:br>
              <a:rPr lang="en-US" sz="1800" b="0" i="0" u="none" strike="noStrike" baseline="0" dirty="0">
                <a:solidFill>
                  <a:srgbClr val="000000"/>
                </a:solidFill>
                <a:latin typeface="Calibri" panose="020F0502020204030204" pitchFamily="34" charset="0"/>
              </a:rPr>
            </a:br>
            <a:r>
              <a:rPr lang="en-US" sz="1800" b="0" i="0" u="none" strike="noStrike" baseline="0" dirty="0">
                <a:solidFill>
                  <a:srgbClr val="2C3A45"/>
                </a:solidFill>
                <a:latin typeface="Consolas" panose="020B0609020204030204" pitchFamily="49" charset="0"/>
              </a:rPr>
              <a:t>if (n%2)==0: </a:t>
            </a:r>
            <a:br>
              <a:rPr lang="en-US" sz="1800" b="0" i="0" u="none" strike="noStrike" baseline="0" dirty="0">
                <a:solidFill>
                  <a:srgbClr val="2C3A45"/>
                </a:solidFill>
                <a:latin typeface="Consolas" panose="020B0609020204030204" pitchFamily="49" charset="0"/>
              </a:rPr>
            </a:br>
            <a:r>
              <a:rPr lang="en-US" sz="1800" b="0" i="0" u="none" strike="noStrike" baseline="0" dirty="0">
                <a:solidFill>
                  <a:srgbClr val="2C3A45"/>
                </a:solidFill>
                <a:latin typeface="Consolas" panose="020B0609020204030204" pitchFamily="49" charset="0"/>
              </a:rPr>
              <a:t>return power2(x, n//2) * power2(</a:t>
            </a:r>
            <a:r>
              <a:rPr lang="en-US" sz="1800" b="0" i="0" u="none" strike="noStrike" baseline="0" dirty="0" err="1">
                <a:solidFill>
                  <a:srgbClr val="2C3A45"/>
                </a:solidFill>
                <a:latin typeface="Consolas" panose="020B0609020204030204" pitchFamily="49" charset="0"/>
              </a:rPr>
              <a:t>x,n</a:t>
            </a:r>
            <a:r>
              <a:rPr lang="en-US" sz="1800" b="0" i="0" u="none" strike="noStrike" baseline="0" dirty="0">
                <a:solidFill>
                  <a:srgbClr val="2C3A45"/>
                </a:solidFill>
                <a:latin typeface="Consolas" panose="020B0609020204030204" pitchFamily="49" charset="0"/>
              </a:rPr>
              <a:t>//2) </a:t>
            </a:r>
            <a:br>
              <a:rPr lang="en-US" sz="1800" b="0" i="0" u="none" strike="noStrike" baseline="0" dirty="0">
                <a:solidFill>
                  <a:srgbClr val="2C3A45"/>
                </a:solidFill>
                <a:latin typeface="Consolas" panose="020B0609020204030204" pitchFamily="49" charset="0"/>
              </a:rPr>
            </a:br>
            <a:r>
              <a:rPr lang="en-US" sz="1800" b="0" i="0" u="none" strike="noStrike" baseline="0" dirty="0">
                <a:solidFill>
                  <a:srgbClr val="2C3A45"/>
                </a:solidFill>
                <a:latin typeface="Consolas" panose="020B0609020204030204" pitchFamily="49" charset="0"/>
              </a:rPr>
              <a:t>else: </a:t>
            </a:r>
            <a:br>
              <a:rPr lang="en-US" sz="1800" b="0" i="0" u="none" strike="noStrike" baseline="0" dirty="0">
                <a:solidFill>
                  <a:srgbClr val="2C3A45"/>
                </a:solidFill>
                <a:latin typeface="Consolas" panose="020B0609020204030204" pitchFamily="49" charset="0"/>
              </a:rPr>
            </a:br>
            <a:r>
              <a:rPr lang="en-US" sz="1800" b="0" i="0" u="none" strike="noStrike" baseline="0" dirty="0">
                <a:solidFill>
                  <a:srgbClr val="2C3A45"/>
                </a:solidFill>
                <a:latin typeface="Consolas" panose="020B0609020204030204" pitchFamily="49" charset="0"/>
              </a:rPr>
              <a:t>return power2(x, n//2) * power2(</a:t>
            </a:r>
            <a:r>
              <a:rPr lang="en-US" sz="1800" b="0" i="0" u="none" strike="noStrike" baseline="0" dirty="0" err="1">
                <a:solidFill>
                  <a:srgbClr val="2C3A45"/>
                </a:solidFill>
                <a:latin typeface="Consolas" panose="020B0609020204030204" pitchFamily="49" charset="0"/>
              </a:rPr>
              <a:t>x,n</a:t>
            </a:r>
            <a:r>
              <a:rPr lang="en-US" sz="1800" b="0" i="0" u="none" strike="noStrike" baseline="0" dirty="0">
                <a:solidFill>
                  <a:srgbClr val="2C3A45"/>
                </a:solidFill>
                <a:latin typeface="Consolas" panose="020B0609020204030204" pitchFamily="49" charset="0"/>
              </a:rPr>
              <a:t>//2) * x 	</a:t>
            </a:r>
            <a:br>
              <a:rPr lang="en-US" sz="1800" b="0" i="0" u="none" strike="noStrike" baseline="0" dirty="0">
                <a:solidFill>
                  <a:srgbClr val="2C3A45"/>
                </a:solidFill>
                <a:latin typeface="Consolas" panose="020B0609020204030204" pitchFamily="49" charset="0"/>
              </a:rPr>
            </a:br>
            <a:endParaRPr lang="en-US" dirty="0"/>
          </a:p>
        </p:txBody>
      </p:sp>
      <p:pic>
        <p:nvPicPr>
          <p:cNvPr id="4" name="Picture 3">
            <a:extLst>
              <a:ext uri="{FF2B5EF4-FFF2-40B4-BE49-F238E27FC236}">
                <a16:creationId xmlns:a16="http://schemas.microsoft.com/office/drawing/2014/main" id="{FF3957F4-AB53-143C-6931-A4248719741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6525" y="0"/>
            <a:ext cx="5705475" cy="6267450"/>
          </a:xfrm>
          <a:prstGeom prst="rect">
            <a:avLst/>
          </a:prstGeom>
          <a:noFill/>
          <a:ln>
            <a:noFill/>
          </a:ln>
        </p:spPr>
      </p:pic>
      <p:pic>
        <p:nvPicPr>
          <p:cNvPr id="5" name="Picture 4">
            <a:extLst>
              <a:ext uri="{FF2B5EF4-FFF2-40B4-BE49-F238E27FC236}">
                <a16:creationId xmlns:a16="http://schemas.microsoft.com/office/drawing/2014/main" id="{65F60F23-724C-8CAF-C605-EC55D4B6226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268204"/>
            <a:ext cx="4540596" cy="4457073"/>
          </a:xfrm>
          <a:prstGeom prst="rect">
            <a:avLst/>
          </a:prstGeom>
          <a:noFill/>
          <a:ln>
            <a:noFill/>
          </a:ln>
        </p:spPr>
      </p:pic>
    </p:spTree>
    <p:extLst>
      <p:ext uri="{BB962C8B-B14F-4D97-AF65-F5344CB8AC3E}">
        <p14:creationId xmlns:p14="http://schemas.microsoft.com/office/powerpoint/2010/main" val="390245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64B8-34BF-1C6D-C591-A2D62BF90694}"/>
              </a:ext>
            </a:extLst>
          </p:cNvPr>
          <p:cNvSpPr>
            <a:spLocks noGrp="1"/>
          </p:cNvSpPr>
          <p:nvPr>
            <p:ph type="title"/>
          </p:nvPr>
        </p:nvSpPr>
        <p:spPr>
          <a:xfrm>
            <a:off x="0" y="0"/>
            <a:ext cx="6096000" cy="3597275"/>
          </a:xfrm>
        </p:spPr>
        <p:txBody>
          <a:bodyPr>
            <a:noAutofit/>
          </a:bodyPr>
          <a:lstStyle/>
          <a:p>
            <a:r>
              <a:rPr lang="en-US" sz="1400" dirty="0"/>
              <a:t>3.	Implement an algorithm using divide and conquer technique: Given two sorted arrays of size m and n respectively, find the element that would be at the kth position in combined sorted array. </a:t>
            </a:r>
            <a:br>
              <a:rPr lang="en-US" sz="1400" dirty="0"/>
            </a:br>
            <a:r>
              <a:rPr lang="en-US" sz="1400" dirty="0"/>
              <a:t> </a:t>
            </a:r>
            <a:br>
              <a:rPr lang="en-US" sz="1400" dirty="0"/>
            </a:br>
            <a:r>
              <a:rPr lang="en-US" sz="1400" dirty="0"/>
              <a:t>a.	Write a pseudocode/describe your strategy for a function </a:t>
            </a:r>
            <a:r>
              <a:rPr lang="en-US" sz="1400" dirty="0" err="1"/>
              <a:t>kthelement</a:t>
            </a:r>
            <a:r>
              <a:rPr lang="en-US" sz="1400" dirty="0"/>
              <a:t>(Arr1, Arr2, k) that uses the concepts mentioned in the divide and conquer technique. The function would take two sorted arrays Arr1, Arr2 and position k as input and returns the element at the kth position in the combined sorted array. </a:t>
            </a:r>
            <a:br>
              <a:rPr lang="en-US" sz="1400" dirty="0"/>
            </a:br>
            <a:r>
              <a:rPr lang="en-US" sz="1400" dirty="0" err="1"/>
              <a:t>i</a:t>
            </a:r>
            <a:r>
              <a:rPr lang="en-US" sz="1400" dirty="0"/>
              <a:t>	Function </a:t>
            </a:r>
            <a:r>
              <a:rPr lang="en-US" sz="1400" dirty="0" err="1"/>
              <a:t>kethElement</a:t>
            </a:r>
            <a:r>
              <a:rPr lang="en-US" sz="1400" dirty="0"/>
              <a:t>(Arr1, Arr2, k):</a:t>
            </a:r>
            <a:br>
              <a:rPr lang="en-US" sz="1400" dirty="0"/>
            </a:br>
            <a:r>
              <a:rPr lang="en-US" sz="1400" dirty="0"/>
              <a:t>    if Arr1 is empty:</a:t>
            </a:r>
            <a:br>
              <a:rPr lang="en-US" sz="1400" dirty="0"/>
            </a:br>
            <a:r>
              <a:rPr lang="en-US" sz="1400" dirty="0"/>
              <a:t>        return Arr2[k - 1]</a:t>
            </a:r>
            <a:br>
              <a:rPr lang="en-US" sz="1400" dirty="0"/>
            </a:br>
            <a:r>
              <a:rPr lang="en-US" sz="1400" dirty="0"/>
              <a:t>    if Arr2 is empty:</a:t>
            </a:r>
            <a:br>
              <a:rPr lang="en-US" sz="1400" dirty="0"/>
            </a:br>
            <a:r>
              <a:rPr lang="en-US" sz="1400" dirty="0"/>
              <a:t>        return Arr1[k - 1]</a:t>
            </a:r>
            <a:br>
              <a:rPr lang="en-US" sz="1400" dirty="0"/>
            </a:br>
            <a:r>
              <a:rPr lang="en-US" sz="1400" dirty="0"/>
              <a:t>    if k is 1:</a:t>
            </a:r>
            <a:br>
              <a:rPr lang="en-US" sz="1400" dirty="0"/>
            </a:br>
            <a:endParaRPr lang="en-US" sz="1400" dirty="0"/>
          </a:p>
        </p:txBody>
      </p:sp>
      <p:sp>
        <p:nvSpPr>
          <p:cNvPr id="5" name="TextBox 4">
            <a:extLst>
              <a:ext uri="{FF2B5EF4-FFF2-40B4-BE49-F238E27FC236}">
                <a16:creationId xmlns:a16="http://schemas.microsoft.com/office/drawing/2014/main" id="{8622A0AE-302B-EB97-641F-E57D75C1B81E}"/>
              </a:ext>
            </a:extLst>
          </p:cNvPr>
          <p:cNvSpPr txBox="1"/>
          <p:nvPr/>
        </p:nvSpPr>
        <p:spPr>
          <a:xfrm>
            <a:off x="6096000" y="-49878"/>
            <a:ext cx="6096000" cy="6894195"/>
          </a:xfrm>
          <a:prstGeom prst="rect">
            <a:avLst/>
          </a:prstGeom>
          <a:noFill/>
        </p:spPr>
        <p:txBody>
          <a:bodyPr wrap="square" rtlCol="0">
            <a:spAutoFit/>
          </a:bodyPr>
          <a:lstStyle/>
          <a:p>
            <a:r>
              <a:rPr lang="en-US" sz="1700" dirty="0"/>
              <a:t>function </a:t>
            </a:r>
            <a:r>
              <a:rPr lang="en-US" sz="1700" dirty="0" err="1"/>
              <a:t>kthElement</a:t>
            </a:r>
            <a:r>
              <a:rPr lang="en-US" sz="1700" dirty="0"/>
              <a:t>(Arr1, Arr2, k):</a:t>
            </a:r>
          </a:p>
          <a:p>
            <a:r>
              <a:rPr lang="en-US" sz="1700" dirty="0"/>
              <a:t>    n1 = length(Arr1)</a:t>
            </a:r>
          </a:p>
          <a:p>
            <a:r>
              <a:rPr lang="en-US" sz="1700" dirty="0"/>
              <a:t>    n2 = length(Arr2)</a:t>
            </a:r>
          </a:p>
          <a:p>
            <a:endParaRPr lang="en-US" sz="1700" dirty="0"/>
          </a:p>
          <a:p>
            <a:r>
              <a:rPr lang="en-US" sz="1700" dirty="0"/>
              <a:t>    if n1 == 0:</a:t>
            </a:r>
          </a:p>
          <a:p>
            <a:r>
              <a:rPr lang="en-US" sz="1700" dirty="0"/>
              <a:t>        return Arr2[k - 1]</a:t>
            </a:r>
          </a:p>
          <a:p>
            <a:r>
              <a:rPr lang="en-US" sz="1700" dirty="0"/>
              <a:t>    endif</a:t>
            </a:r>
          </a:p>
          <a:p>
            <a:endParaRPr lang="en-US" sz="1700" dirty="0"/>
          </a:p>
          <a:p>
            <a:r>
              <a:rPr lang="en-US" sz="1700" dirty="0"/>
              <a:t>    if n2 == 0:</a:t>
            </a:r>
          </a:p>
          <a:p>
            <a:r>
              <a:rPr lang="en-US" sz="1700" dirty="0"/>
              <a:t>        return Arr1[k - 1]</a:t>
            </a:r>
          </a:p>
          <a:p>
            <a:r>
              <a:rPr lang="en-US" sz="1700" dirty="0"/>
              <a:t>    endif</a:t>
            </a:r>
          </a:p>
          <a:p>
            <a:endParaRPr lang="en-US" sz="1700" dirty="0"/>
          </a:p>
          <a:p>
            <a:r>
              <a:rPr lang="en-US" sz="1700" dirty="0"/>
              <a:t>    if k == 1:</a:t>
            </a:r>
          </a:p>
          <a:p>
            <a:r>
              <a:rPr lang="en-US" sz="1700" dirty="0"/>
              <a:t>        return min(Arr1[0], Arr2[0])</a:t>
            </a:r>
          </a:p>
          <a:p>
            <a:r>
              <a:rPr lang="en-US" sz="1700" dirty="0"/>
              <a:t>    endif</a:t>
            </a:r>
          </a:p>
          <a:p>
            <a:endParaRPr lang="en-US" sz="1700" dirty="0"/>
          </a:p>
          <a:p>
            <a:r>
              <a:rPr lang="en-US" sz="1700" dirty="0"/>
              <a:t>    mid1 = min(n1, k // 2)</a:t>
            </a:r>
          </a:p>
          <a:p>
            <a:r>
              <a:rPr lang="en-US" sz="1700" dirty="0"/>
              <a:t>    mid2 = min(n2, k // 2)</a:t>
            </a:r>
          </a:p>
          <a:p>
            <a:endParaRPr lang="en-US" sz="1700" dirty="0"/>
          </a:p>
          <a:p>
            <a:r>
              <a:rPr lang="en-US" sz="1700" dirty="0"/>
              <a:t>    if Arr1[mid1 - 1] &lt; Arr2[mid2 - 1]:</a:t>
            </a:r>
          </a:p>
          <a:p>
            <a:r>
              <a:rPr lang="en-US" sz="1700" dirty="0"/>
              <a:t>        return </a:t>
            </a:r>
            <a:r>
              <a:rPr lang="en-US" sz="1700" dirty="0" err="1"/>
              <a:t>kthElement</a:t>
            </a:r>
            <a:r>
              <a:rPr lang="en-US" sz="1700" dirty="0"/>
              <a:t>(Arr1[mid1:], Arr2, k - mid1)</a:t>
            </a:r>
          </a:p>
          <a:p>
            <a:r>
              <a:rPr lang="en-US" sz="1700" dirty="0"/>
              <a:t>    else:</a:t>
            </a:r>
          </a:p>
          <a:p>
            <a:r>
              <a:rPr lang="en-US" sz="1700" dirty="0"/>
              <a:t>        return </a:t>
            </a:r>
            <a:r>
              <a:rPr lang="en-US" sz="1700" dirty="0" err="1"/>
              <a:t>kthElement</a:t>
            </a:r>
            <a:r>
              <a:rPr lang="en-US" sz="1700" dirty="0"/>
              <a:t>(Arr1, Arr2[mid2:], k - mid2)</a:t>
            </a:r>
          </a:p>
          <a:p>
            <a:r>
              <a:rPr lang="en-US" sz="1700" dirty="0"/>
              <a:t>    endif</a:t>
            </a:r>
          </a:p>
          <a:p>
            <a:r>
              <a:rPr lang="en-US" sz="1700" dirty="0" err="1"/>
              <a:t>endfunction</a:t>
            </a:r>
            <a:endParaRPr lang="en-US" sz="1700" dirty="0"/>
          </a:p>
          <a:p>
            <a:endParaRPr lang="en-US" sz="1700" dirty="0"/>
          </a:p>
        </p:txBody>
      </p:sp>
    </p:spTree>
    <p:extLst>
      <p:ext uri="{BB962C8B-B14F-4D97-AF65-F5344CB8AC3E}">
        <p14:creationId xmlns:p14="http://schemas.microsoft.com/office/powerpoint/2010/main" val="4005545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D99A-CEF9-7B43-A1DB-C0B95DE26653}"/>
              </a:ext>
            </a:extLst>
          </p:cNvPr>
          <p:cNvSpPr>
            <a:spLocks noGrp="1"/>
          </p:cNvSpPr>
          <p:nvPr>
            <p:ph type="title"/>
          </p:nvPr>
        </p:nvSpPr>
        <p:spPr>
          <a:xfrm>
            <a:off x="0" y="288758"/>
            <a:ext cx="3064042" cy="1325563"/>
          </a:xfrm>
        </p:spPr>
        <p:txBody>
          <a:bodyPr>
            <a:noAutofit/>
          </a:bodyPr>
          <a:lstStyle/>
          <a:p>
            <a:r>
              <a:rPr lang="en-US" sz="1800" dirty="0"/>
              <a:t>What are the major required aspects in a problem in order to apply Dynamic Programming Technique? - Optimal Substructure and Overlapping subproblems</a:t>
            </a:r>
            <a:br>
              <a:rPr lang="en-US" sz="1800" dirty="0"/>
            </a:br>
            <a:endParaRPr lang="en-US" sz="1800" dirty="0"/>
          </a:p>
        </p:txBody>
      </p:sp>
      <p:sp>
        <p:nvSpPr>
          <p:cNvPr id="4" name="TextBox 3">
            <a:extLst>
              <a:ext uri="{FF2B5EF4-FFF2-40B4-BE49-F238E27FC236}">
                <a16:creationId xmlns:a16="http://schemas.microsoft.com/office/drawing/2014/main" id="{B7E6A172-6FF3-E30C-942C-792EDD91A51C}"/>
              </a:ext>
            </a:extLst>
          </p:cNvPr>
          <p:cNvSpPr txBox="1"/>
          <p:nvPr/>
        </p:nvSpPr>
        <p:spPr>
          <a:xfrm>
            <a:off x="0" y="1726616"/>
            <a:ext cx="3064042" cy="2585323"/>
          </a:xfrm>
          <a:prstGeom prst="rect">
            <a:avLst/>
          </a:prstGeom>
          <a:noFill/>
        </p:spPr>
        <p:txBody>
          <a:bodyPr wrap="square" rtlCol="0">
            <a:spAutoFit/>
          </a:bodyPr>
          <a:lstStyle/>
          <a:p>
            <a:pPr algn="l"/>
            <a:r>
              <a:rPr lang="en-US" b="0" i="0" dirty="0">
                <a:solidFill>
                  <a:srgbClr val="2D3B45"/>
                </a:solidFill>
                <a:effectLst/>
                <a:latin typeface="Lato Extended"/>
              </a:rPr>
              <a:t>In which of the following approaches we start with the base case and proceed to solve the bigger subproblems? - Bottom-up Approach</a:t>
            </a:r>
          </a:p>
          <a:p>
            <a:r>
              <a:rPr lang="en-US" b="0" i="0" dirty="0">
                <a:solidFill>
                  <a:srgbClr val="2D3B45"/>
                </a:solidFill>
                <a:effectLst/>
                <a:latin typeface="Lato Extended"/>
              </a:rPr>
              <a:t> </a:t>
            </a:r>
          </a:p>
          <a:p>
            <a:br>
              <a:rPr lang="en-US" b="0" i="0" dirty="0">
                <a:solidFill>
                  <a:srgbClr val="2D3B45"/>
                </a:solidFill>
                <a:effectLst/>
                <a:latin typeface="Lato Extended"/>
              </a:rPr>
            </a:br>
            <a:endParaRPr lang="en-US" dirty="0"/>
          </a:p>
        </p:txBody>
      </p:sp>
      <p:sp>
        <p:nvSpPr>
          <p:cNvPr id="5" name="TextBox 4">
            <a:extLst>
              <a:ext uri="{FF2B5EF4-FFF2-40B4-BE49-F238E27FC236}">
                <a16:creationId xmlns:a16="http://schemas.microsoft.com/office/drawing/2014/main" id="{9B78D36E-2F06-CC63-B54C-3362918A5028}"/>
              </a:ext>
            </a:extLst>
          </p:cNvPr>
          <p:cNvSpPr txBox="1"/>
          <p:nvPr/>
        </p:nvSpPr>
        <p:spPr>
          <a:xfrm>
            <a:off x="0" y="3604392"/>
            <a:ext cx="3064042" cy="2031325"/>
          </a:xfrm>
          <a:prstGeom prst="rect">
            <a:avLst/>
          </a:prstGeom>
          <a:noFill/>
        </p:spPr>
        <p:txBody>
          <a:bodyPr wrap="square" rtlCol="0">
            <a:spAutoFit/>
          </a:bodyPr>
          <a:lstStyle/>
          <a:p>
            <a:pPr algn="l"/>
            <a:r>
              <a:rPr lang="en-US" b="0" i="0" dirty="0">
                <a:solidFill>
                  <a:srgbClr val="2D3B45"/>
                </a:solidFill>
                <a:effectLst/>
                <a:latin typeface="Lato Extended"/>
              </a:rPr>
              <a:t>In dynamic programming, the technique of storing the previously calculated values is called - </a:t>
            </a:r>
            <a:r>
              <a:rPr lang="en-US" b="0" i="0" dirty="0" err="1">
                <a:solidFill>
                  <a:srgbClr val="2D3B45"/>
                </a:solidFill>
                <a:effectLst/>
                <a:latin typeface="Lato Extended"/>
              </a:rPr>
              <a:t>Memoization</a:t>
            </a:r>
            <a:endParaRPr lang="en-US" b="0" i="0" dirty="0">
              <a:solidFill>
                <a:srgbClr val="2D3B45"/>
              </a:solidFill>
              <a:effectLst/>
              <a:latin typeface="Lato Extended"/>
            </a:endParaRPr>
          </a:p>
          <a:p>
            <a:r>
              <a:rPr lang="en-US" b="0" i="0" dirty="0">
                <a:solidFill>
                  <a:srgbClr val="2D3B45"/>
                </a:solidFill>
                <a:effectLst/>
                <a:latin typeface="Lato Extended"/>
              </a:rPr>
              <a:t> </a:t>
            </a:r>
          </a:p>
          <a:p>
            <a:br>
              <a:rPr lang="en-US" b="0" i="0" dirty="0">
                <a:solidFill>
                  <a:srgbClr val="2D3B45"/>
                </a:solidFill>
                <a:effectLst/>
                <a:latin typeface="Lato Extended"/>
              </a:rPr>
            </a:br>
            <a:endParaRPr lang="en-US" dirty="0"/>
          </a:p>
        </p:txBody>
      </p:sp>
      <p:sp>
        <p:nvSpPr>
          <p:cNvPr id="7" name="TextBox 6">
            <a:extLst>
              <a:ext uri="{FF2B5EF4-FFF2-40B4-BE49-F238E27FC236}">
                <a16:creationId xmlns:a16="http://schemas.microsoft.com/office/drawing/2014/main" id="{923DFC6C-9BCE-07FE-23E8-E92ACA3C4E5C}"/>
              </a:ext>
            </a:extLst>
          </p:cNvPr>
          <p:cNvSpPr txBox="1"/>
          <p:nvPr/>
        </p:nvSpPr>
        <p:spPr>
          <a:xfrm>
            <a:off x="3064042" y="21097"/>
            <a:ext cx="3064042" cy="2585323"/>
          </a:xfrm>
          <a:prstGeom prst="rect">
            <a:avLst/>
          </a:prstGeom>
          <a:noFill/>
        </p:spPr>
        <p:txBody>
          <a:bodyPr wrap="square" rtlCol="0">
            <a:spAutoFit/>
          </a:bodyPr>
          <a:lstStyle/>
          <a:p>
            <a:pPr algn="l"/>
            <a:r>
              <a:rPr lang="en-US" b="0" i="0" dirty="0">
                <a:solidFill>
                  <a:srgbClr val="2D3B45"/>
                </a:solidFill>
                <a:effectLst/>
                <a:latin typeface="Lato Extended"/>
              </a:rPr>
              <a:t>The difference between Divide and Conquer Approach and Dynamic Programming is- Whether the sub-problems overlap or not</a:t>
            </a:r>
          </a:p>
          <a:p>
            <a:r>
              <a:rPr lang="en-US" b="0" i="0" dirty="0">
                <a:solidFill>
                  <a:srgbClr val="2D3B45"/>
                </a:solidFill>
                <a:effectLst/>
                <a:latin typeface="Lato Extended"/>
              </a:rPr>
              <a:t> </a:t>
            </a:r>
          </a:p>
          <a:p>
            <a:br>
              <a:rPr lang="en-US" b="0" i="0" dirty="0">
                <a:solidFill>
                  <a:srgbClr val="2D3B45"/>
                </a:solidFill>
                <a:effectLst/>
                <a:latin typeface="Lato Extended"/>
              </a:rPr>
            </a:br>
            <a:endParaRPr lang="en-US" dirty="0"/>
          </a:p>
        </p:txBody>
      </p:sp>
      <p:sp>
        <p:nvSpPr>
          <p:cNvPr id="8" name="TextBox 7">
            <a:extLst>
              <a:ext uri="{FF2B5EF4-FFF2-40B4-BE49-F238E27FC236}">
                <a16:creationId xmlns:a16="http://schemas.microsoft.com/office/drawing/2014/main" id="{8DCF1A8A-35A9-FA1D-3965-2232D030F5CC}"/>
              </a:ext>
            </a:extLst>
          </p:cNvPr>
          <p:cNvSpPr txBox="1"/>
          <p:nvPr/>
        </p:nvSpPr>
        <p:spPr>
          <a:xfrm>
            <a:off x="3064042" y="2001252"/>
            <a:ext cx="3064042" cy="5632311"/>
          </a:xfrm>
          <a:prstGeom prst="rect">
            <a:avLst/>
          </a:prstGeom>
          <a:noFill/>
        </p:spPr>
        <p:txBody>
          <a:bodyPr wrap="square" rtlCol="0">
            <a:spAutoFit/>
          </a:bodyPr>
          <a:lstStyle/>
          <a:p>
            <a:pPr algn="l"/>
            <a:r>
              <a:rPr lang="en-US" b="0" i="0" dirty="0">
                <a:solidFill>
                  <a:srgbClr val="2D3B45"/>
                </a:solidFill>
                <a:effectLst/>
                <a:latin typeface="Lato Extended"/>
              </a:rPr>
              <a:t>A binary search algorithm searches for a target value within a sorted array. Binary search compares the target value to the middle element of the array; if they are unequal, the half in which the target cannot lie is eliminated and the search continues on the remaining half until the target value is found or until a search can no longer be performed. This problem can be solved using which of the techniques? - Divide and Conquer</a:t>
            </a:r>
          </a:p>
          <a:p>
            <a:r>
              <a:rPr lang="en-US" b="0" i="0" dirty="0">
                <a:solidFill>
                  <a:srgbClr val="2D3B45"/>
                </a:solidFill>
                <a:effectLst/>
                <a:latin typeface="Lato Extended"/>
              </a:rPr>
              <a:t> </a:t>
            </a:r>
          </a:p>
          <a:p>
            <a:br>
              <a:rPr lang="en-US" b="0" i="0" dirty="0">
                <a:solidFill>
                  <a:srgbClr val="2D3B45"/>
                </a:solidFill>
                <a:effectLst/>
                <a:latin typeface="Lato Extended"/>
              </a:rPr>
            </a:br>
            <a:endParaRPr lang="en-US" dirty="0"/>
          </a:p>
        </p:txBody>
      </p:sp>
      <p:sp>
        <p:nvSpPr>
          <p:cNvPr id="10" name="TextBox 9">
            <a:extLst>
              <a:ext uri="{FF2B5EF4-FFF2-40B4-BE49-F238E27FC236}">
                <a16:creationId xmlns:a16="http://schemas.microsoft.com/office/drawing/2014/main" id="{FFBE6FE7-BBEA-4F6B-3903-C13F8B55C080}"/>
              </a:ext>
            </a:extLst>
          </p:cNvPr>
          <p:cNvSpPr txBox="1"/>
          <p:nvPr/>
        </p:nvSpPr>
        <p:spPr>
          <a:xfrm>
            <a:off x="6128084" y="21097"/>
            <a:ext cx="3064042" cy="4247317"/>
          </a:xfrm>
          <a:prstGeom prst="rect">
            <a:avLst/>
          </a:prstGeom>
          <a:noFill/>
        </p:spPr>
        <p:txBody>
          <a:bodyPr wrap="square" rtlCol="0">
            <a:spAutoFit/>
          </a:bodyPr>
          <a:lstStyle/>
          <a:p>
            <a:pPr algn="l"/>
            <a:r>
              <a:rPr lang="en-US" b="0" i="0" dirty="0">
                <a:solidFill>
                  <a:srgbClr val="2D3B45"/>
                </a:solidFill>
                <a:effectLst/>
                <a:latin typeface="Lato Extended"/>
              </a:rPr>
              <a:t>In the Longest Common Subsequence problem assume we are comparing two strings of lengths m and n. In the bottom-up approach the solution we build a 2-Dimensional array called Cache[m][n]. The final solution was obtained by accessing which element of the cache? - The element in the bottom right corner of the cache[m][n]</a:t>
            </a:r>
          </a:p>
          <a:p>
            <a:br>
              <a:rPr lang="en-US" b="0" i="0" dirty="0">
                <a:solidFill>
                  <a:srgbClr val="2D3B45"/>
                </a:solidFill>
                <a:effectLst/>
                <a:latin typeface="Lato Extended"/>
              </a:rPr>
            </a:br>
            <a:endParaRPr lang="en-US" dirty="0"/>
          </a:p>
        </p:txBody>
      </p:sp>
      <p:sp>
        <p:nvSpPr>
          <p:cNvPr id="11" name="TextBox 10">
            <a:extLst>
              <a:ext uri="{FF2B5EF4-FFF2-40B4-BE49-F238E27FC236}">
                <a16:creationId xmlns:a16="http://schemas.microsoft.com/office/drawing/2014/main" id="{FCE70FAD-AADC-79CD-8350-8077C02A7A03}"/>
              </a:ext>
            </a:extLst>
          </p:cNvPr>
          <p:cNvSpPr txBox="1"/>
          <p:nvPr/>
        </p:nvSpPr>
        <p:spPr>
          <a:xfrm>
            <a:off x="9400673" y="21097"/>
            <a:ext cx="2791327" cy="2308324"/>
          </a:xfrm>
          <a:prstGeom prst="rect">
            <a:avLst/>
          </a:prstGeom>
          <a:noFill/>
        </p:spPr>
        <p:txBody>
          <a:bodyPr wrap="square" rtlCol="0">
            <a:spAutoFit/>
          </a:bodyPr>
          <a:lstStyle/>
          <a:p>
            <a:r>
              <a:rPr lang="en-US" b="0" i="0" dirty="0">
                <a:solidFill>
                  <a:srgbClr val="2D3B45"/>
                </a:solidFill>
                <a:effectLst/>
                <a:latin typeface="Lato Extended"/>
              </a:rPr>
              <a:t>In </a:t>
            </a:r>
            <a:r>
              <a:rPr lang="en-US" dirty="0"/>
              <a:t>   [bottom-up] </a:t>
            </a:r>
            <a:r>
              <a:rPr lang="en-US" b="0" i="0" dirty="0">
                <a:solidFill>
                  <a:srgbClr val="2D3B45"/>
                </a:solidFill>
                <a:effectLst/>
                <a:latin typeface="Lato Extended"/>
              </a:rPr>
              <a:t> we start with the base case and build the solution starting from base case. In </a:t>
            </a:r>
            <a:r>
              <a:rPr lang="en-US" dirty="0"/>
              <a:t>[top-down] </a:t>
            </a:r>
            <a:r>
              <a:rPr lang="en-US" b="0" i="0" dirty="0">
                <a:solidFill>
                  <a:srgbClr val="2D3B45"/>
                </a:solidFill>
                <a:effectLst/>
                <a:latin typeface="Lato Extended"/>
              </a:rPr>
              <a:t> we start solving the </a:t>
            </a:r>
            <a:r>
              <a:rPr lang="en-US" b="0" i="0" dirty="0" err="1">
                <a:solidFill>
                  <a:srgbClr val="2D3B45"/>
                </a:solidFill>
                <a:effectLst/>
                <a:latin typeface="Lato Extended"/>
              </a:rPr>
              <a:t>the</a:t>
            </a:r>
            <a:r>
              <a:rPr lang="en-US" b="0" i="0" dirty="0">
                <a:solidFill>
                  <a:srgbClr val="2D3B45"/>
                </a:solidFill>
                <a:effectLst/>
                <a:latin typeface="Lato Extended"/>
              </a:rPr>
              <a:t> bigger problem proceed towards the base case.</a:t>
            </a:r>
            <a:endParaRPr lang="en-US" dirty="0"/>
          </a:p>
        </p:txBody>
      </p:sp>
    </p:spTree>
    <p:extLst>
      <p:ext uri="{BB962C8B-B14F-4D97-AF65-F5344CB8AC3E}">
        <p14:creationId xmlns:p14="http://schemas.microsoft.com/office/powerpoint/2010/main" val="4058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DE35-4B5E-9AB7-D65A-A430C6A5F3D5}"/>
              </a:ext>
            </a:extLst>
          </p:cNvPr>
          <p:cNvSpPr>
            <a:spLocks noGrp="1"/>
          </p:cNvSpPr>
          <p:nvPr>
            <p:ph type="title"/>
          </p:nvPr>
        </p:nvSpPr>
        <p:spPr>
          <a:xfrm>
            <a:off x="0" y="-186490"/>
            <a:ext cx="5309937" cy="7230979"/>
          </a:xfrm>
        </p:spPr>
        <p:txBody>
          <a:bodyPr>
            <a:noAutofit/>
          </a:bodyPr>
          <a:lstStyle/>
          <a:p>
            <a:r>
              <a:rPr lang="en-US" sz="1800" dirty="0"/>
              <a:t>function </a:t>
            </a:r>
            <a:r>
              <a:rPr lang="en-US" sz="1800" dirty="0" err="1"/>
              <a:t>dna_match_topdown</a:t>
            </a:r>
            <a:r>
              <a:rPr lang="en-US" sz="1800" dirty="0"/>
              <a:t>(DNA1, DNA2)</a:t>
            </a:r>
            <a:br>
              <a:rPr lang="en-US" sz="1800" dirty="0"/>
            </a:br>
            <a:r>
              <a:rPr lang="en-US" sz="1800" dirty="0"/>
              <a:t>    memo = {}</a:t>
            </a:r>
            <a:br>
              <a:rPr lang="en-US" sz="1800" dirty="0"/>
            </a:br>
            <a:br>
              <a:rPr lang="en-US" sz="1800" dirty="0"/>
            </a:br>
            <a:r>
              <a:rPr lang="en-US" sz="1800" dirty="0"/>
              <a:t>    function helper(</a:t>
            </a:r>
            <a:r>
              <a:rPr lang="en-US" sz="1800" dirty="0" err="1"/>
              <a:t>i</a:t>
            </a:r>
            <a:r>
              <a:rPr lang="en-US" sz="1800" dirty="0"/>
              <a:t>, j)</a:t>
            </a:r>
            <a:br>
              <a:rPr lang="en-US" sz="1800" dirty="0"/>
            </a:br>
            <a:r>
              <a:rPr lang="en-US" sz="1800" dirty="0"/>
              <a:t>        if </a:t>
            </a:r>
            <a:r>
              <a:rPr lang="en-US" sz="1800" dirty="0" err="1"/>
              <a:t>i</a:t>
            </a:r>
            <a:r>
              <a:rPr lang="en-US" sz="1800" dirty="0"/>
              <a:t> == 0 or j == 0</a:t>
            </a:r>
            <a:br>
              <a:rPr lang="en-US" sz="1800" dirty="0"/>
            </a:br>
            <a:r>
              <a:rPr lang="en-US" sz="1800" dirty="0"/>
              <a:t>            return 0</a:t>
            </a:r>
            <a:br>
              <a:rPr lang="en-US" sz="1800" dirty="0"/>
            </a:br>
            <a:r>
              <a:rPr lang="en-US" sz="1800" dirty="0"/>
              <a:t>        endif</a:t>
            </a:r>
            <a:br>
              <a:rPr lang="en-US" sz="1800" dirty="0"/>
            </a:br>
            <a:br>
              <a:rPr lang="en-US" sz="1800" dirty="0"/>
            </a:br>
            <a:r>
              <a:rPr lang="en-US" sz="1800" dirty="0"/>
              <a:t>        if (</a:t>
            </a:r>
            <a:r>
              <a:rPr lang="en-US" sz="1800" dirty="0" err="1"/>
              <a:t>i</a:t>
            </a:r>
            <a:r>
              <a:rPr lang="en-US" sz="1800" dirty="0"/>
              <a:t>, j) is in memo</a:t>
            </a:r>
            <a:br>
              <a:rPr lang="en-US" sz="1800" dirty="0"/>
            </a:br>
            <a:r>
              <a:rPr lang="en-US" sz="1800" dirty="0"/>
              <a:t>            return memo[(</a:t>
            </a:r>
            <a:r>
              <a:rPr lang="en-US" sz="1800" dirty="0" err="1"/>
              <a:t>i</a:t>
            </a:r>
            <a:r>
              <a:rPr lang="en-US" sz="1800" dirty="0"/>
              <a:t>, j)]</a:t>
            </a:r>
            <a:br>
              <a:rPr lang="en-US" sz="1800" dirty="0"/>
            </a:br>
            <a:r>
              <a:rPr lang="en-US" sz="1800" dirty="0"/>
              <a:t>        endif</a:t>
            </a:r>
            <a:br>
              <a:rPr lang="en-US" sz="1800" dirty="0"/>
            </a:br>
            <a:br>
              <a:rPr lang="en-US" sz="1800" dirty="0"/>
            </a:br>
            <a:r>
              <a:rPr lang="en-US" sz="1800" dirty="0"/>
              <a:t>        if DNA1[</a:t>
            </a:r>
            <a:r>
              <a:rPr lang="en-US" sz="1800" dirty="0" err="1"/>
              <a:t>i</a:t>
            </a:r>
            <a:r>
              <a:rPr lang="en-US" sz="1800" dirty="0"/>
              <a:t> - 1] is equal to DNA2[j - 1]</a:t>
            </a:r>
            <a:br>
              <a:rPr lang="en-US" sz="1800" dirty="0"/>
            </a:br>
            <a:r>
              <a:rPr lang="en-US" sz="1800" dirty="0"/>
              <a:t>            result = 1 + helper(</a:t>
            </a:r>
            <a:r>
              <a:rPr lang="en-US" sz="1800" dirty="0" err="1"/>
              <a:t>i</a:t>
            </a:r>
            <a:r>
              <a:rPr lang="en-US" sz="1800" dirty="0"/>
              <a:t> - 1, j - 1)</a:t>
            </a:r>
            <a:br>
              <a:rPr lang="en-US" sz="1800" dirty="0"/>
            </a:br>
            <a:r>
              <a:rPr lang="en-US" sz="1800" dirty="0"/>
              <a:t>        else</a:t>
            </a:r>
            <a:br>
              <a:rPr lang="en-US" sz="1800" dirty="0"/>
            </a:br>
            <a:r>
              <a:rPr lang="en-US" sz="1800" dirty="0"/>
              <a:t>            result = max(helper(</a:t>
            </a:r>
            <a:r>
              <a:rPr lang="en-US" sz="1800" dirty="0" err="1"/>
              <a:t>i</a:t>
            </a:r>
            <a:r>
              <a:rPr lang="en-US" sz="1800" dirty="0"/>
              <a:t> - 1, j), helper(</a:t>
            </a:r>
            <a:r>
              <a:rPr lang="en-US" sz="1800" dirty="0" err="1"/>
              <a:t>i</a:t>
            </a:r>
            <a:r>
              <a:rPr lang="en-US" sz="1800" dirty="0"/>
              <a:t>, j - 1))</a:t>
            </a:r>
            <a:br>
              <a:rPr lang="en-US" sz="1800" dirty="0"/>
            </a:br>
            <a:r>
              <a:rPr lang="en-US" sz="1800" dirty="0"/>
              <a:t>        endif</a:t>
            </a:r>
            <a:br>
              <a:rPr lang="en-US" sz="1800" dirty="0"/>
            </a:br>
            <a:br>
              <a:rPr lang="en-US" sz="1800" dirty="0"/>
            </a:br>
            <a:r>
              <a:rPr lang="en-US" sz="1800" dirty="0"/>
              <a:t>        memo[(</a:t>
            </a:r>
            <a:r>
              <a:rPr lang="en-US" sz="1800" dirty="0" err="1"/>
              <a:t>i</a:t>
            </a:r>
            <a:r>
              <a:rPr lang="en-US" sz="1800" dirty="0"/>
              <a:t>, j)] = result</a:t>
            </a:r>
            <a:br>
              <a:rPr lang="en-US" sz="1800" dirty="0"/>
            </a:br>
            <a:r>
              <a:rPr lang="en-US" sz="1800" dirty="0"/>
              <a:t>        return result</a:t>
            </a:r>
            <a:br>
              <a:rPr lang="en-US" sz="1800" dirty="0"/>
            </a:br>
            <a:r>
              <a:rPr lang="en-US" sz="1800" dirty="0"/>
              <a:t>    </a:t>
            </a:r>
            <a:r>
              <a:rPr lang="en-US" sz="1800" dirty="0" err="1"/>
              <a:t>endfunction</a:t>
            </a:r>
            <a:br>
              <a:rPr lang="en-US" sz="1800" dirty="0"/>
            </a:br>
            <a:br>
              <a:rPr lang="en-US" sz="1800" dirty="0"/>
            </a:br>
            <a:r>
              <a:rPr lang="en-US" sz="1800" dirty="0"/>
              <a:t>    return helper(length(DNA1), length(DNA2))</a:t>
            </a:r>
            <a:br>
              <a:rPr lang="en-US" sz="1800" dirty="0"/>
            </a:br>
            <a:r>
              <a:rPr lang="en-US" sz="1800" dirty="0" err="1"/>
              <a:t>endfunction</a:t>
            </a:r>
            <a:br>
              <a:rPr lang="en-US" sz="1800" dirty="0"/>
            </a:br>
            <a:br>
              <a:rPr lang="en-US" sz="1800" dirty="0"/>
            </a:br>
            <a:br>
              <a:rPr lang="en-US" sz="1800" dirty="0"/>
            </a:br>
            <a:endParaRPr lang="en-US" sz="1800" dirty="0"/>
          </a:p>
        </p:txBody>
      </p:sp>
      <p:sp>
        <p:nvSpPr>
          <p:cNvPr id="4" name="TextBox 3">
            <a:extLst>
              <a:ext uri="{FF2B5EF4-FFF2-40B4-BE49-F238E27FC236}">
                <a16:creationId xmlns:a16="http://schemas.microsoft.com/office/drawing/2014/main" id="{B17FC2DA-746A-D05F-7946-95559E496197}"/>
              </a:ext>
            </a:extLst>
          </p:cNvPr>
          <p:cNvSpPr txBox="1"/>
          <p:nvPr/>
        </p:nvSpPr>
        <p:spPr>
          <a:xfrm>
            <a:off x="6096000" y="128336"/>
            <a:ext cx="6096000" cy="5355312"/>
          </a:xfrm>
          <a:prstGeom prst="rect">
            <a:avLst/>
          </a:prstGeom>
          <a:noFill/>
        </p:spPr>
        <p:txBody>
          <a:bodyPr wrap="square" rtlCol="0">
            <a:spAutoFit/>
          </a:bodyPr>
          <a:lstStyle/>
          <a:p>
            <a:r>
              <a:rPr lang="en-US" sz="1800" dirty="0"/>
              <a:t>function </a:t>
            </a:r>
            <a:r>
              <a:rPr lang="en-US" sz="1800" dirty="0" err="1"/>
              <a:t>dna_match_bottomup</a:t>
            </a:r>
            <a:r>
              <a:rPr lang="en-US" sz="1800" dirty="0"/>
              <a:t>(DNA1, DNA2)</a:t>
            </a:r>
            <a:br>
              <a:rPr lang="en-US" sz="1800" dirty="0"/>
            </a:br>
            <a:r>
              <a:rPr lang="en-US" sz="1800" dirty="0"/>
              <a:t>    m = length(DNA1)</a:t>
            </a:r>
            <a:br>
              <a:rPr lang="en-US" sz="1800" dirty="0"/>
            </a:br>
            <a:r>
              <a:rPr lang="en-US" sz="1800" dirty="0"/>
              <a:t>    n = length(DNA2)</a:t>
            </a:r>
            <a:br>
              <a:rPr lang="en-US" sz="1800" dirty="0"/>
            </a:br>
            <a:br>
              <a:rPr lang="en-US" sz="1800" dirty="0"/>
            </a:br>
            <a:r>
              <a:rPr lang="en-US" sz="1800" dirty="0"/>
              <a:t>    table = 2D array of size (m + 1) x (n + 1) filled with 0</a:t>
            </a:r>
            <a:br>
              <a:rPr lang="en-US" sz="1800" dirty="0"/>
            </a:br>
            <a:br>
              <a:rPr lang="en-US" sz="1800" dirty="0"/>
            </a:br>
            <a:r>
              <a:rPr lang="en-US" sz="1800" dirty="0"/>
              <a:t>    for </a:t>
            </a:r>
            <a:r>
              <a:rPr lang="en-US" sz="1800" dirty="0" err="1"/>
              <a:t>i</a:t>
            </a:r>
            <a:r>
              <a:rPr lang="en-US" sz="1800" dirty="0"/>
              <a:t> from 1 to m + 1</a:t>
            </a:r>
            <a:br>
              <a:rPr lang="en-US" sz="1800" dirty="0"/>
            </a:br>
            <a:r>
              <a:rPr lang="en-US" sz="1800" dirty="0"/>
              <a:t>        for j from 1 to n + 1</a:t>
            </a:r>
            <a:br>
              <a:rPr lang="en-US" sz="1800" dirty="0"/>
            </a:br>
            <a:r>
              <a:rPr lang="en-US" sz="1800" dirty="0"/>
              <a:t>            if DNA1[</a:t>
            </a:r>
            <a:r>
              <a:rPr lang="en-US" sz="1800" dirty="0" err="1"/>
              <a:t>i</a:t>
            </a:r>
            <a:r>
              <a:rPr lang="en-US" sz="1800" dirty="0"/>
              <a:t> - 1] is equal to DNA2[j - 1]</a:t>
            </a:r>
            <a:br>
              <a:rPr lang="en-US" sz="1800" dirty="0"/>
            </a:br>
            <a:r>
              <a:rPr lang="en-US" sz="1800" dirty="0"/>
              <a:t>                table[</a:t>
            </a:r>
            <a:r>
              <a:rPr lang="en-US" sz="1800" dirty="0" err="1"/>
              <a:t>i</a:t>
            </a:r>
            <a:r>
              <a:rPr lang="en-US" sz="1800" dirty="0"/>
              <a:t>][j] = 1 + table[</a:t>
            </a:r>
            <a:r>
              <a:rPr lang="en-US" sz="1800" dirty="0" err="1"/>
              <a:t>i</a:t>
            </a:r>
            <a:r>
              <a:rPr lang="en-US" sz="1800" dirty="0"/>
              <a:t> - 1][j - 1]</a:t>
            </a:r>
            <a:br>
              <a:rPr lang="en-US" sz="1800" dirty="0"/>
            </a:br>
            <a:r>
              <a:rPr lang="en-US" sz="1800" dirty="0"/>
              <a:t>            else</a:t>
            </a:r>
            <a:br>
              <a:rPr lang="en-US" sz="1800" dirty="0"/>
            </a:br>
            <a:r>
              <a:rPr lang="en-US" sz="1800" dirty="0"/>
              <a:t>                table[</a:t>
            </a:r>
            <a:r>
              <a:rPr lang="en-US" sz="1800" dirty="0" err="1"/>
              <a:t>i</a:t>
            </a:r>
            <a:r>
              <a:rPr lang="en-US" sz="1800" dirty="0"/>
              <a:t>][j] = max(table[</a:t>
            </a:r>
            <a:r>
              <a:rPr lang="en-US" sz="1800" dirty="0" err="1"/>
              <a:t>i</a:t>
            </a:r>
            <a:r>
              <a:rPr lang="en-US" sz="1800" dirty="0"/>
              <a:t> - 1][j], table[</a:t>
            </a:r>
            <a:r>
              <a:rPr lang="en-US" sz="1800" dirty="0" err="1"/>
              <a:t>i</a:t>
            </a:r>
            <a:r>
              <a:rPr lang="en-US" sz="1800" dirty="0"/>
              <a:t>][j - 1])</a:t>
            </a:r>
            <a:br>
              <a:rPr lang="en-US" sz="1800" dirty="0"/>
            </a:br>
            <a:r>
              <a:rPr lang="en-US" sz="1800" dirty="0"/>
              <a:t>            endif</a:t>
            </a:r>
            <a:br>
              <a:rPr lang="en-US" sz="1800" dirty="0"/>
            </a:br>
            <a:r>
              <a:rPr lang="en-US" sz="1800" dirty="0"/>
              <a:t>        </a:t>
            </a:r>
            <a:r>
              <a:rPr lang="en-US" sz="1800" dirty="0" err="1"/>
              <a:t>endfor</a:t>
            </a:r>
            <a:br>
              <a:rPr lang="en-US" sz="1800" dirty="0"/>
            </a:br>
            <a:r>
              <a:rPr lang="en-US" sz="1800" dirty="0"/>
              <a:t>    </a:t>
            </a:r>
            <a:r>
              <a:rPr lang="en-US" sz="1800" dirty="0" err="1"/>
              <a:t>endfor</a:t>
            </a:r>
            <a:br>
              <a:rPr lang="en-US" sz="1800" dirty="0"/>
            </a:br>
            <a:br>
              <a:rPr lang="en-US" sz="1800" dirty="0"/>
            </a:br>
            <a:r>
              <a:rPr lang="en-US" sz="1800" dirty="0"/>
              <a:t>    return table[m][n]</a:t>
            </a:r>
            <a:br>
              <a:rPr lang="en-US" sz="1800" dirty="0"/>
            </a:br>
            <a:r>
              <a:rPr lang="en-US" sz="1800" dirty="0" err="1"/>
              <a:t>endfunction</a:t>
            </a:r>
            <a:br>
              <a:rPr lang="en-US" sz="1800" dirty="0"/>
            </a:br>
            <a:endParaRPr lang="en-US" dirty="0"/>
          </a:p>
        </p:txBody>
      </p:sp>
    </p:spTree>
    <p:extLst>
      <p:ext uri="{BB962C8B-B14F-4D97-AF65-F5344CB8AC3E}">
        <p14:creationId xmlns:p14="http://schemas.microsoft.com/office/powerpoint/2010/main" val="4189248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ABBC-01E6-B602-8F07-19E4414A3905}"/>
              </a:ext>
            </a:extLst>
          </p:cNvPr>
          <p:cNvSpPr>
            <a:spLocks noGrp="1"/>
          </p:cNvSpPr>
          <p:nvPr>
            <p:ph type="title"/>
          </p:nvPr>
        </p:nvSpPr>
        <p:spPr>
          <a:xfrm>
            <a:off x="0" y="0"/>
            <a:ext cx="3256547" cy="2999874"/>
          </a:xfrm>
        </p:spPr>
        <p:txBody>
          <a:bodyPr>
            <a:normAutofit fontScale="90000"/>
          </a:bodyPr>
          <a:lstStyle/>
          <a:p>
            <a:pPr algn="l"/>
            <a:r>
              <a:rPr lang="en-US" sz="1800" b="0" i="0" dirty="0">
                <a:solidFill>
                  <a:srgbClr val="2D3B45"/>
                </a:solidFill>
                <a:effectLst/>
                <a:latin typeface="Lato Extended"/>
              </a:rPr>
              <a:t>Given two integer arrays to represent weights and profits of ’N’ items, find a subset of these items that will give us maximum </a:t>
            </a:r>
            <a:r>
              <a:rPr lang="en-US" sz="2000" b="0" i="0" dirty="0">
                <a:solidFill>
                  <a:srgbClr val="2D3B45"/>
                </a:solidFill>
                <a:effectLst/>
                <a:latin typeface="Lato Extended"/>
              </a:rPr>
              <a:t>profit such that their cumulative weight is not more than a given number ‘C’. Best technique to solve this problem is? - Dynamic Programming</a:t>
            </a:r>
            <a:br>
              <a:rPr lang="en-US" sz="900" b="0" i="0" dirty="0">
                <a:solidFill>
                  <a:srgbClr val="2D3B45"/>
                </a:solidFill>
                <a:effectLst/>
                <a:latin typeface="Lato Extended"/>
              </a:rPr>
            </a:br>
            <a:r>
              <a:rPr lang="en-US" sz="900" b="0" i="0" dirty="0">
                <a:solidFill>
                  <a:srgbClr val="2D3B45"/>
                </a:solidFill>
                <a:effectLst/>
                <a:latin typeface="Lato Extended"/>
              </a:rPr>
              <a:t> </a:t>
            </a:r>
            <a:br>
              <a:rPr lang="en-US" sz="1800" b="0" i="0" dirty="0">
                <a:solidFill>
                  <a:srgbClr val="2D3B45"/>
                </a:solidFill>
                <a:effectLst/>
                <a:latin typeface="Lato Extended"/>
              </a:rPr>
            </a:br>
            <a:br>
              <a:rPr lang="en-US" sz="900" b="0" i="0" dirty="0">
                <a:solidFill>
                  <a:srgbClr val="2D3B45"/>
                </a:solidFill>
                <a:effectLst/>
                <a:latin typeface="Lato Extended"/>
              </a:rPr>
            </a:br>
            <a:endParaRPr lang="en-US" sz="1800" dirty="0"/>
          </a:p>
        </p:txBody>
      </p:sp>
      <p:sp>
        <p:nvSpPr>
          <p:cNvPr id="5" name="TextBox 4">
            <a:extLst>
              <a:ext uri="{FF2B5EF4-FFF2-40B4-BE49-F238E27FC236}">
                <a16:creationId xmlns:a16="http://schemas.microsoft.com/office/drawing/2014/main" id="{AFE9E604-AD30-6B4E-3B20-1B77CF2E3980}"/>
              </a:ext>
            </a:extLst>
          </p:cNvPr>
          <p:cNvSpPr txBox="1"/>
          <p:nvPr/>
        </p:nvSpPr>
        <p:spPr>
          <a:xfrm>
            <a:off x="0" y="2791143"/>
            <a:ext cx="3256547" cy="3416320"/>
          </a:xfrm>
          <a:prstGeom prst="rect">
            <a:avLst/>
          </a:prstGeom>
          <a:noFill/>
        </p:spPr>
        <p:txBody>
          <a:bodyPr wrap="square" rtlCol="0">
            <a:spAutoFit/>
          </a:bodyPr>
          <a:lstStyle/>
          <a:p>
            <a:pPr algn="l"/>
            <a:r>
              <a:rPr lang="en-US" b="0" i="0" dirty="0">
                <a:solidFill>
                  <a:srgbClr val="2D3B45"/>
                </a:solidFill>
                <a:effectLst/>
                <a:latin typeface="Lato Extended"/>
              </a:rPr>
              <a:t>To find the optimal solution for 0-1 knapsack, what would be dimensions of the extra array that we would need? The knapsack has a capacity of W, and there are total of n items. Assume we are using the approach that was discussed in the exploration.</a:t>
            </a:r>
          </a:p>
          <a:p>
            <a:pPr algn="l"/>
            <a:br>
              <a:rPr lang="en-US" b="0" i="0" dirty="0">
                <a:solidFill>
                  <a:srgbClr val="2D3B45"/>
                </a:solidFill>
                <a:effectLst/>
                <a:latin typeface="Lato Extended"/>
              </a:rPr>
            </a:br>
            <a:r>
              <a:rPr lang="en-US" b="0" i="0" dirty="0">
                <a:solidFill>
                  <a:srgbClr val="2D3B45"/>
                </a:solidFill>
                <a:effectLst/>
                <a:latin typeface="Lato Extended"/>
              </a:rPr>
              <a:t>- </a:t>
            </a:r>
            <a:r>
              <a:rPr lang="pt-BR" b="0" i="0" dirty="0">
                <a:solidFill>
                  <a:srgbClr val="2D3B45"/>
                </a:solidFill>
                <a:effectLst/>
                <a:latin typeface="Lato Extended"/>
              </a:rPr>
              <a:t>Array[W+1][n+1]</a:t>
            </a:r>
          </a:p>
          <a:p>
            <a:r>
              <a:rPr lang="pt-BR" b="0" i="0" dirty="0">
                <a:solidFill>
                  <a:srgbClr val="2D3B45"/>
                </a:solidFill>
                <a:effectLst/>
                <a:latin typeface="Lato Extended"/>
              </a:rPr>
              <a:t> </a:t>
            </a:r>
            <a:endParaRPr lang="en-US" dirty="0"/>
          </a:p>
        </p:txBody>
      </p:sp>
      <p:sp>
        <p:nvSpPr>
          <p:cNvPr id="6" name="TextBox 5">
            <a:extLst>
              <a:ext uri="{FF2B5EF4-FFF2-40B4-BE49-F238E27FC236}">
                <a16:creationId xmlns:a16="http://schemas.microsoft.com/office/drawing/2014/main" id="{7EE4CDFC-744B-7FAD-1C4D-DE37BB336354}"/>
              </a:ext>
            </a:extLst>
          </p:cNvPr>
          <p:cNvSpPr txBox="1"/>
          <p:nvPr/>
        </p:nvSpPr>
        <p:spPr>
          <a:xfrm>
            <a:off x="3513221" y="0"/>
            <a:ext cx="4539916" cy="2585323"/>
          </a:xfrm>
          <a:prstGeom prst="rect">
            <a:avLst/>
          </a:prstGeom>
          <a:noFill/>
        </p:spPr>
        <p:txBody>
          <a:bodyPr wrap="square" rtlCol="0">
            <a:spAutoFit/>
          </a:bodyPr>
          <a:lstStyle/>
          <a:p>
            <a:pPr algn="l"/>
            <a:r>
              <a:rPr lang="en-US" b="0" i="0" dirty="0">
                <a:solidFill>
                  <a:srgbClr val="2D3B45"/>
                </a:solidFill>
                <a:effectLst/>
                <a:latin typeface="Lato Extended"/>
              </a:rPr>
              <a:t>We are given an array of numbers and we are asked to find an optimal solution to maximize the sum of numbers (</a:t>
            </a:r>
            <a:r>
              <a:rPr lang="en-US" b="0" i="0" dirty="0" err="1">
                <a:solidFill>
                  <a:srgbClr val="2D3B45"/>
                </a:solidFill>
                <a:effectLst/>
                <a:latin typeface="Lato Extended"/>
              </a:rPr>
              <a:t>i.e</a:t>
            </a:r>
            <a:r>
              <a:rPr lang="en-US" b="0" i="0" dirty="0">
                <a:solidFill>
                  <a:srgbClr val="2D3B45"/>
                </a:solidFill>
                <a:effectLst/>
                <a:latin typeface="Lato Extended"/>
              </a:rPr>
              <a:t> continuous subsequence that has maximum sum). if the order of the input numbers were altered or if we use a different algorithm, we will always end up with the same combination of numbers as answer. - False</a:t>
            </a:r>
          </a:p>
        </p:txBody>
      </p:sp>
      <p:sp>
        <p:nvSpPr>
          <p:cNvPr id="7" name="TextBox 6">
            <a:extLst>
              <a:ext uri="{FF2B5EF4-FFF2-40B4-BE49-F238E27FC236}">
                <a16:creationId xmlns:a16="http://schemas.microsoft.com/office/drawing/2014/main" id="{AA2ADB9B-3A48-D7D1-C3AD-ED6A9FB7D922}"/>
              </a:ext>
            </a:extLst>
          </p:cNvPr>
          <p:cNvSpPr txBox="1"/>
          <p:nvPr/>
        </p:nvSpPr>
        <p:spPr>
          <a:xfrm>
            <a:off x="3513221" y="2999874"/>
            <a:ext cx="4539916" cy="923330"/>
          </a:xfrm>
          <a:prstGeom prst="rect">
            <a:avLst/>
          </a:prstGeom>
          <a:noFill/>
        </p:spPr>
        <p:txBody>
          <a:bodyPr wrap="square" rtlCol="0">
            <a:spAutoFit/>
          </a:bodyPr>
          <a:lstStyle/>
          <a:p>
            <a:pPr algn="l"/>
            <a:r>
              <a:rPr lang="en-US" b="0" i="0" dirty="0">
                <a:solidFill>
                  <a:srgbClr val="2D3B45"/>
                </a:solidFill>
                <a:effectLst/>
                <a:latin typeface="Lato Extended"/>
              </a:rPr>
              <a:t>Backtracking is used to solve which of the problems: - To find all possible solutions</a:t>
            </a:r>
          </a:p>
          <a:p>
            <a:r>
              <a:rPr lang="en-US" b="0" i="0" dirty="0">
                <a:solidFill>
                  <a:srgbClr val="2D3B45"/>
                </a:solidFill>
                <a:effectLst/>
                <a:latin typeface="Lato Extended"/>
              </a:rPr>
              <a:t> </a:t>
            </a:r>
          </a:p>
        </p:txBody>
      </p:sp>
      <p:sp>
        <p:nvSpPr>
          <p:cNvPr id="8" name="TextBox 7">
            <a:extLst>
              <a:ext uri="{FF2B5EF4-FFF2-40B4-BE49-F238E27FC236}">
                <a16:creationId xmlns:a16="http://schemas.microsoft.com/office/drawing/2014/main" id="{093CDD6A-382B-F847-C424-62677E7499D2}"/>
              </a:ext>
            </a:extLst>
          </p:cNvPr>
          <p:cNvSpPr txBox="1"/>
          <p:nvPr/>
        </p:nvSpPr>
        <p:spPr>
          <a:xfrm>
            <a:off x="3513221" y="4572000"/>
            <a:ext cx="4539916" cy="1754326"/>
          </a:xfrm>
          <a:prstGeom prst="rect">
            <a:avLst/>
          </a:prstGeom>
          <a:noFill/>
        </p:spPr>
        <p:txBody>
          <a:bodyPr wrap="square" rtlCol="0">
            <a:spAutoFit/>
          </a:bodyPr>
          <a:lstStyle/>
          <a:p>
            <a:pPr algn="l"/>
            <a:r>
              <a:rPr lang="en-US" b="0" i="0" dirty="0">
                <a:solidFill>
                  <a:srgbClr val="2D3B45"/>
                </a:solidFill>
                <a:effectLst/>
                <a:latin typeface="Lato Extended"/>
              </a:rPr>
              <a:t>What is the correct recurrence formula for the unbound knapsack problem that was discussed in the exploration?</a:t>
            </a:r>
          </a:p>
          <a:p>
            <a:pPr algn="l"/>
            <a:r>
              <a:rPr lang="en-US" b="0" i="0" dirty="0">
                <a:solidFill>
                  <a:srgbClr val="2D3B45"/>
                </a:solidFill>
                <a:effectLst/>
                <a:latin typeface="Lato Extended"/>
              </a:rPr>
              <a:t>Consider the weight of the items w[1..n], value of the items v[1..n]</a:t>
            </a:r>
          </a:p>
          <a:p>
            <a:r>
              <a:rPr lang="en-US" dirty="0"/>
              <a:t>- </a:t>
            </a:r>
            <a:r>
              <a:rPr lang="da-DK" b="0" i="0" dirty="0">
                <a:solidFill>
                  <a:srgbClr val="2D3B45"/>
                </a:solidFill>
                <a:effectLst/>
                <a:latin typeface="Lato Extended"/>
              </a:rPr>
              <a:t>F(x) = max{ F[x-w</a:t>
            </a:r>
            <a:r>
              <a:rPr lang="da-DK" b="0" i="0" baseline="-25000" dirty="0">
                <a:solidFill>
                  <a:srgbClr val="2D3B45"/>
                </a:solidFill>
                <a:effectLst/>
                <a:latin typeface="Lato Extended"/>
              </a:rPr>
              <a:t>i</a:t>
            </a:r>
            <a:r>
              <a:rPr lang="da-DK" b="0" i="0" dirty="0">
                <a:solidFill>
                  <a:srgbClr val="2D3B45"/>
                </a:solidFill>
                <a:effectLst/>
                <a:latin typeface="Lato Extended"/>
              </a:rPr>
              <a:t>] + v</a:t>
            </a:r>
            <a:r>
              <a:rPr lang="da-DK" b="0" i="0" baseline="-25000" dirty="0">
                <a:solidFill>
                  <a:srgbClr val="2D3B45"/>
                </a:solidFill>
                <a:effectLst/>
                <a:latin typeface="Lato Extended"/>
              </a:rPr>
              <a:t>i</a:t>
            </a:r>
            <a:r>
              <a:rPr lang="da-DK" b="0" i="0" dirty="0">
                <a:solidFill>
                  <a:srgbClr val="2D3B45"/>
                </a:solidFill>
                <a:effectLst/>
                <a:latin typeface="Lato Extended"/>
              </a:rPr>
              <a:t> }</a:t>
            </a:r>
            <a:endParaRPr lang="en-US" dirty="0"/>
          </a:p>
        </p:txBody>
      </p:sp>
      <p:sp>
        <p:nvSpPr>
          <p:cNvPr id="9" name="TextBox 8">
            <a:extLst>
              <a:ext uri="{FF2B5EF4-FFF2-40B4-BE49-F238E27FC236}">
                <a16:creationId xmlns:a16="http://schemas.microsoft.com/office/drawing/2014/main" id="{F6F54507-52CE-63F0-744B-F6763EC4EF93}"/>
              </a:ext>
            </a:extLst>
          </p:cNvPr>
          <p:cNvSpPr txBox="1"/>
          <p:nvPr/>
        </p:nvSpPr>
        <p:spPr>
          <a:xfrm>
            <a:off x="8053137" y="401053"/>
            <a:ext cx="4138863" cy="2308324"/>
          </a:xfrm>
          <a:prstGeom prst="rect">
            <a:avLst/>
          </a:prstGeom>
          <a:noFill/>
        </p:spPr>
        <p:txBody>
          <a:bodyPr wrap="square" rtlCol="0">
            <a:spAutoFit/>
          </a:bodyPr>
          <a:lstStyle/>
          <a:p>
            <a:pPr algn="l"/>
            <a:r>
              <a:rPr lang="en-US" b="0" i="0" dirty="0">
                <a:solidFill>
                  <a:srgbClr val="2D3B45"/>
                </a:solidFill>
                <a:effectLst/>
                <a:latin typeface="Lato Extended"/>
              </a:rPr>
              <a:t>In the o-1 knapsack recurrence formula f(</a:t>
            </a:r>
            <a:r>
              <a:rPr lang="en-US" b="0" i="0" dirty="0" err="1">
                <a:solidFill>
                  <a:srgbClr val="2D3B45"/>
                </a:solidFill>
                <a:effectLst/>
                <a:latin typeface="Lato Extended"/>
              </a:rPr>
              <a:t>x,i</a:t>
            </a:r>
            <a:r>
              <a:rPr lang="en-US" b="0" i="0" dirty="0">
                <a:solidFill>
                  <a:srgbClr val="2D3B45"/>
                </a:solidFill>
                <a:effectLst/>
                <a:latin typeface="Lato Extended"/>
              </a:rPr>
              <a:t>) = max{ v</a:t>
            </a:r>
            <a:r>
              <a:rPr lang="en-US" b="0" i="0" baseline="-25000" dirty="0">
                <a:solidFill>
                  <a:srgbClr val="2D3B45"/>
                </a:solidFill>
                <a:effectLst/>
                <a:latin typeface="Lato Extended"/>
              </a:rPr>
              <a:t>i</a:t>
            </a:r>
            <a:r>
              <a:rPr lang="en-US" b="0" i="0" dirty="0">
                <a:solidFill>
                  <a:srgbClr val="2D3B45"/>
                </a:solidFill>
                <a:effectLst/>
                <a:latin typeface="Lato Extended"/>
              </a:rPr>
              <a:t> + f[x-</a:t>
            </a:r>
            <a:r>
              <a:rPr lang="en-US" b="0" i="0" dirty="0" err="1">
                <a:solidFill>
                  <a:srgbClr val="2D3B45"/>
                </a:solidFill>
                <a:effectLst/>
                <a:latin typeface="Lato Extended"/>
              </a:rPr>
              <a:t>w</a:t>
            </a:r>
            <a:r>
              <a:rPr lang="en-US" b="0" i="0" baseline="-25000" dirty="0" err="1">
                <a:solidFill>
                  <a:srgbClr val="2D3B45"/>
                </a:solidFill>
                <a:effectLst/>
                <a:latin typeface="Lato Extended"/>
              </a:rPr>
              <a:t>i</a:t>
            </a:r>
            <a:r>
              <a:rPr lang="en-US" b="0" i="0" baseline="-25000" dirty="0">
                <a:solidFill>
                  <a:srgbClr val="2D3B45"/>
                </a:solidFill>
                <a:effectLst/>
                <a:latin typeface="Lato Extended"/>
              </a:rPr>
              <a:t> </a:t>
            </a:r>
            <a:r>
              <a:rPr lang="en-US" b="0" i="0" dirty="0">
                <a:solidFill>
                  <a:srgbClr val="2D3B45"/>
                </a:solidFill>
                <a:effectLst/>
                <a:latin typeface="Lato Extended"/>
              </a:rPr>
              <a:t>, i-1] , f[x , </a:t>
            </a:r>
            <a:r>
              <a:rPr lang="en-US" b="0" i="0" dirty="0" err="1">
                <a:solidFill>
                  <a:srgbClr val="2D3B45"/>
                </a:solidFill>
                <a:effectLst/>
                <a:latin typeface="Lato Extended"/>
              </a:rPr>
              <a:t>i</a:t>
            </a:r>
            <a:r>
              <a:rPr lang="en-US" b="0" i="0" dirty="0">
                <a:solidFill>
                  <a:srgbClr val="2D3B45"/>
                </a:solidFill>
                <a:effectLst/>
                <a:latin typeface="Lato Extended"/>
              </a:rPr>
              <a:t> -1] }</a:t>
            </a:r>
          </a:p>
          <a:p>
            <a:pPr algn="l"/>
            <a:r>
              <a:rPr lang="en-US" b="0" i="0" dirty="0">
                <a:solidFill>
                  <a:srgbClr val="2D3B45"/>
                </a:solidFill>
                <a:effectLst/>
                <a:latin typeface="Lato Extended"/>
              </a:rPr>
              <a:t>The first part v</a:t>
            </a:r>
            <a:r>
              <a:rPr lang="en-US" b="0" i="0" baseline="-25000" dirty="0">
                <a:solidFill>
                  <a:srgbClr val="2D3B45"/>
                </a:solidFill>
                <a:effectLst/>
                <a:latin typeface="Lato Extended"/>
              </a:rPr>
              <a:t>i</a:t>
            </a:r>
            <a:r>
              <a:rPr lang="en-US" b="0" i="0" dirty="0">
                <a:solidFill>
                  <a:srgbClr val="2D3B45"/>
                </a:solidFill>
                <a:effectLst/>
                <a:latin typeface="Lato Extended"/>
              </a:rPr>
              <a:t> + f[x-</a:t>
            </a:r>
            <a:r>
              <a:rPr lang="en-US" b="0" i="0" dirty="0" err="1">
                <a:solidFill>
                  <a:srgbClr val="2D3B45"/>
                </a:solidFill>
                <a:effectLst/>
                <a:latin typeface="Lato Extended"/>
              </a:rPr>
              <a:t>w</a:t>
            </a:r>
            <a:r>
              <a:rPr lang="en-US" b="0" i="0" baseline="-25000" dirty="0" err="1">
                <a:solidFill>
                  <a:srgbClr val="2D3B45"/>
                </a:solidFill>
                <a:effectLst/>
                <a:latin typeface="Lato Extended"/>
              </a:rPr>
              <a:t>i</a:t>
            </a:r>
            <a:r>
              <a:rPr lang="en-US" b="0" i="0" baseline="-25000" dirty="0">
                <a:solidFill>
                  <a:srgbClr val="2D3B45"/>
                </a:solidFill>
                <a:effectLst/>
                <a:latin typeface="Lato Extended"/>
              </a:rPr>
              <a:t> </a:t>
            </a:r>
            <a:r>
              <a:rPr lang="en-US" b="0" i="0" dirty="0">
                <a:solidFill>
                  <a:srgbClr val="2D3B45"/>
                </a:solidFill>
                <a:effectLst/>
                <a:latin typeface="Lato Extended"/>
              </a:rPr>
              <a:t>, i-1] represents : </a:t>
            </a:r>
            <a:r>
              <a:rPr lang="en-US" b="1" i="0" dirty="0">
                <a:solidFill>
                  <a:srgbClr val="2D3B45"/>
                </a:solidFill>
                <a:effectLst/>
                <a:latin typeface="Lato Extended"/>
              </a:rPr>
              <a:t>adding the </a:t>
            </a:r>
            <a:r>
              <a:rPr lang="en-US" b="1" i="0" dirty="0" err="1">
                <a:solidFill>
                  <a:srgbClr val="2D3B45"/>
                </a:solidFill>
                <a:effectLst/>
                <a:latin typeface="Lato Extended"/>
              </a:rPr>
              <a:t>ith</a:t>
            </a:r>
            <a:r>
              <a:rPr lang="en-US" b="1" i="0" dirty="0">
                <a:solidFill>
                  <a:srgbClr val="2D3B45"/>
                </a:solidFill>
                <a:effectLst/>
                <a:latin typeface="Lato Extended"/>
              </a:rPr>
              <a:t> item to the knapsack</a:t>
            </a:r>
          </a:p>
          <a:p>
            <a:pPr algn="l"/>
            <a:r>
              <a:rPr lang="en-US" b="1" i="0" dirty="0">
                <a:solidFill>
                  <a:srgbClr val="2D3B45"/>
                </a:solidFill>
                <a:effectLst/>
                <a:latin typeface="Lato Extended"/>
              </a:rPr>
              <a:t>The second part f[x , </a:t>
            </a:r>
            <a:r>
              <a:rPr lang="en-US" b="1" i="0" dirty="0" err="1">
                <a:solidFill>
                  <a:srgbClr val="2D3B45"/>
                </a:solidFill>
                <a:effectLst/>
                <a:latin typeface="Lato Extended"/>
              </a:rPr>
              <a:t>i</a:t>
            </a:r>
            <a:r>
              <a:rPr lang="en-US" b="1" i="0" dirty="0">
                <a:solidFill>
                  <a:srgbClr val="2D3B45"/>
                </a:solidFill>
                <a:effectLst/>
                <a:latin typeface="Lato Extended"/>
              </a:rPr>
              <a:t> -1] </a:t>
            </a:r>
            <a:r>
              <a:rPr lang="en-US" b="0" i="0" dirty="0">
                <a:solidFill>
                  <a:srgbClr val="2D3B45"/>
                </a:solidFill>
                <a:effectLst/>
                <a:latin typeface="Lato Extended"/>
              </a:rPr>
              <a:t>represents: </a:t>
            </a:r>
            <a:r>
              <a:rPr lang="en-US" b="1" i="0" dirty="0">
                <a:solidFill>
                  <a:srgbClr val="2D3B45"/>
                </a:solidFill>
                <a:effectLst/>
                <a:latin typeface="Lato Extended"/>
              </a:rPr>
              <a:t>not adding the </a:t>
            </a:r>
            <a:r>
              <a:rPr lang="en-US" b="1" i="0" dirty="0" err="1">
                <a:solidFill>
                  <a:srgbClr val="2D3B45"/>
                </a:solidFill>
                <a:effectLst/>
                <a:latin typeface="Lato Extended"/>
              </a:rPr>
              <a:t>ith</a:t>
            </a:r>
            <a:r>
              <a:rPr lang="en-US" b="1" i="0" dirty="0">
                <a:solidFill>
                  <a:srgbClr val="2D3B45"/>
                </a:solidFill>
                <a:effectLst/>
                <a:latin typeface="Lato Extended"/>
              </a:rPr>
              <a:t> item to the knapsack</a:t>
            </a:r>
          </a:p>
          <a:p>
            <a:endParaRPr lang="en-US" dirty="0"/>
          </a:p>
        </p:txBody>
      </p:sp>
    </p:spTree>
    <p:extLst>
      <p:ext uri="{BB962C8B-B14F-4D97-AF65-F5344CB8AC3E}">
        <p14:creationId xmlns:p14="http://schemas.microsoft.com/office/powerpoint/2010/main" val="348105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23D9-1292-2FF2-F5BF-2193A99CA22F}"/>
              </a:ext>
            </a:extLst>
          </p:cNvPr>
          <p:cNvSpPr>
            <a:spLocks noGrp="1"/>
          </p:cNvSpPr>
          <p:nvPr>
            <p:ph type="title"/>
          </p:nvPr>
        </p:nvSpPr>
        <p:spPr>
          <a:xfrm>
            <a:off x="0" y="465222"/>
            <a:ext cx="6096000" cy="6392778"/>
          </a:xfrm>
        </p:spPr>
        <p:txBody>
          <a:bodyPr>
            <a:noAutofit/>
          </a:bodyPr>
          <a:lstStyle/>
          <a:p>
            <a:r>
              <a:rPr lang="en-US" sz="1400" dirty="0"/>
              <a:t>function </a:t>
            </a:r>
            <a:r>
              <a:rPr lang="en-US" sz="1400" dirty="0" err="1"/>
              <a:t>max_independent_set</a:t>
            </a:r>
            <a:r>
              <a:rPr lang="en-US" sz="1400" dirty="0"/>
              <a:t>(</a:t>
            </a:r>
            <a:r>
              <a:rPr lang="en-US" sz="1400" dirty="0" err="1"/>
              <a:t>nums</a:t>
            </a:r>
            <a:r>
              <a:rPr lang="en-US" sz="1400" dirty="0"/>
              <a:t>):</a:t>
            </a:r>
            <a:br>
              <a:rPr lang="en-US" sz="1400" dirty="0"/>
            </a:br>
            <a:r>
              <a:rPr lang="en-US" sz="1400" dirty="0"/>
              <a:t>    </a:t>
            </a:r>
            <a:r>
              <a:rPr lang="en-US" sz="1400" dirty="0" err="1"/>
              <a:t>dp</a:t>
            </a:r>
            <a:r>
              <a:rPr lang="en-US" sz="1400" dirty="0"/>
              <a:t> = array of size length(</a:t>
            </a:r>
            <a:r>
              <a:rPr lang="en-US" sz="1400" dirty="0" err="1"/>
              <a:t>nums</a:t>
            </a:r>
            <a:r>
              <a:rPr lang="en-US" sz="1400" dirty="0"/>
              <a:t>) filled with 0</a:t>
            </a:r>
            <a:br>
              <a:rPr lang="en-US" sz="1400" dirty="0"/>
            </a:br>
            <a:r>
              <a:rPr lang="en-US" sz="1400" dirty="0"/>
              <a:t>    </a:t>
            </a:r>
            <a:r>
              <a:rPr lang="en-US" sz="1400" dirty="0" err="1"/>
              <a:t>dp</a:t>
            </a:r>
            <a:r>
              <a:rPr lang="en-US" sz="1400" dirty="0"/>
              <a:t>[0] = </a:t>
            </a:r>
            <a:r>
              <a:rPr lang="en-US" sz="1400" dirty="0" err="1"/>
              <a:t>nums</a:t>
            </a:r>
            <a:r>
              <a:rPr lang="en-US" sz="1400" dirty="0"/>
              <a:t>[0]</a:t>
            </a:r>
            <a:br>
              <a:rPr lang="en-US" sz="1400" dirty="0"/>
            </a:br>
            <a:r>
              <a:rPr lang="en-US" sz="1400" dirty="0"/>
              <a:t>    </a:t>
            </a:r>
            <a:r>
              <a:rPr lang="en-US" sz="1400" dirty="0" err="1"/>
              <a:t>dp</a:t>
            </a:r>
            <a:r>
              <a:rPr lang="en-US" sz="1400" dirty="0"/>
              <a:t>[1] = </a:t>
            </a:r>
            <a:r>
              <a:rPr lang="en-US" sz="1400" dirty="0" err="1"/>
              <a:t>nums</a:t>
            </a:r>
            <a:r>
              <a:rPr lang="en-US" sz="1400" dirty="0"/>
              <a:t>[1]</a:t>
            </a:r>
            <a:br>
              <a:rPr lang="en-US" sz="1400" dirty="0"/>
            </a:br>
            <a:br>
              <a:rPr lang="en-US" sz="1400" dirty="0"/>
            </a:br>
            <a:r>
              <a:rPr lang="en-US" sz="1400" dirty="0"/>
              <a:t>    for </a:t>
            </a:r>
            <a:r>
              <a:rPr lang="en-US" sz="1400" dirty="0" err="1"/>
              <a:t>i</a:t>
            </a:r>
            <a:r>
              <a:rPr lang="en-US" sz="1400" dirty="0"/>
              <a:t> from 2 to length(</a:t>
            </a:r>
            <a:r>
              <a:rPr lang="en-US" sz="1400" dirty="0" err="1"/>
              <a:t>nums</a:t>
            </a:r>
            <a:r>
              <a:rPr lang="en-US" sz="1400" dirty="0"/>
              <a:t>) - 1:</a:t>
            </a:r>
            <a:br>
              <a:rPr lang="en-US" sz="1400" dirty="0"/>
            </a:br>
            <a:r>
              <a:rPr lang="en-US" sz="1400" dirty="0"/>
              <a:t>        </a:t>
            </a:r>
            <a:r>
              <a:rPr lang="en-US" sz="1400" dirty="0" err="1"/>
              <a:t>dp</a:t>
            </a:r>
            <a:r>
              <a:rPr lang="en-US" sz="1400" dirty="0"/>
              <a:t>[</a:t>
            </a:r>
            <a:r>
              <a:rPr lang="en-US" sz="1400" dirty="0" err="1"/>
              <a:t>i</a:t>
            </a:r>
            <a:r>
              <a:rPr lang="en-US" sz="1400" dirty="0"/>
              <a:t>] = max(</a:t>
            </a:r>
            <a:r>
              <a:rPr lang="en-US" sz="1400" dirty="0" err="1"/>
              <a:t>nums</a:t>
            </a:r>
            <a:r>
              <a:rPr lang="en-US" sz="1400" dirty="0"/>
              <a:t>[</a:t>
            </a:r>
            <a:r>
              <a:rPr lang="en-US" sz="1400" dirty="0" err="1"/>
              <a:t>i</a:t>
            </a:r>
            <a:r>
              <a:rPr lang="en-US" sz="1400" dirty="0"/>
              <a:t>], </a:t>
            </a:r>
            <a:r>
              <a:rPr lang="en-US" sz="1400" dirty="0" err="1"/>
              <a:t>nums</a:t>
            </a:r>
            <a:r>
              <a:rPr lang="en-US" sz="1400" dirty="0"/>
              <a:t>[</a:t>
            </a:r>
            <a:r>
              <a:rPr lang="en-US" sz="1400" dirty="0" err="1"/>
              <a:t>i</a:t>
            </a:r>
            <a:r>
              <a:rPr lang="en-US" sz="1400" dirty="0"/>
              <a:t>] + </a:t>
            </a:r>
            <a:r>
              <a:rPr lang="en-US" sz="1400" dirty="0" err="1"/>
              <a:t>dp</a:t>
            </a:r>
            <a:r>
              <a:rPr lang="en-US" sz="1400" dirty="0"/>
              <a:t>[</a:t>
            </a:r>
            <a:r>
              <a:rPr lang="en-US" sz="1400" dirty="0" err="1"/>
              <a:t>i</a:t>
            </a:r>
            <a:r>
              <a:rPr lang="en-US" sz="1400" dirty="0"/>
              <a:t> - 2], </a:t>
            </a:r>
            <a:r>
              <a:rPr lang="en-US" sz="1400" dirty="0" err="1"/>
              <a:t>dp</a:t>
            </a:r>
            <a:r>
              <a:rPr lang="en-US" sz="1400" dirty="0"/>
              <a:t>[</a:t>
            </a:r>
            <a:r>
              <a:rPr lang="en-US" sz="1400" dirty="0" err="1"/>
              <a:t>i</a:t>
            </a:r>
            <a:r>
              <a:rPr lang="en-US" sz="1400" dirty="0"/>
              <a:t> - 2], </a:t>
            </a:r>
            <a:r>
              <a:rPr lang="en-US" sz="1400" dirty="0" err="1"/>
              <a:t>dp</a:t>
            </a:r>
            <a:r>
              <a:rPr lang="en-US" sz="1400" dirty="0"/>
              <a:t>[</a:t>
            </a:r>
            <a:r>
              <a:rPr lang="en-US" sz="1400" dirty="0" err="1"/>
              <a:t>i</a:t>
            </a:r>
            <a:r>
              <a:rPr lang="en-US" sz="1400" dirty="0"/>
              <a:t> - 1])</a:t>
            </a:r>
            <a:br>
              <a:rPr lang="en-US" sz="1400" dirty="0"/>
            </a:br>
            <a:br>
              <a:rPr lang="en-US" sz="1400" dirty="0"/>
            </a:br>
            <a:r>
              <a:rPr lang="en-US" sz="1400" dirty="0"/>
              <a:t>    </a:t>
            </a:r>
            <a:r>
              <a:rPr lang="en-US" sz="1400" dirty="0" err="1"/>
              <a:t>i</a:t>
            </a:r>
            <a:r>
              <a:rPr lang="en-US" sz="1400" dirty="0"/>
              <a:t> = length(</a:t>
            </a:r>
            <a:r>
              <a:rPr lang="en-US" sz="1400" dirty="0" err="1"/>
              <a:t>nums</a:t>
            </a:r>
            <a:r>
              <a:rPr lang="en-US" sz="1400" dirty="0"/>
              <a:t>) - 1</a:t>
            </a:r>
            <a:br>
              <a:rPr lang="en-US" sz="1400" dirty="0"/>
            </a:br>
            <a:r>
              <a:rPr lang="en-US" sz="1400" dirty="0"/>
              <a:t>    </a:t>
            </a:r>
            <a:r>
              <a:rPr lang="en-US" sz="1400" dirty="0" err="1"/>
              <a:t>lis</a:t>
            </a:r>
            <a:r>
              <a:rPr lang="en-US" sz="1400" dirty="0"/>
              <a:t> = empty list</a:t>
            </a:r>
            <a:br>
              <a:rPr lang="en-US" sz="1400" dirty="0"/>
            </a:br>
            <a:br>
              <a:rPr lang="en-US" sz="1400" dirty="0"/>
            </a:br>
            <a:r>
              <a:rPr lang="en-US" sz="1400" dirty="0"/>
              <a:t>    while </a:t>
            </a:r>
            <a:r>
              <a:rPr lang="en-US" sz="1400" dirty="0" err="1"/>
              <a:t>i</a:t>
            </a:r>
            <a:r>
              <a:rPr lang="en-US" sz="1400" dirty="0"/>
              <a:t> &gt; 1:</a:t>
            </a:r>
            <a:br>
              <a:rPr lang="en-US" sz="1400" dirty="0"/>
            </a:br>
            <a:r>
              <a:rPr lang="en-US" sz="1400" dirty="0"/>
              <a:t>        if </a:t>
            </a:r>
            <a:r>
              <a:rPr lang="en-US" sz="1400" dirty="0" err="1"/>
              <a:t>dp</a:t>
            </a:r>
            <a:r>
              <a:rPr lang="en-US" sz="1400" dirty="0"/>
              <a:t>[</a:t>
            </a:r>
            <a:r>
              <a:rPr lang="en-US" sz="1400" dirty="0" err="1"/>
              <a:t>i</a:t>
            </a:r>
            <a:r>
              <a:rPr lang="en-US" sz="1400" dirty="0"/>
              <a:t>] == </a:t>
            </a:r>
            <a:r>
              <a:rPr lang="en-US" sz="1400" dirty="0" err="1"/>
              <a:t>dp</a:t>
            </a:r>
            <a:r>
              <a:rPr lang="en-US" sz="1400" dirty="0"/>
              <a:t>[</a:t>
            </a:r>
            <a:r>
              <a:rPr lang="en-US" sz="1400" dirty="0" err="1"/>
              <a:t>i</a:t>
            </a:r>
            <a:r>
              <a:rPr lang="en-US" sz="1400" dirty="0"/>
              <a:t> - 1]:</a:t>
            </a:r>
            <a:br>
              <a:rPr lang="en-US" sz="1400" dirty="0"/>
            </a:br>
            <a:r>
              <a:rPr lang="en-US" sz="1400" dirty="0"/>
              <a:t>            </a:t>
            </a:r>
            <a:r>
              <a:rPr lang="en-US" sz="1400" dirty="0" err="1"/>
              <a:t>i</a:t>
            </a:r>
            <a:r>
              <a:rPr lang="en-US" sz="1400" dirty="0"/>
              <a:t> -= 1</a:t>
            </a:r>
            <a:br>
              <a:rPr lang="en-US" sz="1400" dirty="0"/>
            </a:br>
            <a:r>
              <a:rPr lang="en-US" sz="1400" dirty="0"/>
              <a:t>        </a:t>
            </a:r>
            <a:r>
              <a:rPr lang="en-US" sz="1400" dirty="0" err="1"/>
              <a:t>elif</a:t>
            </a:r>
            <a:r>
              <a:rPr lang="en-US" sz="1400" dirty="0"/>
              <a:t> </a:t>
            </a:r>
            <a:r>
              <a:rPr lang="en-US" sz="1400" dirty="0" err="1"/>
              <a:t>dp</a:t>
            </a:r>
            <a:r>
              <a:rPr lang="en-US" sz="1400" dirty="0"/>
              <a:t>[</a:t>
            </a:r>
            <a:r>
              <a:rPr lang="en-US" sz="1400" dirty="0" err="1"/>
              <a:t>i</a:t>
            </a:r>
            <a:r>
              <a:rPr lang="en-US" sz="1400" dirty="0"/>
              <a:t>] == </a:t>
            </a:r>
            <a:r>
              <a:rPr lang="en-US" sz="1400" dirty="0" err="1"/>
              <a:t>nums</a:t>
            </a:r>
            <a:r>
              <a:rPr lang="en-US" sz="1400" dirty="0"/>
              <a:t>[</a:t>
            </a:r>
            <a:r>
              <a:rPr lang="en-US" sz="1400" dirty="0" err="1"/>
              <a:t>i</a:t>
            </a:r>
            <a:r>
              <a:rPr lang="en-US" sz="1400" dirty="0"/>
              <a:t>]:</a:t>
            </a:r>
            <a:br>
              <a:rPr lang="en-US" sz="1400" dirty="0"/>
            </a:br>
            <a:r>
              <a:rPr lang="en-US" sz="1400" dirty="0"/>
              <a:t>            </a:t>
            </a:r>
            <a:r>
              <a:rPr lang="en-US" sz="1400" dirty="0" err="1"/>
              <a:t>lis.append</a:t>
            </a:r>
            <a:r>
              <a:rPr lang="en-US" sz="1400" dirty="0"/>
              <a:t>(</a:t>
            </a:r>
            <a:r>
              <a:rPr lang="en-US" sz="1400" dirty="0" err="1"/>
              <a:t>nums</a:t>
            </a:r>
            <a:r>
              <a:rPr lang="en-US" sz="1400" dirty="0"/>
              <a:t>[</a:t>
            </a:r>
            <a:r>
              <a:rPr lang="en-US" sz="1400" dirty="0" err="1"/>
              <a:t>i</a:t>
            </a:r>
            <a:r>
              <a:rPr lang="en-US" sz="1400" dirty="0"/>
              <a:t>])</a:t>
            </a:r>
            <a:br>
              <a:rPr lang="en-US" sz="1400" dirty="0"/>
            </a:br>
            <a:r>
              <a:rPr lang="en-US" sz="1400" dirty="0"/>
              <a:t>            </a:t>
            </a:r>
            <a:r>
              <a:rPr lang="en-US" sz="1400" dirty="0" err="1"/>
              <a:t>lis.reverse</a:t>
            </a:r>
            <a:r>
              <a:rPr lang="en-US" sz="1400" dirty="0"/>
              <a:t>()</a:t>
            </a:r>
            <a:br>
              <a:rPr lang="en-US" sz="1400" dirty="0"/>
            </a:br>
            <a:r>
              <a:rPr lang="en-US" sz="1400" dirty="0"/>
              <a:t>            return </a:t>
            </a:r>
            <a:r>
              <a:rPr lang="en-US" sz="1400" dirty="0" err="1"/>
              <a:t>lis</a:t>
            </a:r>
            <a:br>
              <a:rPr lang="en-US" sz="1400" dirty="0"/>
            </a:br>
            <a:r>
              <a:rPr lang="en-US" sz="1400" dirty="0"/>
              <a:t>        </a:t>
            </a:r>
            <a:r>
              <a:rPr lang="en-US" sz="1400" dirty="0" err="1"/>
              <a:t>elif</a:t>
            </a:r>
            <a:r>
              <a:rPr lang="en-US" sz="1400" dirty="0"/>
              <a:t> </a:t>
            </a:r>
            <a:r>
              <a:rPr lang="en-US" sz="1400" dirty="0" err="1"/>
              <a:t>dp</a:t>
            </a:r>
            <a:r>
              <a:rPr lang="en-US" sz="1400" dirty="0"/>
              <a:t>[</a:t>
            </a:r>
            <a:r>
              <a:rPr lang="en-US" sz="1400" dirty="0" err="1"/>
              <a:t>i</a:t>
            </a:r>
            <a:r>
              <a:rPr lang="en-US" sz="1400" dirty="0"/>
              <a:t>] == </a:t>
            </a:r>
            <a:r>
              <a:rPr lang="en-US" sz="1400" dirty="0" err="1"/>
              <a:t>dp</a:t>
            </a:r>
            <a:r>
              <a:rPr lang="en-US" sz="1400" dirty="0"/>
              <a:t>[</a:t>
            </a:r>
            <a:r>
              <a:rPr lang="en-US" sz="1400" dirty="0" err="1"/>
              <a:t>i</a:t>
            </a:r>
            <a:r>
              <a:rPr lang="en-US" sz="1400" dirty="0"/>
              <a:t> - 2] + </a:t>
            </a:r>
            <a:r>
              <a:rPr lang="en-US" sz="1400" dirty="0" err="1"/>
              <a:t>nums</a:t>
            </a:r>
            <a:r>
              <a:rPr lang="en-US" sz="1400" dirty="0"/>
              <a:t>[</a:t>
            </a:r>
            <a:r>
              <a:rPr lang="en-US" sz="1400" dirty="0" err="1"/>
              <a:t>i</a:t>
            </a:r>
            <a:r>
              <a:rPr lang="en-US" sz="1400" dirty="0"/>
              <a:t>]:</a:t>
            </a:r>
            <a:br>
              <a:rPr lang="en-US" sz="1400" dirty="0"/>
            </a:br>
            <a:r>
              <a:rPr lang="en-US" sz="1400" dirty="0"/>
              <a:t>            </a:t>
            </a:r>
            <a:r>
              <a:rPr lang="en-US" sz="1400" dirty="0" err="1"/>
              <a:t>lis.append</a:t>
            </a:r>
            <a:r>
              <a:rPr lang="en-US" sz="1400" dirty="0"/>
              <a:t>(</a:t>
            </a:r>
            <a:r>
              <a:rPr lang="en-US" sz="1400" dirty="0" err="1"/>
              <a:t>nums</a:t>
            </a:r>
            <a:r>
              <a:rPr lang="en-US" sz="1400" dirty="0"/>
              <a:t>[</a:t>
            </a:r>
            <a:r>
              <a:rPr lang="en-US" sz="1400" dirty="0" err="1"/>
              <a:t>i</a:t>
            </a:r>
            <a:r>
              <a:rPr lang="en-US" sz="1400" dirty="0"/>
              <a:t>])</a:t>
            </a:r>
            <a:br>
              <a:rPr lang="en-US" sz="1400" dirty="0"/>
            </a:br>
            <a:r>
              <a:rPr lang="en-US" sz="1400" dirty="0"/>
              <a:t>            </a:t>
            </a:r>
            <a:r>
              <a:rPr lang="en-US" sz="1400" dirty="0" err="1"/>
              <a:t>i</a:t>
            </a:r>
            <a:r>
              <a:rPr lang="en-US" sz="1400" dirty="0"/>
              <a:t> = </a:t>
            </a:r>
            <a:r>
              <a:rPr lang="en-US" sz="1400" dirty="0" err="1"/>
              <a:t>i</a:t>
            </a:r>
            <a:r>
              <a:rPr lang="en-US" sz="1400" dirty="0"/>
              <a:t> - 2</a:t>
            </a:r>
            <a:br>
              <a:rPr lang="en-US" sz="1400" dirty="0"/>
            </a:br>
            <a:r>
              <a:rPr lang="en-US" sz="1400" dirty="0"/>
              <a:t>        else:</a:t>
            </a:r>
            <a:br>
              <a:rPr lang="en-US" sz="1400" dirty="0"/>
            </a:br>
            <a:r>
              <a:rPr lang="en-US" sz="1400" dirty="0"/>
              <a:t>            </a:t>
            </a:r>
            <a:r>
              <a:rPr lang="en-US" sz="1400" dirty="0" err="1"/>
              <a:t>i</a:t>
            </a:r>
            <a:r>
              <a:rPr lang="en-US" sz="1400" dirty="0"/>
              <a:t> = </a:t>
            </a:r>
            <a:r>
              <a:rPr lang="en-US" sz="1400" dirty="0" err="1"/>
              <a:t>i</a:t>
            </a:r>
            <a:r>
              <a:rPr lang="en-US" sz="1400" dirty="0"/>
              <a:t> - 2</a:t>
            </a:r>
            <a:br>
              <a:rPr lang="en-US" sz="1400" dirty="0"/>
            </a:br>
            <a:br>
              <a:rPr lang="en-US" sz="1400" dirty="0"/>
            </a:br>
            <a:r>
              <a:rPr lang="en-US" sz="1400" dirty="0"/>
              <a:t>    if </a:t>
            </a:r>
            <a:r>
              <a:rPr lang="en-US" sz="1400" dirty="0" err="1"/>
              <a:t>i</a:t>
            </a:r>
            <a:r>
              <a:rPr lang="en-US" sz="1400" dirty="0"/>
              <a:t> == 0:</a:t>
            </a:r>
            <a:br>
              <a:rPr lang="en-US" sz="1400" dirty="0"/>
            </a:br>
            <a:r>
              <a:rPr lang="en-US" sz="1400" dirty="0"/>
              <a:t>        if (</a:t>
            </a:r>
            <a:r>
              <a:rPr lang="en-US" sz="1400" dirty="0" err="1"/>
              <a:t>nums</a:t>
            </a:r>
            <a:r>
              <a:rPr lang="en-US" sz="1400" dirty="0"/>
              <a:t>[</a:t>
            </a:r>
            <a:r>
              <a:rPr lang="en-US" sz="1400" dirty="0" err="1"/>
              <a:t>i</a:t>
            </a:r>
            <a:r>
              <a:rPr lang="en-US" sz="1400" dirty="0"/>
              <a:t>] &gt; 0 or length(</a:t>
            </a:r>
            <a:r>
              <a:rPr lang="en-US" sz="1400" dirty="0" err="1"/>
              <a:t>lis</a:t>
            </a:r>
            <a:r>
              <a:rPr lang="en-US" sz="1400" dirty="0"/>
              <a:t>) == 0):</a:t>
            </a:r>
            <a:br>
              <a:rPr lang="en-US" sz="1400" dirty="0"/>
            </a:br>
            <a:r>
              <a:rPr lang="en-US" sz="1400" dirty="0"/>
              <a:t>            </a:t>
            </a:r>
            <a:r>
              <a:rPr lang="en-US" sz="1400" dirty="0" err="1"/>
              <a:t>lis.append</a:t>
            </a:r>
            <a:r>
              <a:rPr lang="en-US" sz="1400" dirty="0"/>
              <a:t>(</a:t>
            </a:r>
            <a:r>
              <a:rPr lang="en-US" sz="1400" dirty="0" err="1"/>
              <a:t>nums</a:t>
            </a:r>
            <a:r>
              <a:rPr lang="en-US" sz="1400" dirty="0"/>
              <a:t>[</a:t>
            </a:r>
            <a:r>
              <a:rPr lang="en-US" sz="1400" dirty="0" err="1"/>
              <a:t>i</a:t>
            </a:r>
            <a:r>
              <a:rPr lang="en-US" sz="1400" dirty="0"/>
              <a:t>])</a:t>
            </a:r>
            <a:br>
              <a:rPr lang="en-US" sz="1400" dirty="0"/>
            </a:br>
            <a:br>
              <a:rPr lang="en-US" sz="1400" dirty="0"/>
            </a:br>
            <a:r>
              <a:rPr lang="en-US" sz="1400" dirty="0"/>
              <a:t>    else:</a:t>
            </a:r>
            <a:br>
              <a:rPr lang="en-US" sz="1400" dirty="0"/>
            </a:br>
            <a:r>
              <a:rPr lang="en-US" sz="1400" dirty="0"/>
              <a:t>        t = max(</a:t>
            </a:r>
            <a:r>
              <a:rPr lang="en-US" sz="1400" dirty="0" err="1"/>
              <a:t>nums</a:t>
            </a:r>
            <a:r>
              <a:rPr lang="en-US" sz="1400" dirty="0"/>
              <a:t>[0], </a:t>
            </a:r>
            <a:r>
              <a:rPr lang="en-US" sz="1400" dirty="0" err="1"/>
              <a:t>nums</a:t>
            </a:r>
            <a:r>
              <a:rPr lang="en-US" sz="1400" dirty="0"/>
              <a:t>[1])</a:t>
            </a:r>
            <a:br>
              <a:rPr lang="en-US" sz="1400" dirty="0"/>
            </a:br>
            <a:r>
              <a:rPr lang="en-US" sz="1400" dirty="0"/>
              <a:t>        if (t &gt; 0 or length(</a:t>
            </a:r>
            <a:r>
              <a:rPr lang="en-US" sz="1400" dirty="0" err="1"/>
              <a:t>lis</a:t>
            </a:r>
            <a:r>
              <a:rPr lang="en-US" sz="1400" dirty="0"/>
              <a:t>) == 0):</a:t>
            </a:r>
            <a:br>
              <a:rPr lang="en-US" sz="1400" dirty="0"/>
            </a:br>
            <a:r>
              <a:rPr lang="en-US" sz="1400" dirty="0"/>
              <a:t>            </a:t>
            </a:r>
            <a:r>
              <a:rPr lang="en-US" sz="1400" dirty="0" err="1"/>
              <a:t>lis.append</a:t>
            </a:r>
            <a:r>
              <a:rPr lang="en-US" sz="1400" dirty="0"/>
              <a:t>(t)</a:t>
            </a:r>
            <a:br>
              <a:rPr lang="en-US" sz="1400" dirty="0"/>
            </a:br>
            <a:br>
              <a:rPr lang="en-US" sz="1400" dirty="0"/>
            </a:br>
            <a:r>
              <a:rPr lang="en-US" sz="1400" dirty="0"/>
              <a:t>    </a:t>
            </a:r>
            <a:r>
              <a:rPr lang="en-US" sz="1400" dirty="0" err="1"/>
              <a:t>lis.reverse</a:t>
            </a:r>
            <a:r>
              <a:rPr lang="en-US" sz="1400" dirty="0"/>
              <a:t>()</a:t>
            </a:r>
            <a:br>
              <a:rPr lang="en-US" sz="1400" dirty="0"/>
            </a:br>
            <a:r>
              <a:rPr lang="en-US" sz="1400" dirty="0"/>
              <a:t>    return </a:t>
            </a:r>
            <a:r>
              <a:rPr lang="en-US" sz="1400" dirty="0" err="1"/>
              <a:t>lis</a:t>
            </a:r>
            <a:br>
              <a:rPr lang="en-US" sz="1400" dirty="0"/>
            </a:br>
            <a:r>
              <a:rPr lang="en-US" sz="1400" dirty="0" err="1"/>
              <a:t>endfunction</a:t>
            </a:r>
            <a:br>
              <a:rPr lang="en-US" sz="1400" dirty="0"/>
            </a:br>
            <a:endParaRPr lang="en-US" sz="1400" dirty="0"/>
          </a:p>
        </p:txBody>
      </p:sp>
      <p:sp>
        <p:nvSpPr>
          <p:cNvPr id="4" name="TextBox 3">
            <a:extLst>
              <a:ext uri="{FF2B5EF4-FFF2-40B4-BE49-F238E27FC236}">
                <a16:creationId xmlns:a16="http://schemas.microsoft.com/office/drawing/2014/main" id="{B60A7462-B1CF-A3CD-BF4E-22DE80DA86CF}"/>
              </a:ext>
            </a:extLst>
          </p:cNvPr>
          <p:cNvSpPr txBox="1"/>
          <p:nvPr/>
        </p:nvSpPr>
        <p:spPr>
          <a:xfrm>
            <a:off x="6095999" y="60158"/>
            <a:ext cx="6096001" cy="3416320"/>
          </a:xfrm>
          <a:prstGeom prst="rect">
            <a:avLst/>
          </a:prstGeom>
          <a:noFill/>
        </p:spPr>
        <p:txBody>
          <a:bodyPr wrap="square" rtlCol="0">
            <a:spAutoFit/>
          </a:bodyPr>
          <a:lstStyle/>
          <a:p>
            <a:r>
              <a:rPr lang="en-US" dirty="0"/>
              <a:t>def powerset(</a:t>
            </a:r>
            <a:r>
              <a:rPr lang="en-US" dirty="0" err="1"/>
              <a:t>inputSet</a:t>
            </a:r>
            <a:r>
              <a:rPr lang="en-US" dirty="0"/>
              <a:t>):</a:t>
            </a:r>
          </a:p>
          <a:p>
            <a:r>
              <a:rPr lang="en-US" dirty="0"/>
              <a:t>    result = []</a:t>
            </a:r>
          </a:p>
          <a:p>
            <a:r>
              <a:rPr lang="en-US" dirty="0"/>
              <a:t>    backtrack(</a:t>
            </a:r>
            <a:r>
              <a:rPr lang="en-US" dirty="0" err="1"/>
              <a:t>inputSet</a:t>
            </a:r>
            <a:r>
              <a:rPr lang="en-US" dirty="0"/>
              <a:t>, [], result)</a:t>
            </a:r>
          </a:p>
          <a:p>
            <a:r>
              <a:rPr lang="en-US" dirty="0"/>
              <a:t>    return result</a:t>
            </a:r>
          </a:p>
          <a:p>
            <a:endParaRPr lang="en-US" dirty="0"/>
          </a:p>
          <a:p>
            <a:r>
              <a:rPr lang="en-US" dirty="0"/>
              <a:t>def backtrack(</a:t>
            </a:r>
            <a:r>
              <a:rPr lang="en-US" dirty="0" err="1"/>
              <a:t>inputSet</a:t>
            </a:r>
            <a:r>
              <a:rPr lang="en-US" dirty="0"/>
              <a:t>, </a:t>
            </a:r>
            <a:r>
              <a:rPr lang="en-US" dirty="0" err="1"/>
              <a:t>currentSet</a:t>
            </a:r>
            <a:r>
              <a:rPr lang="en-US" dirty="0"/>
              <a:t>, result):</a:t>
            </a:r>
          </a:p>
          <a:p>
            <a:r>
              <a:rPr lang="en-US" dirty="0"/>
              <a:t>    </a:t>
            </a:r>
            <a:r>
              <a:rPr lang="en-US" dirty="0" err="1"/>
              <a:t>result.append</a:t>
            </a:r>
            <a:r>
              <a:rPr lang="en-US" dirty="0"/>
              <a:t>(</a:t>
            </a:r>
            <a:r>
              <a:rPr lang="en-US" dirty="0" err="1"/>
              <a:t>currentSet</a:t>
            </a:r>
            <a:r>
              <a:rPr lang="en-US" dirty="0"/>
              <a:t>[:])</a:t>
            </a:r>
          </a:p>
          <a:p>
            <a:r>
              <a:rPr lang="en-US" dirty="0"/>
              <a:t>    for </a:t>
            </a:r>
            <a:r>
              <a:rPr lang="en-US" dirty="0" err="1"/>
              <a:t>i</a:t>
            </a:r>
            <a:r>
              <a:rPr lang="en-US" dirty="0"/>
              <a:t> in range(</a:t>
            </a:r>
            <a:r>
              <a:rPr lang="en-US" dirty="0" err="1"/>
              <a:t>len</a:t>
            </a:r>
            <a:r>
              <a:rPr lang="en-US" dirty="0"/>
              <a:t>(</a:t>
            </a:r>
            <a:r>
              <a:rPr lang="en-US" dirty="0" err="1"/>
              <a:t>inputSet</a:t>
            </a:r>
            <a:r>
              <a:rPr lang="en-US" dirty="0"/>
              <a:t>)):</a:t>
            </a:r>
          </a:p>
          <a:p>
            <a:r>
              <a:rPr lang="en-US" dirty="0"/>
              <a:t>        </a:t>
            </a:r>
            <a:r>
              <a:rPr lang="en-US" dirty="0" err="1"/>
              <a:t>currentSet.append</a:t>
            </a:r>
            <a:r>
              <a:rPr lang="en-US" dirty="0"/>
              <a:t>(</a:t>
            </a:r>
            <a:r>
              <a:rPr lang="en-US" dirty="0" err="1"/>
              <a:t>inputSet</a:t>
            </a:r>
            <a:r>
              <a:rPr lang="en-US" dirty="0"/>
              <a:t>[</a:t>
            </a:r>
            <a:r>
              <a:rPr lang="en-US" dirty="0" err="1"/>
              <a:t>i</a:t>
            </a:r>
            <a:r>
              <a:rPr lang="en-US" dirty="0"/>
              <a:t>])</a:t>
            </a:r>
          </a:p>
          <a:p>
            <a:r>
              <a:rPr lang="en-US" dirty="0"/>
              <a:t>        backtrack(</a:t>
            </a:r>
            <a:r>
              <a:rPr lang="en-US" dirty="0" err="1"/>
              <a:t>inputSet</a:t>
            </a:r>
            <a:r>
              <a:rPr lang="en-US" dirty="0"/>
              <a:t>[i+1:], </a:t>
            </a:r>
            <a:r>
              <a:rPr lang="en-US" dirty="0" err="1"/>
              <a:t>currentSet</a:t>
            </a:r>
            <a:r>
              <a:rPr lang="en-US" dirty="0"/>
              <a:t>, result)</a:t>
            </a:r>
          </a:p>
          <a:p>
            <a:r>
              <a:rPr lang="en-US" dirty="0"/>
              <a:t>        </a:t>
            </a:r>
            <a:r>
              <a:rPr lang="en-US" dirty="0" err="1"/>
              <a:t>currentSet.pop</a:t>
            </a:r>
            <a:r>
              <a:rPr lang="en-US" dirty="0"/>
              <a:t>()</a:t>
            </a:r>
          </a:p>
          <a:p>
            <a:endParaRPr lang="en-US" dirty="0"/>
          </a:p>
        </p:txBody>
      </p:sp>
    </p:spTree>
    <p:extLst>
      <p:ext uri="{BB962C8B-B14F-4D97-AF65-F5344CB8AC3E}">
        <p14:creationId xmlns:p14="http://schemas.microsoft.com/office/powerpoint/2010/main" val="2914960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3181</Words>
  <Application>Microsoft Office PowerPoint</Application>
  <PresentationFormat>Widescreen</PresentationFormat>
  <Paragraphs>165</Paragraphs>
  <Slides>9</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Calibri Light</vt:lpstr>
      <vt:lpstr>Cambria Math</vt:lpstr>
      <vt:lpstr>Consolas</vt:lpstr>
      <vt:lpstr>Courier New</vt:lpstr>
      <vt:lpstr>Helvetica</vt:lpstr>
      <vt:lpstr>Lato Extended</vt:lpstr>
      <vt:lpstr>Office Theme</vt:lpstr>
      <vt:lpstr>Custom Design</vt:lpstr>
      <vt:lpstr>Is the following a property that holds for all non-decreasing positive functions f and g? (True=Yes/ False=No) If f(n) = O(n2) for c=1 and n0=0 and g(n) = Theta(n2) for n0=0 and c1 =1 and c2=1 then f(n) = O(g(n)). - True </vt:lpstr>
      <vt:lpstr> Read and Analyze Pseudocode: Consider the following algorithm (In the algorithm, A[0..n-1] refers to an array of n elements i.e. A[0], A[1]… A[n-1]) a. What does this algorithm compute? i This algorithm finds the minimum and maximum values in an array.   b. What is its basic operation (i.e. the line of code or operation that is executed maximum number of times)? i If A[i] &lt; minval and if A[i] &gt; maxval   c. How many times is the basic operation executed? i The basic operation is executed n-1 times, where n is the number of elements in the array.   d. What is the time complexity of this algorithm? i O(n)    Classified(A[0..n-1]):  minval = A[0] maxval = A[0] for i = 1 to n-1: if A[i] &lt; minval: minval = A[i] if A[i] &gt; maxval maxval = A[i]  return maxval – minval </vt:lpstr>
      <vt:lpstr>Which of the following correctly defines what a 'recurrence relation' is? - An equation (or inequality) that relates the nth element of a sequence to its predecessors (recursive case). This includes an initial condition (base case).  </vt:lpstr>
      <vt:lpstr>   Solve recurrence relation using three methods:  Write recurrence relation of below pseudocode that calculates 𝑥𝑛, and solve the recurrence relation using three methods that we have seen in the explorations. power2(x,n): if n==0:  return 1 if n==1:  return x  if (n%2)==0:  return power2(x, n//2) * power2(x,n//2)  else:  return power2(x, n//2) * power2(x,n//2) * x   </vt:lpstr>
      <vt:lpstr>3. Implement an algorithm using divide and conquer technique: Given two sorted arrays of size m and n respectively, find the element that would be at the kth position in combined sorted array.    a. Write a pseudocode/describe your strategy for a function kthelement(Arr1, Arr2, k) that uses the concepts mentioned in the divide and conquer technique. The function would take two sorted arrays Arr1, Arr2 and position k as input and returns the element at the kth position in the combined sorted array.  i Function kethElement(Arr1, Arr2, k):     if Arr1 is empty:         return Arr2[k - 1]     if Arr2 is empty:         return Arr1[k - 1]     if k is 1: </vt:lpstr>
      <vt:lpstr>What are the major required aspects in a problem in order to apply Dynamic Programming Technique? - Optimal Substructure and Overlapping subproblems </vt:lpstr>
      <vt:lpstr>function dna_match_topdown(DNA1, DNA2)     memo = {}      function helper(i, j)         if i == 0 or j == 0             return 0         endif          if (i, j) is in memo             return memo[(i, j)]         endif          if DNA1[i - 1] is equal to DNA2[j - 1]             result = 1 + helper(i - 1, j - 1)         else             result = max(helper(i - 1, j), helper(i, j - 1))         endif          memo[(i, j)] = result         return result     endfunction      return helper(length(DNA1), length(DNA2)) endfunction   </vt:lpstr>
      <vt:lpstr>Given two integer arrays to represent weights and profits of ’N’ items, find a subset of these items that will give us maximum profit such that their cumulative weight is not more than a given number ‘C’. Best technique to solve this problem is? - Dynamic Programming    </vt:lpstr>
      <vt:lpstr>function max_independent_set(nums):     dp = array of size length(nums) filled with 0     dp[0] = nums[0]     dp[1] = nums[1]      for i from 2 to length(nums) - 1:         dp[i] = max(nums[i], nums[i] + dp[i - 2], dp[i - 2], dp[i - 1])      i = length(nums) - 1     lis = empty list      while i &gt; 1:         if dp[i] == dp[i - 1]:             i -= 1         elif dp[i] == nums[i]:             lis.append(nums[i])             lis.reverse()             return lis         elif dp[i] == dp[i - 2] + nums[i]:             lis.append(nums[i])             i = i - 2         else:             i = i - 2      if i == 0:         if (nums[i] &gt; 0 or length(lis) == 0):             lis.append(nums[i])      else:         t = max(nums[0], nums[1])         if (t &gt; 0 or length(lis) == 0):             lis.append(t)      lis.reverse()     return lis endfunction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 following a property that holds for all non-decreasing positive functions f and g? (True=Yes/ False=No) If f(n) = O(n2) for c=1 and n0=0 and g(n) = Theta(n2) for n0=0 and c1 =1 and c2=1 then f(n) = O(g(n)). - True </dc:title>
  <dc:creator>gina liwanag</dc:creator>
  <cp:lastModifiedBy>gina liwanag</cp:lastModifiedBy>
  <cp:revision>4</cp:revision>
  <dcterms:created xsi:type="dcterms:W3CDTF">2023-07-29T22:57:26Z</dcterms:created>
  <dcterms:modified xsi:type="dcterms:W3CDTF">2023-07-30T00:23:11Z</dcterms:modified>
</cp:coreProperties>
</file>