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1"/>
  </p:notesMasterIdLst>
  <p:sldIdLst>
    <p:sldId id="256" r:id="rId2"/>
    <p:sldId id="259" r:id="rId3"/>
    <p:sldId id="260" r:id="rId4"/>
    <p:sldId id="257" r:id="rId5"/>
    <p:sldId id="258" r:id="rId6"/>
    <p:sldId id="268" r:id="rId7"/>
    <p:sldId id="309" r:id="rId8"/>
    <p:sldId id="310" r:id="rId9"/>
    <p:sldId id="305" r:id="rId10"/>
    <p:sldId id="267" r:id="rId11"/>
    <p:sldId id="269" r:id="rId12"/>
    <p:sldId id="271" r:id="rId13"/>
    <p:sldId id="272" r:id="rId14"/>
    <p:sldId id="273" r:id="rId15"/>
    <p:sldId id="274" r:id="rId16"/>
    <p:sldId id="275" r:id="rId17"/>
    <p:sldId id="276" r:id="rId18"/>
    <p:sldId id="277" r:id="rId19"/>
    <p:sldId id="278" r:id="rId20"/>
    <p:sldId id="306" r:id="rId21"/>
    <p:sldId id="279" r:id="rId22"/>
    <p:sldId id="280" r:id="rId23"/>
    <p:sldId id="281" r:id="rId24"/>
    <p:sldId id="282" r:id="rId25"/>
    <p:sldId id="283" r:id="rId26"/>
    <p:sldId id="284" r:id="rId27"/>
    <p:sldId id="285" r:id="rId28"/>
    <p:sldId id="286" r:id="rId29"/>
    <p:sldId id="288" r:id="rId30"/>
    <p:sldId id="287" r:id="rId31"/>
    <p:sldId id="299" r:id="rId32"/>
    <p:sldId id="300" r:id="rId33"/>
    <p:sldId id="301" r:id="rId34"/>
    <p:sldId id="307" r:id="rId35"/>
    <p:sldId id="308" r:id="rId36"/>
    <p:sldId id="292" r:id="rId37"/>
    <p:sldId id="289" r:id="rId38"/>
    <p:sldId id="291" r:id="rId39"/>
    <p:sldId id="293" r:id="rId40"/>
    <p:sldId id="294" r:id="rId41"/>
    <p:sldId id="295" r:id="rId42"/>
    <p:sldId id="297" r:id="rId43"/>
    <p:sldId id="296" r:id="rId44"/>
    <p:sldId id="266" r:id="rId45"/>
    <p:sldId id="263" r:id="rId46"/>
    <p:sldId id="262" r:id="rId47"/>
    <p:sldId id="264" r:id="rId48"/>
    <p:sldId id="265" r:id="rId49"/>
    <p:sldId id="302"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snapToObjects="1">
      <p:cViewPr varScale="1">
        <p:scale>
          <a:sx n="90" d="100"/>
          <a:sy n="90" d="100"/>
        </p:scale>
        <p:origin x="8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a1a9214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a1a9214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deee525c1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deee525c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f8ffe77a5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f8ffe77a5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f8ffe77a5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f8ffe77a5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Top-Down Deductive Reasoning.  I am a doctor so by definition everything I say is scientific.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f8ffe77a5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f8ffe77a5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db8b421d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db8b421d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f8ffe77a5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f8ffe77a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deee525c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deee525c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4f8ffe77a5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4f8ffe77a5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4f8ffe77a5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4f8ffe77a5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f8ffe77a5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f8ffe77a5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f8ffe77a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f8ffe77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f8ffe77a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4f8ffe77a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a1a92147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a1a92147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deee525c1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deee525c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f8ffe77a5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4f8ffe77a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f8ffe77a5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f8ffe77a5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f8ffe77a5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f8ffe77a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Flat Earth Model: Scientific?</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f8ffe77a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f8ffe77a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4f8ffe77a5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4f8ffe77a5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f8ffe77a5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f8ffe77a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a1a92147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a1a92147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f8ffe77a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f8ffe77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f8ffe77a5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f8ffe77a5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f8ffe77a5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f8ffe77a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f8ffe77a5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f8ffe77a5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God knows if our prayers are answered.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deee525c1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deee525c1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f8ffe77a5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f8ffe77a5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f8ffe77a5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f8ffe77a5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f03c5fdc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4f03c5fdc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f03c5fdc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f03c5fdc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f8ffe77a5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f8ffe77a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a1a92147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a1a9214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a1a92147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a1a92147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a1a92147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a1a92147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a1a92147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a1a92147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a1a92147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a1a92147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a1a92147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a1a9214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a1a92147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a1a92147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f8ffe77a5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f8ffe77a5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f8ffe77a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f8ffe77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eee525c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eee525c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f8ffe77a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f8ffe77a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1.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57450"/>
            <a:ext cx="8520600" cy="179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800">
                <a:solidFill>
                  <a:srgbClr val="20124D"/>
                </a:solidFill>
              </a:rPr>
              <a:t>The Ultimate Paradigm Shift: The Theory of Everything</a:t>
            </a:r>
            <a:endParaRPr sz="4800">
              <a:solidFill>
                <a:srgbClr val="20124D"/>
              </a:solidFill>
            </a:endParaRPr>
          </a:p>
        </p:txBody>
      </p:sp>
      <p:sp>
        <p:nvSpPr>
          <p:cNvPr id="55" name="Google Shape;55;p13"/>
          <p:cNvSpPr txBox="1">
            <a:spLocks noGrp="1"/>
          </p:cNvSpPr>
          <p:nvPr>
            <p:ph type="body" idx="1"/>
          </p:nvPr>
        </p:nvSpPr>
        <p:spPr>
          <a:xfrm>
            <a:off x="311700" y="2283075"/>
            <a:ext cx="8520600" cy="2417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3600" i="1">
                <a:solidFill>
                  <a:schemeClr val="dk1"/>
                </a:solidFill>
              </a:rPr>
              <a:t>The Shift from a Matter-Based Paradigm to the Consciousness-Based Paradigm</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202100"/>
            <a:ext cx="8520600" cy="19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800">
                <a:solidFill>
                  <a:srgbClr val="0000FF"/>
                </a:solidFill>
              </a:rPr>
              <a:t>What is Science?  What Makes Something Scientific?</a:t>
            </a:r>
            <a:endParaRPr sz="4800">
              <a:solidFill>
                <a:srgbClr val="0000FF"/>
              </a:solidFill>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8" name="Google Shape;128;p24" descr="Image result for what is science?"/>
          <p:cNvPicPr preferRelativeResize="0"/>
          <p:nvPr/>
        </p:nvPicPr>
        <p:blipFill>
          <a:blip r:embed="rId3">
            <a:alphaModFix/>
          </a:blip>
          <a:stretch>
            <a:fillRect/>
          </a:stretch>
        </p:blipFill>
        <p:spPr>
          <a:xfrm>
            <a:off x="69325" y="2245675"/>
            <a:ext cx="9144000" cy="28978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85060"/>
            <a:ext cx="8520600" cy="1148316"/>
          </a:xfrm>
          <a:prstGeom prst="rect">
            <a:avLst/>
          </a:prstGeom>
        </p:spPr>
        <p:txBody>
          <a:bodyPr spcFirstLastPara="1" wrap="square" lIns="91425" tIns="91425" rIns="91425" bIns="91425" anchor="t" anchorCtr="0">
            <a:noAutofit/>
          </a:bodyPr>
          <a:lstStyle/>
          <a:p>
            <a:r>
              <a:rPr lang="en-US" dirty="0"/>
              <a:t>         </a:t>
            </a:r>
            <a:r>
              <a:rPr lang="en-US" dirty="0">
                <a:solidFill>
                  <a:srgbClr val="002060"/>
                </a:solidFill>
              </a:rPr>
              <a:t>Knowledge is Structured in Consciousness</a:t>
            </a:r>
            <a:r>
              <a:rPr lang="en-US" dirty="0"/>
              <a:t>:</a:t>
            </a:r>
            <a:br>
              <a:rPr lang="en-US" dirty="0"/>
            </a:br>
            <a:r>
              <a:rPr lang="en-US" dirty="0"/>
              <a:t>      What is your Paradigm? What are your lenses?</a:t>
            </a:r>
            <a:endParaRPr dirty="0"/>
          </a:p>
        </p:txBody>
      </p:sp>
      <p:sp>
        <p:nvSpPr>
          <p:cNvPr id="141" name="Google Shape;141;p26"/>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spcAft>
                <a:spcPts val="1600"/>
              </a:spcAft>
              <a:buNone/>
            </a:pPr>
            <a:r>
              <a:rPr lang="en-US" b="1" dirty="0"/>
              <a:t>                               </a:t>
            </a:r>
            <a:r>
              <a:rPr lang="en-US" b="1" dirty="0">
                <a:solidFill>
                  <a:srgbClr val="FF0000"/>
                </a:solidFill>
              </a:rPr>
              <a:t>What are your Assumptions? Biases?</a:t>
            </a:r>
            <a:endParaRPr b="1" dirty="0">
              <a:solidFill>
                <a:srgbClr val="FF0000"/>
              </a:solidFill>
            </a:endParaRPr>
          </a:p>
        </p:txBody>
      </p:sp>
      <p:pic>
        <p:nvPicPr>
          <p:cNvPr id="142" name="Google Shape;142;p26" descr="Image result for rose colored glasses"/>
          <p:cNvPicPr preferRelativeResize="0"/>
          <p:nvPr/>
        </p:nvPicPr>
        <p:blipFill>
          <a:blip r:embed="rId3">
            <a:alphaModFix/>
          </a:blip>
          <a:stretch>
            <a:fillRect/>
          </a:stretch>
        </p:blipFill>
        <p:spPr>
          <a:xfrm>
            <a:off x="843000" y="839973"/>
            <a:ext cx="7670800" cy="3689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116958"/>
            <a:ext cx="8520600" cy="900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US" sz="2000" dirty="0"/>
              <a:t>Knowledge is Different in Different States of Consciousness</a:t>
            </a:r>
            <a:br>
              <a:rPr lang="en-US" sz="2000" dirty="0"/>
            </a:br>
            <a:r>
              <a:rPr lang="en-US" sz="2000" dirty="0"/>
              <a:t>                                          Am I Dreaming or …</a:t>
            </a:r>
            <a:r>
              <a:rPr lang="en-US" dirty="0"/>
              <a:t>?</a:t>
            </a:r>
            <a:endParaRPr dirty="0"/>
          </a:p>
        </p:txBody>
      </p:sp>
      <p:sp>
        <p:nvSpPr>
          <p:cNvPr id="155" name="Google Shape;155;p28"/>
          <p:cNvSpPr txBox="1">
            <a:spLocks noGrp="1"/>
          </p:cNvSpPr>
          <p:nvPr>
            <p:ph type="body" idx="1"/>
          </p:nvPr>
        </p:nvSpPr>
        <p:spPr>
          <a:xfrm>
            <a:off x="311700" y="1152475"/>
            <a:ext cx="8520600" cy="363217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a:t>						       </a:t>
            </a:r>
            <a:r>
              <a:rPr lang="en-US" b="1" dirty="0">
                <a:solidFill>
                  <a:srgbClr val="FF0000"/>
                </a:solidFill>
              </a:rPr>
              <a:t>The Matrix</a:t>
            </a:r>
          </a:p>
          <a:p>
            <a:pPr marL="0" lvl="0" indent="0" algn="l" rtl="0">
              <a:spcBef>
                <a:spcPts val="0"/>
              </a:spcBef>
              <a:spcAft>
                <a:spcPts val="1600"/>
              </a:spcAft>
              <a:buNone/>
            </a:pPr>
            <a:endParaRPr dirty="0"/>
          </a:p>
        </p:txBody>
      </p:sp>
      <p:pic>
        <p:nvPicPr>
          <p:cNvPr id="156" name="Google Shape;156;p28" descr="Image result for inception"/>
          <p:cNvPicPr preferRelativeResize="0"/>
          <p:nvPr/>
        </p:nvPicPr>
        <p:blipFill>
          <a:blip r:embed="rId3">
            <a:alphaModFix/>
          </a:blip>
          <a:stretch>
            <a:fillRect/>
          </a:stretch>
        </p:blipFill>
        <p:spPr>
          <a:xfrm>
            <a:off x="984100" y="1456450"/>
            <a:ext cx="3254050" cy="2729200"/>
          </a:xfrm>
          <a:prstGeom prst="rect">
            <a:avLst/>
          </a:prstGeom>
          <a:noFill/>
          <a:ln>
            <a:noFill/>
          </a:ln>
        </p:spPr>
      </p:pic>
      <p:pic>
        <p:nvPicPr>
          <p:cNvPr id="157" name="Google Shape;157;p28" descr="Image result for matrix movie"/>
          <p:cNvPicPr preferRelativeResize="0"/>
          <p:nvPr/>
        </p:nvPicPr>
        <p:blipFill>
          <a:blip r:embed="rId4">
            <a:alphaModFix/>
          </a:blip>
          <a:stretch>
            <a:fillRect/>
          </a:stretch>
        </p:blipFill>
        <p:spPr>
          <a:xfrm>
            <a:off x="5195975" y="1456450"/>
            <a:ext cx="3538025" cy="266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91850"/>
            <a:ext cx="8520600" cy="925800"/>
          </a:xfrm>
          <a:prstGeom prst="rect">
            <a:avLst/>
          </a:prstGeom>
        </p:spPr>
        <p:txBody>
          <a:bodyPr spcFirstLastPara="1" wrap="square" lIns="91425" tIns="91425" rIns="91425" bIns="91425" anchor="t" anchorCtr="0">
            <a:noAutofit/>
          </a:bodyPr>
          <a:lstStyle/>
          <a:p>
            <a:pPr marL="0" lvl="0" indent="457200" algn="ctr" rtl="0">
              <a:spcBef>
                <a:spcPts val="0"/>
              </a:spcBef>
              <a:spcAft>
                <a:spcPts val="0"/>
              </a:spcAft>
              <a:buNone/>
            </a:pPr>
            <a:r>
              <a:rPr lang="en" b="1">
                <a:solidFill>
                  <a:srgbClr val="CC0000"/>
                </a:solidFill>
              </a:rPr>
              <a:t>Should we base our actions,                             our lives on Conspiracy Theories?</a:t>
            </a:r>
            <a:endParaRPr b="1">
              <a:solidFill>
                <a:srgbClr val="CC0000"/>
              </a:solidFill>
            </a:endParaRPr>
          </a:p>
        </p:txBody>
      </p:sp>
      <p:sp>
        <p:nvSpPr>
          <p:cNvPr id="163" name="Google Shape;16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4" name="Google Shape;164;p29" descr="Image result for alien spaceship roswell"/>
          <p:cNvPicPr preferRelativeResize="0"/>
          <p:nvPr/>
        </p:nvPicPr>
        <p:blipFill>
          <a:blip r:embed="rId3">
            <a:alphaModFix/>
          </a:blip>
          <a:stretch>
            <a:fillRect/>
          </a:stretch>
        </p:blipFill>
        <p:spPr>
          <a:xfrm>
            <a:off x="3919950" y="983200"/>
            <a:ext cx="5224050" cy="3103086"/>
          </a:xfrm>
          <a:prstGeom prst="rect">
            <a:avLst/>
          </a:prstGeom>
          <a:noFill/>
          <a:ln>
            <a:noFill/>
          </a:ln>
        </p:spPr>
      </p:pic>
      <p:pic>
        <p:nvPicPr>
          <p:cNvPr id="165" name="Google Shape;165;p29" descr="Image result for alien spaceship roswell"/>
          <p:cNvPicPr preferRelativeResize="0"/>
          <p:nvPr/>
        </p:nvPicPr>
        <p:blipFill>
          <a:blip r:embed="rId4">
            <a:alphaModFix/>
          </a:blip>
          <a:stretch>
            <a:fillRect/>
          </a:stretch>
        </p:blipFill>
        <p:spPr>
          <a:xfrm>
            <a:off x="55275" y="1157100"/>
            <a:ext cx="3810000" cy="271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10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rgbClr val="0000FF"/>
                </a:solidFill>
              </a:rPr>
              <a:t>Can Science save us from the Internet and </a:t>
            </a:r>
            <a:endParaRPr>
              <a:solidFill>
                <a:srgbClr val="0000FF"/>
              </a:solidFill>
            </a:endParaRPr>
          </a:p>
          <a:p>
            <a:pPr marL="0" lvl="0" indent="0" algn="l" rtl="0">
              <a:spcBef>
                <a:spcPts val="0"/>
              </a:spcBef>
              <a:spcAft>
                <a:spcPts val="0"/>
              </a:spcAft>
              <a:buNone/>
            </a:pPr>
            <a:r>
              <a:rPr lang="en">
                <a:solidFill>
                  <a:srgbClr val="0000FF"/>
                </a:solidFill>
              </a:rPr>
              <a:t>              </a:t>
            </a:r>
            <a:r>
              <a:rPr lang="en">
                <a:solidFill>
                  <a:srgbClr val="FF0000"/>
                </a:solidFill>
              </a:rPr>
              <a:t>the Peril of </a:t>
            </a:r>
            <a:r>
              <a:rPr lang="en">
                <a:solidFill>
                  <a:srgbClr val="0000FF"/>
                </a:solidFill>
              </a:rPr>
              <a:t>“</a:t>
            </a:r>
            <a:r>
              <a:rPr lang="en">
                <a:solidFill>
                  <a:srgbClr val="FF0000"/>
                </a:solidFill>
              </a:rPr>
              <a:t>Confirmation Bias</a:t>
            </a:r>
            <a:r>
              <a:rPr lang="en">
                <a:solidFill>
                  <a:srgbClr val="0000FF"/>
                </a:solidFill>
              </a:rPr>
              <a:t>?”</a:t>
            </a:r>
            <a:endParaRPr>
              <a:solidFill>
                <a:srgbClr val="0000FF"/>
              </a:solidFill>
            </a:endParaRPr>
          </a:p>
        </p:txBody>
      </p:sp>
      <p:sp>
        <p:nvSpPr>
          <p:cNvPr id="171" name="Google Shape;17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30" descr="Image result for inductive reasoning"/>
          <p:cNvPicPr preferRelativeResize="0"/>
          <p:nvPr/>
        </p:nvPicPr>
        <p:blipFill>
          <a:blip r:embed="rId3">
            <a:alphaModFix/>
          </a:blip>
          <a:stretch>
            <a:fillRect/>
          </a:stretch>
        </p:blipFill>
        <p:spPr>
          <a:xfrm>
            <a:off x="845700" y="1464125"/>
            <a:ext cx="7486500" cy="349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FF"/>
                </a:solidFill>
              </a:rPr>
              <a:t>      What if our Paradigm is: “Whatever He said?”</a:t>
            </a:r>
            <a:endParaRPr dirty="0">
              <a:solidFill>
                <a:srgbClr val="0000FF"/>
              </a:solidFill>
            </a:endParaRPr>
          </a:p>
        </p:txBody>
      </p:sp>
      <p:sp>
        <p:nvSpPr>
          <p:cNvPr id="178" name="Google Shape;17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9" name="Google Shape;179;p31" descr="Image result for king commanding"/>
          <p:cNvPicPr preferRelativeResize="0"/>
          <p:nvPr/>
        </p:nvPicPr>
        <p:blipFill>
          <a:blip r:embed="rId3">
            <a:alphaModFix/>
          </a:blip>
          <a:stretch>
            <a:fillRect/>
          </a:stretch>
        </p:blipFill>
        <p:spPr>
          <a:xfrm>
            <a:off x="1025925" y="1325075"/>
            <a:ext cx="7098300" cy="316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FF"/>
                </a:solidFill>
              </a:rPr>
              <a:t>The Logic and Methods of Science</a:t>
            </a:r>
            <a:endParaRPr sz="3600">
              <a:solidFill>
                <a:srgbClr val="0000FF"/>
              </a:solidFill>
            </a:endParaRPr>
          </a:p>
        </p:txBody>
      </p:sp>
      <p:sp>
        <p:nvSpPr>
          <p:cNvPr id="185" name="Google Shape;185;p32"/>
          <p:cNvSpPr txBox="1">
            <a:spLocks noGrp="1"/>
          </p:cNvSpPr>
          <p:nvPr>
            <p:ph type="body" idx="1"/>
          </p:nvPr>
        </p:nvSpPr>
        <p:spPr>
          <a:xfrm>
            <a:off x="311700" y="1152475"/>
            <a:ext cx="8520600" cy="36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4800">
                <a:solidFill>
                  <a:srgbClr val="FF00FF"/>
                </a:solidFill>
              </a:rPr>
              <a:t>Is it All just What Paradigm we Choose to Accept as Real? </a:t>
            </a:r>
            <a:endParaRPr sz="4800">
              <a:solidFill>
                <a:srgbClr val="FF00FF"/>
              </a:solidFill>
            </a:endParaRPr>
          </a:p>
          <a:p>
            <a:pPr marL="0" lvl="0" indent="0" algn="l" rtl="0">
              <a:lnSpc>
                <a:spcPct val="100000"/>
              </a:lnSpc>
              <a:spcBef>
                <a:spcPts val="0"/>
              </a:spcBef>
              <a:spcAft>
                <a:spcPts val="0"/>
              </a:spcAft>
              <a:buClr>
                <a:schemeClr val="dk1"/>
              </a:buClr>
              <a:buSzPts val="1100"/>
              <a:buFont typeface="Arial"/>
              <a:buNone/>
            </a:pPr>
            <a:r>
              <a:rPr lang="en" sz="4800">
                <a:solidFill>
                  <a:srgbClr val="000000"/>
                </a:solidFill>
              </a:rPr>
              <a:t>Or does Science gives us Rules to Sort out Fact from Fiction?</a:t>
            </a:r>
            <a:endParaRPr sz="4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Karl Popper</a:t>
            </a:r>
            <a:endParaRPr/>
          </a:p>
        </p:txBody>
      </p:sp>
      <p:sp>
        <p:nvSpPr>
          <p:cNvPr id="191" name="Google Shape;191;p33"/>
          <p:cNvSpPr txBox="1">
            <a:spLocks noGrp="1"/>
          </p:cNvSpPr>
          <p:nvPr>
            <p:ph type="body" idx="1"/>
          </p:nvPr>
        </p:nvSpPr>
        <p:spPr>
          <a:xfrm>
            <a:off x="311700" y="1152475"/>
            <a:ext cx="2908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Karl Popper (1902-1994)</a:t>
            </a:r>
            <a:endParaRPr>
              <a:solidFill>
                <a:srgbClr val="000000"/>
              </a:solidFill>
            </a:endParaRPr>
          </a:p>
          <a:p>
            <a:pPr marL="0" lvl="0" indent="0" algn="l" rtl="0">
              <a:spcBef>
                <a:spcPts val="1600"/>
              </a:spcBef>
              <a:spcAft>
                <a:spcPts val="1600"/>
              </a:spcAft>
              <a:buNone/>
            </a:pPr>
            <a:r>
              <a:rPr lang="en">
                <a:solidFill>
                  <a:srgbClr val="000000"/>
                </a:solidFill>
              </a:rPr>
              <a:t>He wrote: </a:t>
            </a:r>
            <a:r>
              <a:rPr lang="en" i="1">
                <a:solidFill>
                  <a:srgbClr val="000000"/>
                </a:solidFill>
              </a:rPr>
              <a:t>The Logic of Scientific Discovery </a:t>
            </a:r>
            <a:r>
              <a:rPr lang="en">
                <a:solidFill>
                  <a:srgbClr val="000000"/>
                </a:solidFill>
              </a:rPr>
              <a:t>in 1934.</a:t>
            </a:r>
            <a:endParaRPr>
              <a:solidFill>
                <a:srgbClr val="000000"/>
              </a:solidFill>
            </a:endParaRPr>
          </a:p>
        </p:txBody>
      </p:sp>
      <p:pic>
        <p:nvPicPr>
          <p:cNvPr id="192" name="Google Shape;192;p33" descr="Related image"/>
          <p:cNvPicPr preferRelativeResize="0"/>
          <p:nvPr/>
        </p:nvPicPr>
        <p:blipFill>
          <a:blip r:embed="rId3">
            <a:alphaModFix/>
          </a:blip>
          <a:stretch>
            <a:fillRect/>
          </a:stretch>
        </p:blipFill>
        <p:spPr>
          <a:xfrm>
            <a:off x="3220325" y="335075"/>
            <a:ext cx="5611979" cy="462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Basic Question:</a:t>
            </a:r>
            <a:endParaRPr/>
          </a:p>
        </p:txBody>
      </p:sp>
      <p:sp>
        <p:nvSpPr>
          <p:cNvPr id="198" name="Google Shape;19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What does it mean to be </a:t>
            </a:r>
            <a:r>
              <a:rPr lang="en" sz="3600" b="1" i="1"/>
              <a:t>Scientific</a:t>
            </a:r>
            <a:r>
              <a:rPr lang="en" sz="3600"/>
              <a:t>?</a:t>
            </a:r>
            <a:endParaRPr sz="3600"/>
          </a:p>
          <a:p>
            <a:pPr marL="0" lvl="0" indent="0" algn="l" rtl="0">
              <a:spcBef>
                <a:spcPts val="1600"/>
              </a:spcBef>
              <a:spcAft>
                <a:spcPts val="1600"/>
              </a:spcAft>
              <a:buNone/>
            </a:pPr>
            <a:r>
              <a:rPr lang="en" sz="3600">
                <a:solidFill>
                  <a:srgbClr val="0000FF"/>
                </a:solidFill>
              </a:rPr>
              <a:t>What makes something</a:t>
            </a:r>
            <a:r>
              <a:rPr lang="en" sz="3600"/>
              <a:t> (e.g. a proposition, a theory, a paradigm) </a:t>
            </a:r>
            <a:r>
              <a:rPr lang="en" sz="3600" b="1" i="1">
                <a:solidFill>
                  <a:srgbClr val="0000FF"/>
                </a:solidFill>
              </a:rPr>
              <a:t>scientific</a:t>
            </a:r>
            <a:r>
              <a:rPr lang="en" sz="3600"/>
              <a:t>?</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0"/>
            <a:ext cx="8520600" cy="80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         Hypothesis: “(All) Sheep Are White”</a:t>
            </a:r>
            <a:endParaRPr sz="3000" dirty="0"/>
          </a:p>
        </p:txBody>
      </p:sp>
      <p:sp>
        <p:nvSpPr>
          <p:cNvPr id="204" name="Google Shape;204;p35"/>
          <p:cNvSpPr txBox="1">
            <a:spLocks noGrp="1"/>
          </p:cNvSpPr>
          <p:nvPr>
            <p:ph type="body" idx="1"/>
          </p:nvPr>
        </p:nvSpPr>
        <p:spPr>
          <a:xfrm>
            <a:off x="311700" y="1152475"/>
            <a:ext cx="8520600" cy="310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5" name="Google Shape;205;p35" descr="Image result for white sheep"/>
          <p:cNvPicPr preferRelativeResize="0"/>
          <p:nvPr/>
        </p:nvPicPr>
        <p:blipFill>
          <a:blip r:embed="rId3">
            <a:alphaModFix/>
          </a:blip>
          <a:stretch>
            <a:fillRect/>
          </a:stretch>
        </p:blipFill>
        <p:spPr>
          <a:xfrm>
            <a:off x="0" y="693200"/>
            <a:ext cx="9144001" cy="3416400"/>
          </a:xfrm>
          <a:prstGeom prst="rect">
            <a:avLst/>
          </a:prstGeom>
          <a:noFill/>
          <a:ln>
            <a:noFill/>
          </a:ln>
        </p:spPr>
      </p:pic>
      <p:sp>
        <p:nvSpPr>
          <p:cNvPr id="206" name="Google Shape;206;p35"/>
          <p:cNvSpPr txBox="1"/>
          <p:nvPr/>
        </p:nvSpPr>
        <p:spPr>
          <a:xfrm>
            <a:off x="0" y="4256275"/>
            <a:ext cx="97266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t>              Is this </a:t>
            </a:r>
            <a:r>
              <a:rPr lang="en" sz="3600">
                <a:solidFill>
                  <a:schemeClr val="dk1"/>
                </a:solidFill>
              </a:rPr>
              <a:t>statement</a:t>
            </a:r>
            <a:r>
              <a:rPr lang="en" sz="3600"/>
              <a:t> </a:t>
            </a:r>
            <a:r>
              <a:rPr lang="en" sz="3600" b="1" i="1">
                <a:solidFill>
                  <a:srgbClr val="0000FF"/>
                </a:solidFill>
              </a:rPr>
              <a:t>scientific</a:t>
            </a:r>
            <a:r>
              <a:rPr lang="en" sz="3600"/>
              <a:t>?</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166375"/>
            <a:ext cx="8520600" cy="11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Original Question: </a:t>
            </a:r>
            <a:r>
              <a:rPr lang="en" sz="3600">
                <a:solidFill>
                  <a:srgbClr val="0000FF"/>
                </a:solidFill>
              </a:rPr>
              <a:t>What is Real? </a:t>
            </a:r>
            <a:endParaRPr sz="3600">
              <a:solidFill>
                <a:srgbClr val="0000FF"/>
              </a:solidFill>
            </a:endParaRPr>
          </a:p>
        </p:txBody>
      </p:sp>
      <p:sp>
        <p:nvSpPr>
          <p:cNvPr id="75" name="Google Shape;75;p16"/>
          <p:cNvSpPr txBox="1">
            <a:spLocks noGrp="1"/>
          </p:cNvSpPr>
          <p:nvPr>
            <p:ph type="body" idx="1"/>
          </p:nvPr>
        </p:nvSpPr>
        <p:spPr>
          <a:xfrm>
            <a:off x="311700" y="1538900"/>
            <a:ext cx="8520600" cy="3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FF00"/>
                </a:solidFill>
              </a:rPr>
              <a:t>Ontology Question</a:t>
            </a:r>
            <a:r>
              <a:rPr lang="en" sz="3600"/>
              <a:t>: What is Reality? </a:t>
            </a:r>
            <a:endParaRPr sz="3600"/>
          </a:p>
          <a:p>
            <a:pPr marL="0" lvl="0" indent="0" algn="l" rtl="0">
              <a:spcBef>
                <a:spcPts val="1600"/>
              </a:spcBef>
              <a:spcAft>
                <a:spcPts val="0"/>
              </a:spcAft>
              <a:buNone/>
            </a:pPr>
            <a:r>
              <a:rPr lang="en" sz="3600"/>
              <a:t>What is </a:t>
            </a:r>
            <a:r>
              <a:rPr lang="en" sz="3600" u="sng"/>
              <a:t>Really</a:t>
            </a:r>
            <a:r>
              <a:rPr lang="en" sz="3600"/>
              <a:t> Real in the Outside Objective World of the Known?</a:t>
            </a:r>
            <a:endParaRPr sz="3600"/>
          </a:p>
          <a:p>
            <a:pPr marL="0" lvl="0" indent="0" algn="l" rtl="0">
              <a:spcBef>
                <a:spcPts val="1600"/>
              </a:spcBef>
              <a:spcAft>
                <a:spcPts val="0"/>
              </a:spcAft>
              <a:buNone/>
            </a:pPr>
            <a:endParaRPr sz="3600"/>
          </a:p>
          <a:p>
            <a:pPr marL="0" lvl="0" indent="0" algn="l" rtl="0">
              <a:spcBef>
                <a:spcPts val="1600"/>
              </a:spcBef>
              <a:spcAft>
                <a:spcPts val="1600"/>
              </a:spcAft>
              <a:buNone/>
            </a:pP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35B3-7AC4-45B0-B1EB-3D9A05A089BE}"/>
              </a:ext>
            </a:extLst>
          </p:cNvPr>
          <p:cNvSpPr>
            <a:spLocks noGrp="1"/>
          </p:cNvSpPr>
          <p:nvPr>
            <p:ph type="title"/>
          </p:nvPr>
        </p:nvSpPr>
        <p:spPr/>
        <p:txBody>
          <a:bodyPr/>
          <a:lstStyle/>
          <a:p>
            <a:r>
              <a:rPr lang="en-US" dirty="0">
                <a:solidFill>
                  <a:schemeClr val="tx1"/>
                </a:solidFill>
              </a:rPr>
              <a:t>      Karl</a:t>
            </a:r>
            <a:r>
              <a:rPr lang="en-US" dirty="0"/>
              <a:t> Popper: Scientific = Testable/Falsifiable</a:t>
            </a:r>
          </a:p>
        </p:txBody>
      </p:sp>
      <p:sp>
        <p:nvSpPr>
          <p:cNvPr id="3" name="Text Placeholder 2">
            <a:extLst>
              <a:ext uri="{FF2B5EF4-FFF2-40B4-BE49-F238E27FC236}">
                <a16:creationId xmlns:a16="http://schemas.microsoft.com/office/drawing/2014/main" id="{8D760476-7E0E-44D6-8303-C20F9C661BEE}"/>
              </a:ext>
            </a:extLst>
          </p:cNvPr>
          <p:cNvSpPr>
            <a:spLocks noGrp="1"/>
          </p:cNvSpPr>
          <p:nvPr>
            <p:ph type="body" idx="1"/>
          </p:nvPr>
        </p:nvSpPr>
        <p:spPr/>
        <p:txBody>
          <a:bodyPr/>
          <a:lstStyle/>
          <a:p>
            <a:pPr marL="114300" indent="0">
              <a:buNone/>
            </a:pPr>
            <a:r>
              <a:rPr lang="en-US" sz="3200" dirty="0"/>
              <a:t>    </a:t>
            </a:r>
            <a:r>
              <a:rPr lang="en" sz="3200" b="1" dirty="0">
                <a:solidFill>
                  <a:srgbClr val="002060"/>
                </a:solidFill>
              </a:rPr>
              <a:t>Hypothesis: “(All) Sheep Are White” </a:t>
            </a:r>
          </a:p>
          <a:p>
            <a:pPr marL="114300" indent="0">
              <a:buNone/>
            </a:pPr>
            <a:endParaRPr lang="en" b="1" dirty="0">
              <a:solidFill>
                <a:srgbClr val="002060"/>
              </a:solidFill>
            </a:endParaRPr>
          </a:p>
          <a:p>
            <a:pPr marL="114300" indent="0">
              <a:buNone/>
            </a:pPr>
            <a:endParaRPr lang="en" b="1" dirty="0">
              <a:solidFill>
                <a:srgbClr val="002060"/>
              </a:solidFill>
            </a:endParaRPr>
          </a:p>
          <a:p>
            <a:pPr marL="114300" indent="0">
              <a:buNone/>
            </a:pPr>
            <a:endParaRPr lang="en" b="1" dirty="0">
              <a:solidFill>
                <a:srgbClr val="002060"/>
              </a:solidFill>
            </a:endParaRPr>
          </a:p>
          <a:p>
            <a:pPr marL="114300" indent="0">
              <a:buNone/>
            </a:pPr>
            <a:r>
              <a:rPr lang="en-US" sz="3200" b="1" dirty="0">
                <a:solidFill>
                  <a:srgbClr val="FF0000"/>
                </a:solidFill>
              </a:rPr>
              <a:t>                Popper’s Question:</a:t>
            </a:r>
          </a:p>
          <a:p>
            <a:pPr marL="114300" indent="0">
              <a:buNone/>
            </a:pPr>
            <a:r>
              <a:rPr lang="en-US" sz="3200" b="1" dirty="0">
                <a:solidFill>
                  <a:srgbClr val="002060"/>
                </a:solidFill>
              </a:rPr>
              <a:t>Can we empirically test our </a:t>
            </a:r>
            <a:r>
              <a:rPr lang="en-US" sz="3200" b="1" dirty="0" err="1">
                <a:solidFill>
                  <a:srgbClr val="002060"/>
                </a:solidFill>
              </a:rPr>
              <a:t>Propostion</a:t>
            </a:r>
            <a:r>
              <a:rPr lang="en-US" sz="3200" b="1" dirty="0">
                <a:solidFill>
                  <a:srgbClr val="002060"/>
                </a:solidFill>
              </a:rPr>
              <a:t> </a:t>
            </a:r>
          </a:p>
          <a:p>
            <a:pPr marL="114300" indent="0">
              <a:buNone/>
            </a:pPr>
            <a:r>
              <a:rPr lang="en-US" sz="3200" b="1" dirty="0">
                <a:solidFill>
                  <a:srgbClr val="002060"/>
                </a:solidFill>
              </a:rPr>
              <a:t>   or Theory or </a:t>
            </a:r>
            <a:r>
              <a:rPr lang="en-US" sz="3200" b="1" dirty="0" err="1">
                <a:solidFill>
                  <a:srgbClr val="002060"/>
                </a:solidFill>
              </a:rPr>
              <a:t>or</a:t>
            </a:r>
            <a:r>
              <a:rPr lang="en-US" sz="3200" b="1" dirty="0">
                <a:solidFill>
                  <a:srgbClr val="002060"/>
                </a:solidFill>
              </a:rPr>
              <a:t> Model or Paradigm?</a:t>
            </a:r>
          </a:p>
        </p:txBody>
      </p:sp>
    </p:spTree>
    <p:extLst>
      <p:ext uri="{BB962C8B-B14F-4D97-AF65-F5344CB8AC3E}">
        <p14:creationId xmlns:p14="http://schemas.microsoft.com/office/powerpoint/2010/main" val="164237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112550"/>
            <a:ext cx="8520600" cy="16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            How Do We Test “Sheep are White?”</a:t>
            </a:r>
            <a:endParaRPr>
              <a:solidFill>
                <a:srgbClr val="0000FF"/>
              </a:solidFill>
            </a:endParaRPr>
          </a:p>
          <a:p>
            <a:pPr marL="0" lvl="0" indent="0" algn="ctr" rtl="0">
              <a:lnSpc>
                <a:spcPct val="115000"/>
              </a:lnSpc>
              <a:spcBef>
                <a:spcPts val="0"/>
              </a:spcBef>
              <a:spcAft>
                <a:spcPts val="0"/>
              </a:spcAft>
              <a:buNone/>
            </a:pPr>
            <a:r>
              <a:rPr lang="en" sz="3600">
                <a:solidFill>
                  <a:srgbClr val="783F04"/>
                </a:solidFill>
              </a:rPr>
              <a:t>   Testing is Bottom-Up:               Inductive Reasoning </a:t>
            </a:r>
            <a:endParaRPr sz="3600">
              <a:solidFill>
                <a:srgbClr val="783F04"/>
              </a:solidFill>
            </a:endParaRPr>
          </a:p>
          <a:p>
            <a:pPr marL="0" lvl="0" indent="0" algn="l" rtl="0">
              <a:lnSpc>
                <a:spcPct val="115000"/>
              </a:lnSpc>
              <a:spcBef>
                <a:spcPts val="1600"/>
              </a:spcBef>
              <a:spcAft>
                <a:spcPts val="1600"/>
              </a:spcAft>
              <a:buClr>
                <a:schemeClr val="dk1"/>
              </a:buClr>
              <a:buSzPts val="1100"/>
              <a:buFont typeface="Arial"/>
              <a:buNone/>
            </a:pPr>
            <a:r>
              <a:rPr lang="en" sz="3600">
                <a:solidFill>
                  <a:srgbClr val="783F04"/>
                </a:solidFill>
              </a:rPr>
              <a:t>                           </a:t>
            </a:r>
            <a:r>
              <a:rPr lang="en" sz="2400" b="1">
                <a:solidFill>
                  <a:srgbClr val="783F04"/>
                </a:solidFill>
              </a:rPr>
              <a:t>Hypothesis</a:t>
            </a:r>
            <a:endParaRPr sz="2400" b="1">
              <a:solidFill>
                <a:srgbClr val="783F04"/>
              </a:solidFill>
            </a:endParaRPr>
          </a:p>
        </p:txBody>
      </p:sp>
      <p:sp>
        <p:nvSpPr>
          <p:cNvPr id="212" name="Google Shape;212;p36"/>
          <p:cNvSpPr txBox="1">
            <a:spLocks noGrp="1"/>
          </p:cNvSpPr>
          <p:nvPr>
            <p:ph type="body" idx="1"/>
          </p:nvPr>
        </p:nvSpPr>
        <p:spPr>
          <a:xfrm>
            <a:off x="235500" y="1831425"/>
            <a:ext cx="8520600" cy="27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rgbClr val="783F04"/>
                </a:solidFill>
              </a:rPr>
              <a:t>     </a:t>
            </a:r>
            <a:endParaRPr sz="3600">
              <a:solidFill>
                <a:srgbClr val="783F04"/>
              </a:solidFill>
            </a:endParaRPr>
          </a:p>
        </p:txBody>
      </p:sp>
      <p:pic>
        <p:nvPicPr>
          <p:cNvPr id="213" name="Google Shape;213;p36" descr="Related image"/>
          <p:cNvPicPr preferRelativeResize="0"/>
          <p:nvPr/>
        </p:nvPicPr>
        <p:blipFill>
          <a:blip r:embed="rId3">
            <a:alphaModFix/>
          </a:blip>
          <a:stretch>
            <a:fillRect/>
          </a:stretch>
        </p:blipFill>
        <p:spPr>
          <a:xfrm>
            <a:off x="2213825" y="2605575"/>
            <a:ext cx="4904876" cy="2178125"/>
          </a:xfrm>
          <a:prstGeom prst="rect">
            <a:avLst/>
          </a:prstGeom>
          <a:noFill/>
          <a:ln>
            <a:noFill/>
          </a:ln>
        </p:spPr>
      </p:pic>
      <p:sp>
        <p:nvSpPr>
          <p:cNvPr id="214" name="Google Shape;214;p36"/>
          <p:cNvSpPr txBox="1"/>
          <p:nvPr/>
        </p:nvSpPr>
        <p:spPr>
          <a:xfrm>
            <a:off x="1130950" y="4783700"/>
            <a:ext cx="73374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Data 					Facts                                      Data</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Inductive versus Deductive Reasoning</a:t>
            </a:r>
            <a:endParaRPr/>
          </a:p>
        </p:txBody>
      </p:sp>
      <p:sp>
        <p:nvSpPr>
          <p:cNvPr id="220" name="Google Shape;22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1" name="Google Shape;221;p37" descr="Image result for inductive reasoning"/>
          <p:cNvPicPr preferRelativeResize="0"/>
          <p:nvPr/>
        </p:nvPicPr>
        <p:blipFill>
          <a:blip r:embed="rId3">
            <a:alphaModFix/>
          </a:blip>
          <a:stretch>
            <a:fillRect/>
          </a:stretch>
        </p:blipFill>
        <p:spPr>
          <a:xfrm>
            <a:off x="2051850" y="1152475"/>
            <a:ext cx="4658275"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311700" y="445025"/>
            <a:ext cx="8520600" cy="11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‘Scientific’ does not mean Absolutely True with 100% Certainty if we are Testing Empirically.  Why?</a:t>
            </a:r>
            <a:endParaRPr>
              <a:solidFill>
                <a:srgbClr val="0000FF"/>
              </a:solidFill>
            </a:endParaRPr>
          </a:p>
        </p:txBody>
      </p:sp>
      <p:sp>
        <p:nvSpPr>
          <p:cNvPr id="227" name="Google Shape;227;p38"/>
          <p:cNvSpPr txBox="1">
            <a:spLocks noGrp="1"/>
          </p:cNvSpPr>
          <p:nvPr>
            <p:ph type="body" idx="1"/>
          </p:nvPr>
        </p:nvSpPr>
        <p:spPr>
          <a:xfrm>
            <a:off x="311700" y="1456450"/>
            <a:ext cx="8520600" cy="368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Can we ever observe all possible sheep that ever existed or ever will exist?</a:t>
            </a:r>
            <a:endParaRPr sz="3000" dirty="0"/>
          </a:p>
          <a:p>
            <a:pPr marL="0" lvl="0" indent="0" algn="l" rtl="0">
              <a:spcBef>
                <a:spcPts val="1600"/>
              </a:spcBef>
              <a:spcAft>
                <a:spcPts val="0"/>
              </a:spcAft>
              <a:buNone/>
            </a:pPr>
            <a:r>
              <a:rPr lang="en" sz="3000" dirty="0"/>
              <a:t>Omniscence: Only God can know all things across all space and time. </a:t>
            </a:r>
            <a:endParaRPr sz="3000" dirty="0"/>
          </a:p>
          <a:p>
            <a:pPr marL="0" lvl="0" indent="0" algn="l" rtl="0">
              <a:spcBef>
                <a:spcPts val="1600"/>
              </a:spcBef>
              <a:spcAft>
                <a:spcPts val="1600"/>
              </a:spcAft>
              <a:buNone/>
            </a:pPr>
            <a:r>
              <a:rPr lang="en" sz="2800" dirty="0"/>
              <a:t>Empirical Research is always judged by probability/statistical significance </a:t>
            </a:r>
            <a:endParaRPr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311700" y="243700"/>
            <a:ext cx="8520600" cy="10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Absolute Truth: Why doesn’t Popper think that what makes something scientific is that it’s 100% true?</a:t>
            </a:r>
            <a:endParaRPr>
              <a:solidFill>
                <a:srgbClr val="0000FF"/>
              </a:solidFill>
            </a:endParaRPr>
          </a:p>
        </p:txBody>
      </p:sp>
      <p:sp>
        <p:nvSpPr>
          <p:cNvPr id="233" name="Google Shape;233;p39"/>
          <p:cNvSpPr txBox="1">
            <a:spLocks noGrp="1"/>
          </p:cNvSpPr>
          <p:nvPr>
            <p:ph type="body" idx="1"/>
          </p:nvPr>
        </p:nvSpPr>
        <p:spPr>
          <a:xfrm>
            <a:off x="2384600" y="1175375"/>
            <a:ext cx="6697200" cy="3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t>Is it because we can never be certain we have observed every sheep or datapoint?</a:t>
            </a:r>
            <a:endParaRPr sz="2200" dirty="0"/>
          </a:p>
          <a:p>
            <a:pPr marL="0" lvl="0" indent="0" algn="l" rtl="0">
              <a:spcBef>
                <a:spcPts val="1600"/>
              </a:spcBef>
              <a:spcAft>
                <a:spcPts val="0"/>
              </a:spcAft>
              <a:buNone/>
            </a:pPr>
            <a:r>
              <a:rPr lang="en" sz="2200" dirty="0"/>
              <a:t>Is it useful to </a:t>
            </a:r>
            <a:r>
              <a:rPr lang="en" sz="2200" dirty="0">
                <a:solidFill>
                  <a:srgbClr val="FF0000"/>
                </a:solidFill>
              </a:rPr>
              <a:t>eliminate</a:t>
            </a:r>
            <a:r>
              <a:rPr lang="en" sz="2200" dirty="0"/>
              <a:t> those statements or theories or paradigms that are by nature </a:t>
            </a:r>
            <a:r>
              <a:rPr lang="en" sz="2200" i="1" dirty="0">
                <a:solidFill>
                  <a:srgbClr val="FF0000"/>
                </a:solidFill>
              </a:rPr>
              <a:t>un-testable</a:t>
            </a:r>
            <a:r>
              <a:rPr lang="en" sz="2200" dirty="0"/>
              <a:t>?</a:t>
            </a:r>
            <a:endParaRPr sz="2200" dirty="0"/>
          </a:p>
          <a:p>
            <a:pPr marL="0" lvl="0" indent="0" algn="l" rtl="0">
              <a:spcBef>
                <a:spcPts val="1600"/>
              </a:spcBef>
              <a:spcAft>
                <a:spcPts val="1600"/>
              </a:spcAft>
              <a:buNone/>
            </a:pPr>
            <a:r>
              <a:rPr lang="en" sz="2200" dirty="0"/>
              <a:t>So before we bother taking something to be the proper subject of research, we can sort those statements or theories that we can potentially falsify, test.</a:t>
            </a:r>
            <a:endParaRPr sz="2200" dirty="0"/>
          </a:p>
        </p:txBody>
      </p:sp>
      <p:sp>
        <p:nvSpPr>
          <p:cNvPr id="234" name="Google Shape;234;p39"/>
          <p:cNvSpPr txBox="1"/>
          <p:nvPr/>
        </p:nvSpPr>
        <p:spPr>
          <a:xfrm>
            <a:off x="145250" y="1366675"/>
            <a:ext cx="2086800" cy="3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35" name="Google Shape;235;p39" descr="Image result for inspector clouseau magnifying glass"/>
          <p:cNvPicPr preferRelativeResize="0"/>
          <p:nvPr/>
        </p:nvPicPr>
        <p:blipFill>
          <a:blip r:embed="rId3">
            <a:alphaModFix/>
          </a:blip>
          <a:stretch>
            <a:fillRect/>
          </a:stretch>
        </p:blipFill>
        <p:spPr>
          <a:xfrm>
            <a:off x="-402050" y="1269700"/>
            <a:ext cx="2786650" cy="3965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US" dirty="0"/>
              <a:t>What if we find an outlier, a counter-example?</a:t>
            </a:r>
            <a:endParaRPr dirty="0"/>
          </a:p>
        </p:txBody>
      </p:sp>
      <p:sp>
        <p:nvSpPr>
          <p:cNvPr id="241" name="Google Shape;24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2" name="Google Shape;242;p40" descr="Image result for white sheep"/>
          <p:cNvPicPr preferRelativeResize="0"/>
          <p:nvPr/>
        </p:nvPicPr>
        <p:blipFill>
          <a:blip r:embed="rId3">
            <a:alphaModFix/>
          </a:blip>
          <a:stretch>
            <a:fillRect/>
          </a:stretch>
        </p:blipFill>
        <p:spPr>
          <a:xfrm>
            <a:off x="889000" y="1152475"/>
            <a:ext cx="7366000" cy="386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311700" y="152500"/>
            <a:ext cx="8520600" cy="9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       </a:t>
            </a:r>
            <a:r>
              <a:rPr lang="en" sz="3000">
                <a:solidFill>
                  <a:srgbClr val="0000FF"/>
                </a:solidFill>
              </a:rPr>
              <a:t>Does this Prove our statement is False </a:t>
            </a:r>
            <a:endParaRPr sz="3000">
              <a:solidFill>
                <a:srgbClr val="0000FF"/>
              </a:solidFill>
            </a:endParaRPr>
          </a:p>
          <a:p>
            <a:pPr marL="1828800" lvl="0" indent="457200" algn="l" rtl="0">
              <a:spcBef>
                <a:spcPts val="0"/>
              </a:spcBef>
              <a:spcAft>
                <a:spcPts val="0"/>
              </a:spcAft>
              <a:buNone/>
            </a:pPr>
            <a:r>
              <a:rPr lang="en" sz="3000">
                <a:solidFill>
                  <a:srgbClr val="0000FF"/>
                </a:solidFill>
              </a:rPr>
              <a:t> with 100% Certainty?</a:t>
            </a:r>
            <a:endParaRPr sz="3000">
              <a:solidFill>
                <a:srgbClr val="0000FF"/>
              </a:solidFill>
            </a:endParaRPr>
          </a:p>
        </p:txBody>
      </p:sp>
      <p:sp>
        <p:nvSpPr>
          <p:cNvPr id="248" name="Google Shape;248;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9" name="Google Shape;249;p41" descr="Image result for white sheep"/>
          <p:cNvPicPr preferRelativeResize="0"/>
          <p:nvPr/>
        </p:nvPicPr>
        <p:blipFill>
          <a:blip r:embed="rId3">
            <a:alphaModFix/>
          </a:blip>
          <a:stretch>
            <a:fillRect/>
          </a:stretch>
        </p:blipFill>
        <p:spPr>
          <a:xfrm>
            <a:off x="889000" y="1152475"/>
            <a:ext cx="7366000" cy="386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 Untestable Theories</a:t>
            </a:r>
            <a:endParaRPr/>
          </a:p>
        </p:txBody>
      </p:sp>
      <p:sp>
        <p:nvSpPr>
          <p:cNvPr id="255" name="Google Shape;25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800">
                <a:solidFill>
                  <a:srgbClr val="0000FF"/>
                </a:solidFill>
              </a:rPr>
              <a:t>Can you think of examples of Statements or Theories that cannot be Tested?</a:t>
            </a:r>
            <a:endParaRPr sz="480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311700" y="0"/>
            <a:ext cx="8520600" cy="10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rgbClr val="0B5394"/>
                </a:solidFill>
              </a:rPr>
              <a:t> Examples of Untestable Theories</a:t>
            </a:r>
            <a:endParaRPr>
              <a:solidFill>
                <a:srgbClr val="0B5394"/>
              </a:solidFill>
            </a:endParaRPr>
          </a:p>
        </p:txBody>
      </p:sp>
      <p:sp>
        <p:nvSpPr>
          <p:cNvPr id="261" name="Google Shape;261;p43"/>
          <p:cNvSpPr txBox="1">
            <a:spLocks noGrp="1"/>
          </p:cNvSpPr>
          <p:nvPr>
            <p:ph type="body" idx="1"/>
          </p:nvPr>
        </p:nvSpPr>
        <p:spPr>
          <a:xfrm>
            <a:off x="311700" y="545550"/>
            <a:ext cx="8520600" cy="40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Popper believed that many of the theories of the soft sciences were not scientific because they couldn’t be tested.</a:t>
            </a:r>
            <a:endParaRPr sz="2400"/>
          </a:p>
          <a:p>
            <a:pPr marL="0" lvl="0" indent="0" algn="l" rtl="0">
              <a:spcBef>
                <a:spcPts val="1600"/>
              </a:spcBef>
              <a:spcAft>
                <a:spcPts val="0"/>
              </a:spcAft>
              <a:buNone/>
            </a:pPr>
            <a:r>
              <a:rPr lang="en" sz="2400"/>
              <a:t>This doesn’t mean they aren’t useful.</a:t>
            </a:r>
            <a:endParaRPr sz="2400"/>
          </a:p>
          <a:p>
            <a:pPr marL="0" lvl="0" indent="0" algn="l" rtl="0">
              <a:spcBef>
                <a:spcPts val="1600"/>
              </a:spcBef>
              <a:spcAft>
                <a:spcPts val="0"/>
              </a:spcAft>
              <a:buNone/>
            </a:pPr>
            <a:r>
              <a:rPr lang="en" sz="2400"/>
              <a:t>Freudian Psychology: The ego mediates between the id and the superego.</a:t>
            </a:r>
            <a:endParaRPr sz="2400"/>
          </a:p>
          <a:p>
            <a:pPr marL="0" lvl="0" indent="0" algn="l" rtl="0">
              <a:spcBef>
                <a:spcPts val="1600"/>
              </a:spcBef>
              <a:spcAft>
                <a:spcPts val="0"/>
              </a:spcAft>
              <a:buNone/>
            </a:pPr>
            <a:r>
              <a:rPr lang="en" sz="2400"/>
              <a:t>Anthropology: All cultures have the same structure: they all have myths and rituals.</a:t>
            </a:r>
            <a:endParaRPr sz="2400"/>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5"/>
          <p:cNvSpPr txBox="1">
            <a:spLocks noGrp="1"/>
          </p:cNvSpPr>
          <p:nvPr>
            <p:ph type="title"/>
          </p:nvPr>
        </p:nvSpPr>
        <p:spPr>
          <a:xfrm>
            <a:off x="311700" y="65600"/>
            <a:ext cx="8520600" cy="95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Are these Theories Scientific according to Popper?</a:t>
            </a:r>
            <a:br>
              <a:rPr lang="en" dirty="0"/>
            </a:br>
            <a:r>
              <a:rPr lang="en" dirty="0"/>
              <a:t>                          Is the Earth Flat?</a:t>
            </a:r>
            <a:endParaRPr dirty="0"/>
          </a:p>
        </p:txBody>
      </p:sp>
      <p:sp>
        <p:nvSpPr>
          <p:cNvPr id="273" name="Google Shape;27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PseudoScience: What if we ignore t</a:t>
            </a:r>
            <a:r>
              <a:rPr lang="en-US" dirty="0"/>
              <a:t>he</a:t>
            </a:r>
            <a:r>
              <a:rPr lang="en" dirty="0"/>
              <a:t> Data or Misinterpret?</a:t>
            </a:r>
            <a:endParaRPr dirty="0"/>
          </a:p>
          <a:p>
            <a:pPr marL="0" lvl="0" indent="0" algn="l" rtl="0">
              <a:spcBef>
                <a:spcPts val="1600"/>
              </a:spcBef>
              <a:spcAft>
                <a:spcPts val="1600"/>
              </a:spcAft>
              <a:buNone/>
            </a:pPr>
            <a:endParaRPr dirty="0"/>
          </a:p>
        </p:txBody>
      </p:sp>
      <p:pic>
        <p:nvPicPr>
          <p:cNvPr id="274" name="Google Shape;274;p45" descr="Image result for flat earth"/>
          <p:cNvPicPr preferRelativeResize="0"/>
          <p:nvPr/>
        </p:nvPicPr>
        <p:blipFill>
          <a:blip r:embed="rId3">
            <a:alphaModFix/>
          </a:blip>
          <a:stretch>
            <a:fillRect/>
          </a:stretch>
        </p:blipFill>
        <p:spPr>
          <a:xfrm>
            <a:off x="171450" y="1477926"/>
            <a:ext cx="8801100" cy="302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49550" y="229825"/>
            <a:ext cx="8582700" cy="11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Quantum Consciousness Reality: </a:t>
            </a:r>
            <a:r>
              <a:rPr lang="en">
                <a:solidFill>
                  <a:srgbClr val="38761D"/>
                </a:solidFill>
              </a:rPr>
              <a:t>Life is </a:t>
            </a:r>
            <a:r>
              <a:rPr lang="en">
                <a:solidFill>
                  <a:srgbClr val="9900FF"/>
                </a:solidFill>
              </a:rPr>
              <a:t>One</a:t>
            </a:r>
            <a:r>
              <a:rPr lang="en">
                <a:solidFill>
                  <a:srgbClr val="38761D"/>
                </a:solidFill>
              </a:rPr>
              <a:t> &amp; </a:t>
            </a:r>
            <a:r>
              <a:rPr lang="en">
                <a:solidFill>
                  <a:srgbClr val="FF0000"/>
                </a:solidFill>
              </a:rPr>
              <a:t>Many</a:t>
            </a:r>
            <a:endParaRPr>
              <a:solidFill>
                <a:srgbClr val="FF0000"/>
              </a:solidFill>
            </a:endParaRPr>
          </a:p>
          <a:p>
            <a:pPr marL="0" lvl="0" indent="0" algn="l" rtl="0">
              <a:spcBef>
                <a:spcPts val="0"/>
              </a:spcBef>
              <a:spcAft>
                <a:spcPts val="0"/>
              </a:spcAft>
              <a:buNone/>
            </a:pPr>
            <a:r>
              <a:rPr lang="en">
                <a:solidFill>
                  <a:srgbClr val="0000FF"/>
                </a:solidFill>
              </a:rPr>
              <a:t>The Unified Field is Found in Layers</a:t>
            </a:r>
            <a:endParaRPr>
              <a:solidFill>
                <a:srgbClr val="0000FF"/>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2" name="Google Shape;82;p17" descr="Image result for ocean with waves"/>
          <p:cNvPicPr preferRelativeResize="0"/>
          <p:nvPr/>
        </p:nvPicPr>
        <p:blipFill>
          <a:blip r:embed="rId3">
            <a:alphaModFix/>
          </a:blip>
          <a:stretch>
            <a:fillRect/>
          </a:stretch>
        </p:blipFill>
        <p:spPr>
          <a:xfrm>
            <a:off x="189950" y="1152475"/>
            <a:ext cx="8520600" cy="3830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The Proper Use of Deductive Reasoning</a:t>
            </a:r>
            <a:endParaRPr dirty="0"/>
          </a:p>
        </p:txBody>
      </p:sp>
      <p:sp>
        <p:nvSpPr>
          <p:cNvPr id="267" name="Google Shape;26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Find </a:t>
            </a:r>
            <a:r>
              <a:rPr lang="en" dirty="0">
                <a:solidFill>
                  <a:srgbClr val="0070C0"/>
                </a:solidFill>
              </a:rPr>
              <a:t>Consequences of a Theory </a:t>
            </a:r>
            <a:r>
              <a:rPr lang="en" dirty="0"/>
              <a:t>we can test </a:t>
            </a:r>
            <a:r>
              <a:rPr lang="en" u="sng" dirty="0"/>
              <a:t>we deduce from the General Theory implications or predictions of the theory that can be tested</a:t>
            </a:r>
            <a:r>
              <a:rPr lang="en" dirty="0"/>
              <a:t>.</a:t>
            </a:r>
            <a:endParaRPr dirty="0"/>
          </a:p>
          <a:p>
            <a:pPr marL="0" lvl="0" indent="0" algn="l" rtl="0">
              <a:spcBef>
                <a:spcPts val="1600"/>
              </a:spcBef>
              <a:spcAft>
                <a:spcPts val="0"/>
              </a:spcAft>
              <a:buNone/>
            </a:pPr>
            <a:r>
              <a:rPr lang="en" dirty="0"/>
              <a:t>Example: Climate Models predict weather so we can compare data with those predictions to see how accurate the model is.</a:t>
            </a:r>
            <a:endParaRPr dirty="0"/>
          </a:p>
          <a:p>
            <a:pPr marL="0" lvl="0" indent="0" algn="l" rtl="0">
              <a:spcBef>
                <a:spcPts val="1600"/>
              </a:spcBef>
              <a:spcAft>
                <a:spcPts val="0"/>
              </a:spcAft>
              <a:buNone/>
            </a:pPr>
            <a:r>
              <a:rPr lang="en" dirty="0"/>
              <a:t>EEG and other research on TM tests predictions that the Consciousness-based Paradigm entails.</a:t>
            </a:r>
            <a:endParaRPr dirty="0"/>
          </a:p>
          <a:p>
            <a:pPr marL="0" lvl="0" indent="0" algn="l" rtl="0">
              <a:spcBef>
                <a:spcPts val="1600"/>
              </a:spcBef>
              <a:spcAft>
                <a:spcPts val="1600"/>
              </a:spcAft>
              <a:buNone/>
            </a:pPr>
            <a:r>
              <a:rPr lang="en" dirty="0"/>
              <a:t>Interestingly, the STC model posits a Unified Field of Pure Consciousness at the Source of Thought that anyone can directly verify through personal experience.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title"/>
          </p:nvPr>
        </p:nvSpPr>
        <p:spPr>
          <a:xfrm>
            <a:off x="311700" y="445025"/>
            <a:ext cx="8520600" cy="9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solidFill>
                  <a:srgbClr val="0000FF"/>
                </a:solidFill>
              </a:rPr>
              <a:t>Is Einstein’s General Theory of Relativity   Unscientific because it is Untestable? </a:t>
            </a:r>
            <a:endParaRPr sz="3000" dirty="0">
              <a:solidFill>
                <a:srgbClr val="0000FF"/>
              </a:solidFill>
            </a:endParaRPr>
          </a:p>
        </p:txBody>
      </p:sp>
      <p:sp>
        <p:nvSpPr>
          <p:cNvPr id="350" name="Google Shape;350;p56"/>
          <p:cNvSpPr txBox="1">
            <a:spLocks noGrp="1"/>
          </p:cNvSpPr>
          <p:nvPr>
            <p:ph type="body" idx="1"/>
          </p:nvPr>
        </p:nvSpPr>
        <p:spPr>
          <a:xfrm>
            <a:off x="381025" y="1386400"/>
            <a:ext cx="8520600" cy="339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600">
                <a:solidFill>
                  <a:schemeClr val="dk1"/>
                </a:solidFill>
              </a:rPr>
              <a:t>Einstein’s Theory of Relativity posits a Unified Field of Space-Time</a:t>
            </a:r>
            <a:endParaRPr sz="3600">
              <a:solidFill>
                <a:schemeClr val="dk1"/>
              </a:solidFill>
            </a:endParaRPr>
          </a:p>
          <a:p>
            <a:pPr marL="0" lvl="0" indent="0" algn="l" rtl="0">
              <a:lnSpc>
                <a:spcPct val="100000"/>
              </a:lnSpc>
              <a:spcBef>
                <a:spcPts val="0"/>
              </a:spcBef>
              <a:spcAft>
                <a:spcPts val="0"/>
              </a:spcAft>
              <a:buNone/>
            </a:pPr>
            <a:r>
              <a:rPr lang="en" sz="3600">
                <a:solidFill>
                  <a:schemeClr val="dk1"/>
                </a:solidFill>
              </a:rPr>
              <a:t>Do scientists claim they have experienced the Unified Field?</a:t>
            </a:r>
            <a:endParaRPr sz="36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3600">
                <a:solidFill>
                  <a:schemeClr val="dk1"/>
                </a:solidFill>
              </a:rPr>
              <a:t>Then why can we say this theory is scientific?</a:t>
            </a:r>
            <a:endParaRPr sz="3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7"/>
          <p:cNvSpPr txBox="1">
            <a:spLocks noGrp="1"/>
          </p:cNvSpPr>
          <p:nvPr>
            <p:ph type="title"/>
          </p:nvPr>
        </p:nvSpPr>
        <p:spPr>
          <a:xfrm>
            <a:off x="311700" y="97050"/>
            <a:ext cx="8520600" cy="15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Sir Arthur Eddington claimed to have verified Einstein’s Theory while not directly observing the Space-Time Continuum/Unified Field </a:t>
            </a:r>
            <a:endParaRPr/>
          </a:p>
        </p:txBody>
      </p:sp>
      <p:sp>
        <p:nvSpPr>
          <p:cNvPr id="356" name="Google Shape;356;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57" name="Google Shape;357;p57" descr="Image result for sir arthur eddington's solar eclipse observations"/>
          <p:cNvPicPr preferRelativeResize="0"/>
          <p:nvPr/>
        </p:nvPicPr>
        <p:blipFill>
          <a:blip r:embed="rId3">
            <a:alphaModFix/>
          </a:blip>
          <a:stretch>
            <a:fillRect/>
          </a:stretch>
        </p:blipFill>
        <p:spPr>
          <a:xfrm>
            <a:off x="311700" y="2107300"/>
            <a:ext cx="1876425" cy="2019300"/>
          </a:xfrm>
          <a:prstGeom prst="rect">
            <a:avLst/>
          </a:prstGeom>
          <a:noFill/>
          <a:ln>
            <a:noFill/>
          </a:ln>
        </p:spPr>
      </p:pic>
      <p:pic>
        <p:nvPicPr>
          <p:cNvPr id="358" name="Google Shape;358;p57" descr="Image result for sir arthur eddington's solar eclipse observations"/>
          <p:cNvPicPr preferRelativeResize="0"/>
          <p:nvPr/>
        </p:nvPicPr>
        <p:blipFill>
          <a:blip r:embed="rId4">
            <a:alphaModFix/>
          </a:blip>
          <a:stretch>
            <a:fillRect/>
          </a:stretch>
        </p:blipFill>
        <p:spPr>
          <a:xfrm>
            <a:off x="2966900" y="1888225"/>
            <a:ext cx="1619250" cy="2085975"/>
          </a:xfrm>
          <a:prstGeom prst="rect">
            <a:avLst/>
          </a:prstGeom>
          <a:noFill/>
          <a:ln>
            <a:noFill/>
          </a:ln>
        </p:spPr>
      </p:pic>
      <p:pic>
        <p:nvPicPr>
          <p:cNvPr id="359" name="Google Shape;359;p57" descr="Image result for sir arthur eddington's solar eclipse observations"/>
          <p:cNvPicPr preferRelativeResize="0"/>
          <p:nvPr/>
        </p:nvPicPr>
        <p:blipFill>
          <a:blip r:embed="rId5">
            <a:alphaModFix/>
          </a:blip>
          <a:stretch>
            <a:fillRect/>
          </a:stretch>
        </p:blipFill>
        <p:spPr>
          <a:xfrm>
            <a:off x="5642600" y="2107300"/>
            <a:ext cx="2657475" cy="1647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8"/>
          <p:cNvSpPr txBox="1">
            <a:spLocks noGrp="1"/>
          </p:cNvSpPr>
          <p:nvPr>
            <p:ph type="title"/>
          </p:nvPr>
        </p:nvSpPr>
        <p:spPr>
          <a:xfrm>
            <a:off x="311700" y="0"/>
            <a:ext cx="8520600" cy="14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b="1" i="1">
                <a:solidFill>
                  <a:srgbClr val="0000FF"/>
                </a:solidFill>
              </a:rPr>
              <a:t>The Supreme Awakening</a:t>
            </a:r>
            <a:r>
              <a:rPr lang="en">
                <a:solidFill>
                  <a:srgbClr val="0000FF"/>
                </a:solidFill>
              </a:rPr>
              <a:t>: Experiences of </a:t>
            </a:r>
            <a:endParaRPr>
              <a:solidFill>
                <a:srgbClr val="0000FF"/>
              </a:solidFill>
            </a:endParaRPr>
          </a:p>
          <a:p>
            <a:pPr marL="0" lvl="0" indent="0" algn="l" rtl="0">
              <a:spcBef>
                <a:spcPts val="0"/>
              </a:spcBef>
              <a:spcAft>
                <a:spcPts val="0"/>
              </a:spcAft>
              <a:buNone/>
            </a:pPr>
            <a:r>
              <a:rPr lang="en">
                <a:solidFill>
                  <a:srgbClr val="0000FF"/>
                </a:solidFill>
              </a:rPr>
              <a:t>                       Great People of History </a:t>
            </a:r>
            <a:endParaRPr>
              <a:solidFill>
                <a:srgbClr val="0000FF"/>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65" name="Google Shape;365;p58"/>
          <p:cNvSpPr txBox="1">
            <a:spLocks noGrp="1"/>
          </p:cNvSpPr>
          <p:nvPr>
            <p:ph type="body" idx="1"/>
          </p:nvPr>
        </p:nvSpPr>
        <p:spPr>
          <a:xfrm>
            <a:off x="311700" y="1049700"/>
            <a:ext cx="8520600" cy="35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800">
                <a:solidFill>
                  <a:schemeClr val="dk1"/>
                </a:solidFill>
              </a:rPr>
              <a:t>Question: What if we can directly experience what we really are (what everything is) at the source of our being by transcending to the source of thought.  What if the Unified Field is a Field of Pure Consciousness?</a:t>
            </a:r>
            <a:endParaRPr sz="28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2800">
                <a:solidFill>
                  <a:schemeClr val="dk1"/>
                </a:solidFill>
              </a:rPr>
              <a:t>Is this why they were extraordinary and accomplished great things?  Science says yes with 378 published, peer reviewed studies.</a:t>
            </a:r>
            <a:endParaRPr sz="2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18EC-FEB7-46C2-888B-5C73D359424F}"/>
              </a:ext>
            </a:extLst>
          </p:cNvPr>
          <p:cNvSpPr>
            <a:spLocks noGrp="1"/>
          </p:cNvSpPr>
          <p:nvPr>
            <p:ph type="title"/>
          </p:nvPr>
        </p:nvSpPr>
        <p:spPr>
          <a:xfrm>
            <a:off x="311700" y="0"/>
            <a:ext cx="8520600" cy="1017725"/>
          </a:xfrm>
        </p:spPr>
        <p:txBody>
          <a:bodyPr/>
          <a:lstStyle/>
          <a:p>
            <a:r>
              <a:rPr lang="en-US" dirty="0"/>
              <a:t>                     </a:t>
            </a:r>
            <a:r>
              <a:rPr lang="en-US" b="1" dirty="0">
                <a:solidFill>
                  <a:srgbClr val="0070C0"/>
                </a:solidFill>
              </a:rPr>
              <a:t>The Scientific Attitude: </a:t>
            </a:r>
            <a:br>
              <a:rPr lang="en-US" dirty="0"/>
            </a:br>
            <a:r>
              <a:rPr lang="en-US" dirty="0"/>
              <a:t>       Balancing Skepticism &amp; Open-mindedness </a:t>
            </a:r>
          </a:p>
        </p:txBody>
      </p:sp>
      <p:sp>
        <p:nvSpPr>
          <p:cNvPr id="3" name="Text Placeholder 2">
            <a:extLst>
              <a:ext uri="{FF2B5EF4-FFF2-40B4-BE49-F238E27FC236}">
                <a16:creationId xmlns:a16="http://schemas.microsoft.com/office/drawing/2014/main" id="{27728A61-AFE2-4616-B08F-7C3571DFD826}"/>
              </a:ext>
            </a:extLst>
          </p:cNvPr>
          <p:cNvSpPr>
            <a:spLocks noGrp="1"/>
          </p:cNvSpPr>
          <p:nvPr>
            <p:ph type="body" idx="1"/>
          </p:nvPr>
        </p:nvSpPr>
        <p:spPr>
          <a:xfrm>
            <a:off x="311700" y="1152475"/>
            <a:ext cx="8520600" cy="3416400"/>
          </a:xfrm>
        </p:spPr>
        <p:txBody>
          <a:bodyPr/>
          <a:lstStyle/>
          <a:p>
            <a:pPr marL="114300" indent="0">
              <a:buNone/>
            </a:pPr>
            <a:r>
              <a:rPr lang="en-US" sz="2800" dirty="0">
                <a:solidFill>
                  <a:srgbClr val="FF0000"/>
                </a:solidFill>
              </a:rPr>
              <a:t>        Science is not about Absolute Belief: </a:t>
            </a:r>
          </a:p>
          <a:p>
            <a:pPr marL="114300" indent="0">
              <a:buNone/>
            </a:pPr>
            <a:r>
              <a:rPr lang="en-US" b="1" dirty="0">
                <a:solidFill>
                  <a:srgbClr val="0070C0"/>
                </a:solidFill>
              </a:rPr>
              <a:t>Should you believe that climate change is due to human activity </a:t>
            </a:r>
          </a:p>
          <a:p>
            <a:pPr marL="114300" indent="0">
              <a:buNone/>
            </a:pPr>
            <a:r>
              <a:rPr lang="en-US" b="1" dirty="0">
                <a:solidFill>
                  <a:srgbClr val="0070C0"/>
                </a:solidFill>
              </a:rPr>
              <a:t>                </a:t>
            </a:r>
            <a:r>
              <a:rPr lang="en-US" b="1" dirty="0">
                <a:solidFill>
                  <a:srgbClr val="7030A0"/>
                </a:solidFill>
              </a:rPr>
              <a:t>or should you dismiss it as nonsense?</a:t>
            </a:r>
          </a:p>
          <a:p>
            <a:pPr marL="114300" indent="0">
              <a:buNone/>
            </a:pPr>
            <a:endParaRPr lang="en-US" dirty="0"/>
          </a:p>
          <a:p>
            <a:pPr marL="114300" indent="0">
              <a:buNone/>
            </a:pPr>
            <a:r>
              <a:rPr lang="en-US" dirty="0">
                <a:solidFill>
                  <a:schemeClr val="accent1">
                    <a:lumMod val="50000"/>
                  </a:schemeClr>
                </a:solidFill>
              </a:rPr>
              <a:t>We should always be skeptical toward our own Theory and Paradigm</a:t>
            </a:r>
          </a:p>
          <a:p>
            <a:pPr marL="114300" indent="0">
              <a:buNone/>
            </a:pPr>
            <a:endParaRPr lang="en-US" dirty="0">
              <a:solidFill>
                <a:srgbClr val="C00000"/>
              </a:solidFill>
            </a:endParaRPr>
          </a:p>
          <a:p>
            <a:pPr marL="114300" indent="0">
              <a:buNone/>
            </a:pPr>
            <a:r>
              <a:rPr lang="en-US" dirty="0">
                <a:solidFill>
                  <a:schemeClr val="accent5">
                    <a:lumMod val="50000"/>
                  </a:schemeClr>
                </a:solidFill>
              </a:rPr>
              <a:t>      We should always be open-minded toward other perspectives</a:t>
            </a:r>
          </a:p>
          <a:p>
            <a:pPr marL="114300" indent="0">
              <a:buNone/>
            </a:pPr>
            <a:r>
              <a:rPr lang="en-US" dirty="0"/>
              <a:t>    </a:t>
            </a:r>
            <a:r>
              <a:rPr lang="en-US" dirty="0">
                <a:solidFill>
                  <a:srgbClr val="FF0000"/>
                </a:solidFill>
              </a:rPr>
              <a:t>We should never ball into Blind Faith or Blind Disbelief (Cynicism)</a:t>
            </a:r>
          </a:p>
          <a:p>
            <a:pPr marL="114300" indent="0">
              <a:buNone/>
            </a:pPr>
            <a:endParaRPr lang="en-US" dirty="0"/>
          </a:p>
          <a:p>
            <a:pPr marL="114300" indent="0">
              <a:buNone/>
            </a:pPr>
            <a:r>
              <a:rPr lang="en-US" dirty="0"/>
              <a:t>          </a:t>
            </a:r>
            <a:r>
              <a:rPr lang="en-US" b="1" dirty="0">
                <a:solidFill>
                  <a:srgbClr val="00B0F0"/>
                </a:solidFill>
              </a:rPr>
              <a:t>Look at the data objectivity.  Try the Experiment!</a:t>
            </a:r>
          </a:p>
        </p:txBody>
      </p:sp>
    </p:spTree>
    <p:extLst>
      <p:ext uri="{BB962C8B-B14F-4D97-AF65-F5344CB8AC3E}">
        <p14:creationId xmlns:p14="http://schemas.microsoft.com/office/powerpoint/2010/main" val="1408567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A67D-7FBD-4E7A-993F-F2E77728CB21}"/>
              </a:ext>
            </a:extLst>
          </p:cNvPr>
          <p:cNvSpPr>
            <a:spLocks noGrp="1"/>
          </p:cNvSpPr>
          <p:nvPr>
            <p:ph type="title"/>
          </p:nvPr>
        </p:nvSpPr>
        <p:spPr>
          <a:xfrm>
            <a:off x="311700" y="0"/>
            <a:ext cx="8520600" cy="1017725"/>
          </a:xfrm>
        </p:spPr>
        <p:txBody>
          <a:bodyPr/>
          <a:lstStyle/>
          <a:p>
            <a:r>
              <a:rPr lang="en-US" dirty="0"/>
              <a:t>   </a:t>
            </a:r>
            <a:r>
              <a:rPr lang="en-US" sz="4400" dirty="0"/>
              <a:t>What about the Rest of Life?    </a:t>
            </a:r>
            <a:br>
              <a:rPr lang="en-US" sz="4400" dirty="0"/>
            </a:br>
            <a:r>
              <a:rPr lang="en-US" sz="4400" b="1" dirty="0">
                <a:solidFill>
                  <a:srgbClr val="0070C0"/>
                </a:solidFill>
              </a:rPr>
              <a:t>What about Faith? </a:t>
            </a:r>
          </a:p>
        </p:txBody>
      </p:sp>
      <p:sp>
        <p:nvSpPr>
          <p:cNvPr id="3" name="Text Placeholder 2">
            <a:extLst>
              <a:ext uri="{FF2B5EF4-FFF2-40B4-BE49-F238E27FC236}">
                <a16:creationId xmlns:a16="http://schemas.microsoft.com/office/drawing/2014/main" id="{7C89B176-8D98-4DF8-9A18-999E2F1FE1FA}"/>
              </a:ext>
            </a:extLst>
          </p:cNvPr>
          <p:cNvSpPr>
            <a:spLocks noGrp="1"/>
          </p:cNvSpPr>
          <p:nvPr>
            <p:ph type="body" idx="1"/>
          </p:nvPr>
        </p:nvSpPr>
        <p:spPr/>
        <p:txBody>
          <a:bodyPr/>
          <a:lstStyle/>
          <a:p>
            <a:pPr marL="114300" indent="0">
              <a:buNone/>
            </a:pPr>
            <a:endParaRPr lang="en-US" sz="3200" b="1" dirty="0">
              <a:solidFill>
                <a:srgbClr val="002060"/>
              </a:solidFill>
            </a:endParaRPr>
          </a:p>
          <a:p>
            <a:pPr marL="114300" indent="0">
              <a:buNone/>
            </a:pPr>
            <a:r>
              <a:rPr lang="en-US" sz="2800" b="1" dirty="0">
                <a:solidFill>
                  <a:srgbClr val="002060"/>
                </a:solidFill>
              </a:rPr>
              <a:t>We are taught good principles to live by   and articles of faith by our family &amp; culture </a:t>
            </a:r>
          </a:p>
          <a:p>
            <a:pPr marL="114300" indent="0">
              <a:buNone/>
            </a:pPr>
            <a:endParaRPr lang="en-US" sz="3200" b="1" dirty="0">
              <a:solidFill>
                <a:srgbClr val="002060"/>
              </a:solidFill>
            </a:endParaRPr>
          </a:p>
          <a:p>
            <a:pPr marL="114300" indent="0">
              <a:buNone/>
            </a:pPr>
            <a:r>
              <a:rPr lang="en-US" sz="3200" b="1" dirty="0">
                <a:solidFill>
                  <a:schemeClr val="accent5">
                    <a:lumMod val="50000"/>
                  </a:schemeClr>
                </a:solidFill>
              </a:rPr>
              <a:t>Do we test these?  Are they scientific?</a:t>
            </a:r>
          </a:p>
        </p:txBody>
      </p:sp>
    </p:spTree>
    <p:extLst>
      <p:ext uri="{BB962C8B-B14F-4D97-AF65-F5344CB8AC3E}">
        <p14:creationId xmlns:p14="http://schemas.microsoft.com/office/powerpoint/2010/main" val="299218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9"/>
          <p:cNvSpPr txBox="1">
            <a:spLocks noGrp="1"/>
          </p:cNvSpPr>
          <p:nvPr>
            <p:ph type="title"/>
          </p:nvPr>
        </p:nvSpPr>
        <p:spPr>
          <a:xfrm>
            <a:off x="311700" y="277275"/>
            <a:ext cx="8520600" cy="13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    </a:t>
            </a:r>
            <a:r>
              <a:rPr lang="en" sz="3600">
                <a:solidFill>
                  <a:srgbClr val="0000FF"/>
                </a:solidFill>
              </a:rPr>
              <a:t>High Moral Reasoning is Expansive</a:t>
            </a:r>
            <a:r>
              <a:rPr lang="en" sz="3600"/>
              <a:t> </a:t>
            </a:r>
            <a:endParaRPr sz="3600"/>
          </a:p>
          <a:p>
            <a:pPr marL="914400" lvl="0" indent="457200" algn="l" rtl="0">
              <a:spcBef>
                <a:spcPts val="0"/>
              </a:spcBef>
              <a:spcAft>
                <a:spcPts val="0"/>
              </a:spcAft>
              <a:buNone/>
            </a:pPr>
            <a:r>
              <a:rPr lang="en" sz="3600"/>
              <a:t>    </a:t>
            </a:r>
            <a:r>
              <a:rPr lang="en" sz="3600">
                <a:solidFill>
                  <a:srgbClr val="FF0000"/>
                </a:solidFill>
              </a:rPr>
              <a:t> not small and selfish</a:t>
            </a:r>
            <a:r>
              <a:rPr lang="en" sz="3600"/>
              <a:t> </a:t>
            </a:r>
            <a:endParaRPr sz="3600"/>
          </a:p>
        </p:txBody>
      </p:sp>
      <p:sp>
        <p:nvSpPr>
          <p:cNvPr id="301" name="Google Shape;301;p49"/>
          <p:cNvSpPr txBox="1">
            <a:spLocks noGrp="1"/>
          </p:cNvSpPr>
          <p:nvPr>
            <p:ph type="body" idx="1"/>
          </p:nvPr>
        </p:nvSpPr>
        <p:spPr>
          <a:xfrm>
            <a:off x="311700" y="1427975"/>
            <a:ext cx="8520600" cy="22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1155CC"/>
                </a:solidFill>
              </a:rPr>
              <a:t>Should we be virtuous and act according to high moral principles, considering the wellbeing of others?</a:t>
            </a:r>
            <a:r>
              <a:rPr lang="en" dirty="0"/>
              <a:t>  </a:t>
            </a:r>
            <a:r>
              <a:rPr lang="en" dirty="0">
                <a:solidFill>
                  <a:srgbClr val="FF0000"/>
                </a:solidFill>
              </a:rPr>
              <a:t>Why, if we can’t prove it?</a:t>
            </a:r>
            <a:endParaRPr dirty="0">
              <a:solidFill>
                <a:srgbClr val="FF0000"/>
              </a:solidFill>
            </a:endParaRPr>
          </a:p>
          <a:p>
            <a:pPr marL="0" lvl="0" indent="0" algn="l" rtl="0">
              <a:spcBef>
                <a:spcPts val="1600"/>
              </a:spcBef>
              <a:spcAft>
                <a:spcPts val="0"/>
              </a:spcAft>
              <a:buNone/>
            </a:pPr>
            <a:r>
              <a:rPr lang="en" dirty="0">
                <a:solidFill>
                  <a:srgbClr val="274E13"/>
                </a:solidFill>
              </a:rPr>
              <a:t>Should I pray?  </a:t>
            </a:r>
            <a:r>
              <a:rPr lang="en-US" dirty="0">
                <a:solidFill>
                  <a:srgbClr val="274E13"/>
                </a:solidFill>
              </a:rPr>
              <a:t>How?</a:t>
            </a:r>
            <a:endParaRPr dirty="0">
              <a:solidFill>
                <a:srgbClr val="274E13"/>
              </a:solidFill>
            </a:endParaRPr>
          </a:p>
          <a:p>
            <a:pPr marL="0" lvl="0" indent="0" algn="l" rtl="0">
              <a:spcBef>
                <a:spcPts val="1600"/>
              </a:spcBef>
              <a:spcAft>
                <a:spcPts val="0"/>
              </a:spcAft>
              <a:buNone/>
            </a:pPr>
            <a:r>
              <a:rPr lang="en" dirty="0">
                <a:solidFill>
                  <a:srgbClr val="0000FF"/>
                </a:solidFill>
              </a:rPr>
              <a:t>Is the World </a:t>
            </a:r>
            <a:endParaRPr dirty="0">
              <a:solidFill>
                <a:srgbClr val="0000FF"/>
              </a:solidFill>
            </a:endParaRPr>
          </a:p>
          <a:p>
            <a:pPr marL="0" lvl="0" indent="0" algn="l" rtl="0">
              <a:spcBef>
                <a:spcPts val="1600"/>
              </a:spcBef>
              <a:spcAft>
                <a:spcPts val="0"/>
              </a:spcAft>
              <a:buNone/>
            </a:pPr>
            <a:r>
              <a:rPr lang="en" dirty="0">
                <a:solidFill>
                  <a:srgbClr val="0000FF"/>
                </a:solidFill>
              </a:rPr>
              <a:t>My Family?</a:t>
            </a:r>
            <a:endParaRPr dirty="0">
              <a:solidFill>
                <a:srgbClr val="0000FF"/>
              </a:solidFill>
            </a:endParaRPr>
          </a:p>
          <a:p>
            <a:pPr marL="0" lvl="0" indent="0" algn="l" rtl="0">
              <a:spcBef>
                <a:spcPts val="1600"/>
              </a:spcBef>
              <a:spcAft>
                <a:spcPts val="1600"/>
              </a:spcAft>
              <a:buNone/>
            </a:pPr>
            <a:endParaRPr dirty="0"/>
          </a:p>
        </p:txBody>
      </p:sp>
      <p:sp>
        <p:nvSpPr>
          <p:cNvPr id="302" name="Google Shape;302;p49"/>
          <p:cNvSpPr txBox="1"/>
          <p:nvPr/>
        </p:nvSpPr>
        <p:spPr>
          <a:xfrm>
            <a:off x="4893950" y="2176625"/>
            <a:ext cx="3771000" cy="23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03" name="Google Shape;303;p49" descr="Image result for people from around the world"/>
          <p:cNvPicPr preferRelativeResize="0"/>
          <p:nvPr/>
        </p:nvPicPr>
        <p:blipFill>
          <a:blip r:embed="rId3">
            <a:alphaModFix/>
          </a:blip>
          <a:stretch>
            <a:fillRect/>
          </a:stretch>
        </p:blipFill>
        <p:spPr>
          <a:xfrm>
            <a:off x="3146375" y="2107300"/>
            <a:ext cx="5130799" cy="2939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6"/>
          <p:cNvSpPr txBox="1">
            <a:spLocks noGrp="1"/>
          </p:cNvSpPr>
          <p:nvPr>
            <p:ph type="title"/>
          </p:nvPr>
        </p:nvSpPr>
        <p:spPr>
          <a:xfrm>
            <a:off x="311700" y="445025"/>
            <a:ext cx="8520600" cy="9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FF"/>
                </a:solidFill>
              </a:rPr>
              <a:t>        The Field of Action: What should I do? </a:t>
            </a:r>
            <a:endParaRPr sz="3000">
              <a:solidFill>
                <a:srgbClr val="0000FF"/>
              </a:solidFill>
            </a:endParaRPr>
          </a:p>
          <a:p>
            <a:pPr marL="0" lvl="0" indent="0" algn="l" rtl="0">
              <a:spcBef>
                <a:spcPts val="0"/>
              </a:spcBef>
              <a:spcAft>
                <a:spcPts val="0"/>
              </a:spcAft>
              <a:buNone/>
            </a:pPr>
            <a:r>
              <a:rPr lang="en" sz="3000">
                <a:solidFill>
                  <a:srgbClr val="0000FF"/>
                </a:solidFill>
              </a:rPr>
              <a:t>Are Principles of Ethics/Morality Scientific?</a:t>
            </a:r>
            <a:endParaRPr sz="3000">
              <a:solidFill>
                <a:srgbClr val="0000FF"/>
              </a:solidFill>
            </a:endParaRPr>
          </a:p>
        </p:txBody>
      </p:sp>
      <p:sp>
        <p:nvSpPr>
          <p:cNvPr id="280" name="Google Shape;280;p46"/>
          <p:cNvSpPr txBox="1">
            <a:spLocks noGrp="1"/>
          </p:cNvSpPr>
          <p:nvPr>
            <p:ph type="body" idx="1"/>
          </p:nvPr>
        </p:nvSpPr>
        <p:spPr>
          <a:xfrm>
            <a:off x="311700" y="1414025"/>
            <a:ext cx="8520600" cy="356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1" name="Google Shape;281;p46" descr="Image result for the golden rule"/>
          <p:cNvPicPr preferRelativeResize="0"/>
          <p:nvPr/>
        </p:nvPicPr>
        <p:blipFill>
          <a:blip r:embed="rId3">
            <a:alphaModFix/>
          </a:blip>
          <a:stretch>
            <a:fillRect/>
          </a:stretch>
        </p:blipFill>
        <p:spPr>
          <a:xfrm>
            <a:off x="928875" y="1436000"/>
            <a:ext cx="6821025" cy="3707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8"/>
          <p:cNvSpPr txBox="1">
            <a:spLocks noGrp="1"/>
          </p:cNvSpPr>
          <p:nvPr>
            <p:ph type="title"/>
          </p:nvPr>
        </p:nvSpPr>
        <p:spPr>
          <a:xfrm>
            <a:off x="230350" y="302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How can we test if Prayer works?</a:t>
            </a:r>
            <a:endParaRPr/>
          </a:p>
        </p:txBody>
      </p:sp>
      <p:sp>
        <p:nvSpPr>
          <p:cNvPr id="294" name="Google Shape;294;p48"/>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An omniscient Being can know, but how can we know?</a:t>
            </a:r>
            <a:endParaRPr sz="2400" dirty="0"/>
          </a:p>
        </p:txBody>
      </p:sp>
      <p:pic>
        <p:nvPicPr>
          <p:cNvPr id="295" name="Google Shape;295;p48" descr="Related image"/>
          <p:cNvPicPr preferRelativeResize="0"/>
          <p:nvPr/>
        </p:nvPicPr>
        <p:blipFill>
          <a:blip r:embed="rId3">
            <a:alphaModFix/>
          </a:blip>
          <a:stretch>
            <a:fillRect/>
          </a:stretch>
        </p:blipFill>
        <p:spPr>
          <a:xfrm>
            <a:off x="573375" y="2018325"/>
            <a:ext cx="7834551" cy="3048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311700" y="74428"/>
            <a:ext cx="8520600" cy="500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Immanuel Kant (1724-1804)</a:t>
            </a:r>
            <a:endParaRPr dirty="0"/>
          </a:p>
        </p:txBody>
      </p:sp>
      <p:sp>
        <p:nvSpPr>
          <p:cNvPr id="309" name="Google Shape;309;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r>
              <a:rPr lang="en-US" b="1" dirty="0"/>
              <a:t>                                    Limiting Science to make room for Faith</a:t>
            </a:r>
            <a:endParaRPr b="1" dirty="0"/>
          </a:p>
        </p:txBody>
      </p:sp>
      <p:pic>
        <p:nvPicPr>
          <p:cNvPr id="310" name="Google Shape;310;p50" descr="Image result for immanuel kant"/>
          <p:cNvPicPr preferRelativeResize="0"/>
          <p:nvPr/>
        </p:nvPicPr>
        <p:blipFill>
          <a:blip r:embed="rId3">
            <a:alphaModFix/>
          </a:blip>
          <a:stretch>
            <a:fillRect/>
          </a:stretch>
        </p:blipFill>
        <p:spPr>
          <a:xfrm>
            <a:off x="904075" y="574626"/>
            <a:ext cx="7415926" cy="36358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6325"/>
            <a:ext cx="85206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t>The Physical Universe in Powers of Ten meters: Life is Found in Layers</a:t>
            </a:r>
            <a:endParaRPr sz="1800" b="1"/>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479950"/>
            <a:ext cx="8520600" cy="40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rPr>
              <a:t>10</a:t>
            </a:r>
            <a:r>
              <a:rPr lang="en" sz="1100" baseline="30000">
                <a:solidFill>
                  <a:srgbClr val="222222"/>
                </a:solidFill>
                <a:highlight>
                  <a:schemeClr val="lt1"/>
                </a:highlight>
              </a:rPr>
              <a:t> </a:t>
            </a:r>
            <a:r>
              <a:rPr lang="en" sz="1100" b="1" baseline="30000">
                <a:solidFill>
                  <a:srgbClr val="222222"/>
                </a:solidFill>
                <a:highlight>
                  <a:schemeClr val="lt1"/>
                </a:highlight>
              </a:rPr>
              <a:t>28                	</a:t>
            </a:r>
            <a:r>
              <a:rPr lang="en" sz="1100" b="1">
                <a:solidFill>
                  <a:schemeClr val="dk1"/>
                </a:solidFill>
              </a:rPr>
              <a:t>Size of</a:t>
            </a:r>
            <a:r>
              <a:rPr lang="en" sz="1100" b="1" baseline="30000">
                <a:solidFill>
                  <a:srgbClr val="222222"/>
                </a:solidFill>
                <a:highlight>
                  <a:schemeClr val="lt1"/>
                </a:highlight>
              </a:rPr>
              <a:t>  </a:t>
            </a:r>
            <a:r>
              <a:rPr lang="en" sz="1100" b="1">
                <a:solidFill>
                  <a:schemeClr val="dk1"/>
                </a:solidFill>
              </a:rPr>
              <a:t>Observable Universe       	Cosmology</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24          	</a:t>
            </a:r>
            <a:r>
              <a:rPr lang="en" sz="1100" b="1">
                <a:solidFill>
                  <a:schemeClr val="dk1"/>
                </a:solidFill>
              </a:rPr>
              <a:t>SuperCluster of Galaxies              	</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23          	</a:t>
            </a:r>
            <a:r>
              <a:rPr lang="en" sz="1100" b="1">
                <a:solidFill>
                  <a:schemeClr val="dk1"/>
                </a:solidFill>
              </a:rPr>
              <a:t>Local Cluster of Galaxies              	AstroPhysics</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20          	</a:t>
            </a:r>
            <a:r>
              <a:rPr lang="en" sz="1100" b="1">
                <a:solidFill>
                  <a:schemeClr val="dk1"/>
                </a:solidFill>
              </a:rPr>
              <a:t>Our Milky Way Galaxy</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14          	</a:t>
            </a:r>
            <a:r>
              <a:rPr lang="en" sz="1100" b="1">
                <a:solidFill>
                  <a:schemeClr val="dk1"/>
                </a:solidFill>
              </a:rPr>
              <a:t>Our Solar System</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7           	</a:t>
            </a:r>
            <a:r>
              <a:rPr lang="en" sz="1100" b="1">
                <a:solidFill>
                  <a:schemeClr val="dk1"/>
                </a:solidFill>
              </a:rPr>
              <a:t>Earth                                        	MacroEconomics</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a:t>
            </a:r>
            <a:r>
              <a:rPr lang="en" sz="1100" b="1">
                <a:solidFill>
                  <a:schemeClr val="dk1"/>
                </a:solidFill>
              </a:rPr>
              <a:t>Continent                                	Geology</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27          	</a:t>
            </a:r>
            <a:r>
              <a:rPr lang="en" sz="1100" b="1">
                <a:solidFill>
                  <a:schemeClr val="dk1"/>
                </a:solidFill>
              </a:rPr>
              <a:t>Ecosystem                                        Ecology</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27          	</a:t>
            </a:r>
            <a:r>
              <a:rPr lang="en" sz="1100" b="1">
                <a:solidFill>
                  <a:schemeClr val="dk1"/>
                </a:solidFill>
              </a:rPr>
              <a:t>United States:  Sociology, Political Science, Anthropology</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27          	</a:t>
            </a:r>
            <a:r>
              <a:rPr lang="en" sz="1100" b="1">
                <a:solidFill>
                  <a:schemeClr val="dk1"/>
                </a:solidFill>
              </a:rPr>
              <a:t>Fairfield                                  	Hospital Medicine</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2           	</a:t>
            </a:r>
            <a:r>
              <a:rPr lang="en" sz="1100" b="1">
                <a:solidFill>
                  <a:schemeClr val="dk1"/>
                </a:solidFill>
              </a:rPr>
              <a:t>Arts Center</a:t>
            </a:r>
            <a:endParaRPr sz="1100" b="1">
              <a:solidFill>
                <a:schemeClr val="dk1"/>
              </a:solidFill>
            </a:endParaRPr>
          </a:p>
          <a:p>
            <a:pPr marL="0" lvl="0" indent="0" algn="l" rtl="0">
              <a:spcBef>
                <a:spcPts val="1600"/>
              </a:spcBef>
              <a:spcAft>
                <a:spcPts val="0"/>
              </a:spcAft>
              <a:buNone/>
            </a:pPr>
            <a:r>
              <a:rPr lang="en" sz="1100">
                <a:solidFill>
                  <a:srgbClr val="222222"/>
                </a:solidFill>
                <a:highlight>
                  <a:schemeClr val="lt1"/>
                </a:highlight>
              </a:rPr>
              <a:t>10</a:t>
            </a:r>
            <a:r>
              <a:rPr lang="en" sz="1100" baseline="30000">
                <a:solidFill>
                  <a:srgbClr val="222222"/>
                </a:solidFill>
                <a:highlight>
                  <a:schemeClr val="lt1"/>
                </a:highlight>
              </a:rPr>
              <a:t> 1           	</a:t>
            </a:r>
            <a:r>
              <a:rPr lang="en" sz="1100" b="1">
                <a:solidFill>
                  <a:schemeClr val="dk1"/>
                </a:solidFill>
              </a:rPr>
              <a:t>Human Being       	              	Biology	</a:t>
            </a:r>
            <a:endParaRPr sz="1100" b="1">
              <a:solidFill>
                <a:schemeClr val="dk1"/>
              </a:solidFill>
            </a:endParaRPr>
          </a:p>
          <a:p>
            <a:pPr marL="0" lvl="0" indent="0" algn="ctr" rtl="0">
              <a:lnSpc>
                <a:spcPct val="100000"/>
              </a:lnSpc>
              <a:spcBef>
                <a:spcPts val="1600"/>
              </a:spcBef>
              <a:spcAft>
                <a:spcPts val="0"/>
              </a:spcAft>
              <a:buClr>
                <a:schemeClr val="dk1"/>
              </a:buClr>
              <a:buSzPts val="1100"/>
              <a:buFont typeface="Arial"/>
              <a:buNone/>
            </a:pPr>
            <a:endParaRPr sz="2800" i="1">
              <a:solidFill>
                <a:schemeClr val="dk1"/>
              </a:solidFill>
            </a:endParaRPr>
          </a:p>
        </p:txBody>
      </p:sp>
      <p:pic>
        <p:nvPicPr>
          <p:cNvPr id="62" name="Google Shape;62;p14" descr="Image result for galaxy"/>
          <p:cNvPicPr preferRelativeResize="0"/>
          <p:nvPr/>
        </p:nvPicPr>
        <p:blipFill>
          <a:blip r:embed="rId3">
            <a:alphaModFix/>
          </a:blip>
          <a:stretch>
            <a:fillRect/>
          </a:stretch>
        </p:blipFill>
        <p:spPr>
          <a:xfrm>
            <a:off x="5092950" y="687675"/>
            <a:ext cx="4051051" cy="39009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311700" y="152500"/>
            <a:ext cx="8520600" cy="9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Kant: Experience-based Science has limits,   which make room for Faith-based Religion</a:t>
            </a:r>
            <a:endParaRPr/>
          </a:p>
        </p:txBody>
      </p:sp>
      <p:sp>
        <p:nvSpPr>
          <p:cNvPr id="316" name="Google Shape;316;p51"/>
          <p:cNvSpPr txBox="1">
            <a:spLocks noGrp="1"/>
          </p:cNvSpPr>
          <p:nvPr>
            <p:ph type="body" idx="1"/>
          </p:nvPr>
        </p:nvSpPr>
        <p:spPr>
          <a:xfrm>
            <a:off x="0" y="1152475"/>
            <a:ext cx="9249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85200C"/>
                </a:solidFill>
              </a:rPr>
              <a:t>Science tested by Empirical Experience</a:t>
            </a:r>
            <a:r>
              <a:rPr lang="en" b="1"/>
              <a:t> </a:t>
            </a:r>
            <a:r>
              <a:rPr lang="en" b="1">
                <a:solidFill>
                  <a:srgbClr val="0000FF"/>
                </a:solidFill>
              </a:rPr>
              <a:t>Morality is not subject to Scientific Testing</a:t>
            </a:r>
            <a:endParaRPr b="1">
              <a:solidFill>
                <a:srgbClr val="0000FF"/>
              </a:solidFill>
            </a:endParaRPr>
          </a:p>
        </p:txBody>
      </p:sp>
      <p:pic>
        <p:nvPicPr>
          <p:cNvPr id="317" name="Google Shape;317;p51" descr="Image result for kant critique of pure reason"/>
          <p:cNvPicPr preferRelativeResize="0"/>
          <p:nvPr/>
        </p:nvPicPr>
        <p:blipFill>
          <a:blip r:embed="rId3">
            <a:alphaModFix/>
          </a:blip>
          <a:stretch>
            <a:fillRect/>
          </a:stretch>
        </p:blipFill>
        <p:spPr>
          <a:xfrm>
            <a:off x="1330925" y="1857750"/>
            <a:ext cx="2758925" cy="2828250"/>
          </a:xfrm>
          <a:prstGeom prst="rect">
            <a:avLst/>
          </a:prstGeom>
          <a:noFill/>
          <a:ln>
            <a:noFill/>
          </a:ln>
        </p:spPr>
      </p:pic>
      <p:pic>
        <p:nvPicPr>
          <p:cNvPr id="318" name="Google Shape;318;p51" descr="Image result for kant critique of practical reason"/>
          <p:cNvPicPr preferRelativeResize="0"/>
          <p:nvPr/>
        </p:nvPicPr>
        <p:blipFill>
          <a:blip r:embed="rId4">
            <a:alphaModFix/>
          </a:blip>
          <a:stretch>
            <a:fillRect/>
          </a:stretch>
        </p:blipFill>
        <p:spPr>
          <a:xfrm>
            <a:off x="5032600" y="1857750"/>
            <a:ext cx="3147100" cy="2828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b="1" dirty="0"/>
              <a:t>Science: Testing Theory and Practice</a:t>
            </a:r>
            <a:endParaRPr b="1" dirty="0"/>
          </a:p>
        </p:txBody>
      </p:sp>
      <p:sp>
        <p:nvSpPr>
          <p:cNvPr id="324" name="Google Shape;324;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0000FF"/>
                </a:solidFill>
              </a:rPr>
              <a:t>Theory</a:t>
            </a:r>
            <a:r>
              <a:rPr lang="en" sz="3600"/>
              <a:t>: The Test of Theory is </a:t>
            </a:r>
            <a:r>
              <a:rPr lang="en" sz="3600">
                <a:solidFill>
                  <a:srgbClr val="0000FF"/>
                </a:solidFill>
              </a:rPr>
              <a:t>research</a:t>
            </a:r>
            <a:r>
              <a:rPr lang="en" sz="3600"/>
              <a:t> that investigates its truth empirically.</a:t>
            </a:r>
            <a:endParaRPr sz="3600"/>
          </a:p>
          <a:p>
            <a:pPr marL="0" lvl="0" indent="0" algn="l" rtl="0">
              <a:spcBef>
                <a:spcPts val="1600"/>
              </a:spcBef>
              <a:spcAft>
                <a:spcPts val="1600"/>
              </a:spcAft>
              <a:buNone/>
            </a:pPr>
            <a:r>
              <a:rPr lang="en" sz="3600">
                <a:solidFill>
                  <a:srgbClr val="FF0000"/>
                </a:solidFill>
              </a:rPr>
              <a:t>Practice</a:t>
            </a:r>
            <a:r>
              <a:rPr lang="en" sz="3600"/>
              <a:t>: The Test of Practical Applications/Technology is:                    </a:t>
            </a:r>
            <a:r>
              <a:rPr lang="en" sz="3600">
                <a:solidFill>
                  <a:srgbClr val="FF0000"/>
                </a:solidFill>
              </a:rPr>
              <a:t>Do they work?</a:t>
            </a:r>
            <a:endParaRPr sz="36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37" name="Google Shape;337;p54"/>
          <p:cNvPicPr preferRelativeResize="0"/>
          <p:nvPr/>
        </p:nvPicPr>
        <p:blipFill>
          <a:blip r:embed="rId3">
            <a:alphaModFix/>
          </a:blip>
          <a:stretch>
            <a:fillRect/>
          </a:stretch>
        </p:blipFill>
        <p:spPr>
          <a:xfrm>
            <a:off x="-285750" y="266700"/>
            <a:ext cx="9144000" cy="4800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Tradition</a:t>
            </a:r>
            <a:r>
              <a:rPr lang="en">
                <a:solidFill>
                  <a:srgbClr val="0000FF"/>
                </a:solidFill>
              </a:rPr>
              <a:t>: The Foundation that Upholds Everything</a:t>
            </a:r>
            <a:endParaRPr>
              <a:solidFill>
                <a:srgbClr val="0000FF"/>
              </a:solidFill>
            </a:endParaRPr>
          </a:p>
        </p:txBody>
      </p:sp>
      <p:sp>
        <p:nvSpPr>
          <p:cNvPr id="330" name="Google Shape;330;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800" dirty="0">
                <a:solidFill>
                  <a:schemeClr val="dk1"/>
                </a:solidFill>
              </a:rPr>
              <a:t>#1 </a:t>
            </a:r>
            <a:r>
              <a:rPr lang="en" sz="2800" b="1" dirty="0">
                <a:solidFill>
                  <a:srgbClr val="134F5C"/>
                </a:solidFill>
              </a:rPr>
              <a:t>Rules</a:t>
            </a:r>
            <a:r>
              <a:rPr lang="en" sz="2800" dirty="0">
                <a:solidFill>
                  <a:schemeClr val="dk1"/>
                </a:solidFill>
              </a:rPr>
              <a:t> and </a:t>
            </a:r>
            <a:r>
              <a:rPr lang="en" sz="2800" b="1" dirty="0">
                <a:solidFill>
                  <a:srgbClr val="134F5C"/>
                </a:solidFill>
              </a:rPr>
              <a:t>Procedures</a:t>
            </a:r>
            <a:r>
              <a:rPr lang="en" sz="2800" dirty="0">
                <a:solidFill>
                  <a:schemeClr val="dk1"/>
                </a:solidFill>
              </a:rPr>
              <a:t> just like football (</a:t>
            </a:r>
            <a:r>
              <a:rPr lang="en-US" sz="2800" dirty="0">
                <a:solidFill>
                  <a:schemeClr val="dk1"/>
                </a:solidFill>
              </a:rPr>
              <a:t>e.g. repeatability)</a:t>
            </a:r>
            <a:endParaRPr sz="2800" dirty="0">
              <a:solidFill>
                <a:schemeClr val="dk1"/>
              </a:solidFill>
            </a:endParaRPr>
          </a:p>
          <a:p>
            <a:pPr marL="0" lvl="0" indent="0" algn="l" rtl="0">
              <a:lnSpc>
                <a:spcPct val="100000"/>
              </a:lnSpc>
              <a:spcBef>
                <a:spcPts val="0"/>
              </a:spcBef>
              <a:spcAft>
                <a:spcPts val="0"/>
              </a:spcAft>
              <a:buNone/>
            </a:pPr>
            <a:endParaRPr sz="2800" dirty="0">
              <a:solidFill>
                <a:schemeClr val="dk1"/>
              </a:solidFill>
            </a:endParaRPr>
          </a:p>
          <a:p>
            <a:pPr marL="0" lvl="0" indent="0" algn="l" rtl="0">
              <a:lnSpc>
                <a:spcPct val="100000"/>
              </a:lnSpc>
              <a:spcBef>
                <a:spcPts val="0"/>
              </a:spcBef>
              <a:spcAft>
                <a:spcPts val="0"/>
              </a:spcAft>
              <a:buNone/>
            </a:pPr>
            <a:r>
              <a:rPr lang="en" sz="2800" dirty="0">
                <a:solidFill>
                  <a:schemeClr val="dk1"/>
                </a:solidFill>
              </a:rPr>
              <a:t>#2 Officials/Experts who </a:t>
            </a:r>
            <a:r>
              <a:rPr lang="en" sz="2800" b="1" dirty="0">
                <a:solidFill>
                  <a:srgbClr val="274E13"/>
                </a:solidFill>
              </a:rPr>
              <a:t>Interpret</a:t>
            </a:r>
            <a:r>
              <a:rPr lang="en" sz="2800" dirty="0">
                <a:solidFill>
                  <a:schemeClr val="dk1"/>
                </a:solidFill>
              </a:rPr>
              <a:t> the Rules etc.</a:t>
            </a:r>
            <a:endParaRPr sz="2800" dirty="0">
              <a:solidFill>
                <a:schemeClr val="dk1"/>
              </a:solidFill>
            </a:endParaRPr>
          </a:p>
          <a:p>
            <a:pPr marL="0" lvl="0" indent="0" algn="l" rtl="0">
              <a:lnSpc>
                <a:spcPct val="100000"/>
              </a:lnSpc>
              <a:spcBef>
                <a:spcPts val="0"/>
              </a:spcBef>
              <a:spcAft>
                <a:spcPts val="0"/>
              </a:spcAft>
              <a:buNone/>
            </a:pPr>
            <a:endParaRPr sz="28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2800" dirty="0">
                <a:solidFill>
                  <a:schemeClr val="dk1"/>
                </a:solidFill>
              </a:rPr>
              <a:t>#3 Scientific </a:t>
            </a:r>
            <a:r>
              <a:rPr lang="en" sz="2800" b="1" dirty="0">
                <a:solidFill>
                  <a:srgbClr val="134F5C"/>
                </a:solidFill>
              </a:rPr>
              <a:t>Consensus</a:t>
            </a:r>
            <a:r>
              <a:rPr lang="en" sz="2800" dirty="0">
                <a:solidFill>
                  <a:schemeClr val="dk1"/>
                </a:solidFill>
              </a:rPr>
              <a:t> of the Scientific Community that signals Paradigm Shifts </a:t>
            </a:r>
            <a:endParaRPr sz="2800" dirty="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157450"/>
            <a:ext cx="8520600" cy="86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Recapping: The Three Stages of Science require Broad Comprehension + Detailed Focus/Analysis</a:t>
            </a:r>
            <a:endParaRPr>
              <a:solidFill>
                <a:srgbClr val="0000FF"/>
              </a:solidFill>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#1 Insight/Intuition/Discovery: The BIG AHA!!!</a:t>
            </a:r>
            <a:endParaRPr sz="2400"/>
          </a:p>
          <a:p>
            <a:pPr marL="0" lvl="0" indent="0" algn="l" rtl="0">
              <a:spcBef>
                <a:spcPts val="1600"/>
              </a:spcBef>
              <a:spcAft>
                <a:spcPts val="0"/>
              </a:spcAft>
              <a:buNone/>
            </a:pPr>
            <a:r>
              <a:rPr lang="en" sz="2400"/>
              <a:t>#2 Top-Down Thinking: Using Deductive Reasoning to deduce the consequences/predictions of the theory that can be tested</a:t>
            </a:r>
            <a:endParaRPr sz="2400"/>
          </a:p>
          <a:p>
            <a:pPr marL="0" lvl="0" indent="0" algn="l" rtl="0">
              <a:spcBef>
                <a:spcPts val="1600"/>
              </a:spcBef>
              <a:spcAft>
                <a:spcPts val="1600"/>
              </a:spcAft>
              <a:buNone/>
            </a:pPr>
            <a:r>
              <a:rPr lang="en" sz="2400"/>
              <a:t>#3 Bottom-up Testing: Using Inductive Reasoning to gather data to test the consequences/predictions of the theory</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Thinking Outside the Box or Expanding the Box</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3" name="Google Shape;103;p20" descr="Image result for outside the box thinking"/>
          <p:cNvPicPr preferRelativeResize="0"/>
          <p:nvPr/>
        </p:nvPicPr>
        <p:blipFill>
          <a:blip r:embed="rId3">
            <a:alphaModFix/>
          </a:blip>
          <a:stretch>
            <a:fillRect/>
          </a:stretch>
        </p:blipFill>
        <p:spPr>
          <a:xfrm>
            <a:off x="1047175" y="1093925"/>
            <a:ext cx="7083826" cy="40845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0"/>
            <a:ext cx="8520600" cy="11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0000FF"/>
                </a:solidFill>
              </a:rPr>
              <a:t>         Transcendental Consciousness</a:t>
            </a:r>
            <a:endParaRPr sz="3000" b="1">
              <a:solidFill>
                <a:srgbClr val="0000FF"/>
              </a:solidFill>
            </a:endParaRPr>
          </a:p>
          <a:p>
            <a:pPr marL="0" lvl="0" indent="0" algn="l" rtl="0">
              <a:spcBef>
                <a:spcPts val="0"/>
              </a:spcBef>
              <a:spcAft>
                <a:spcPts val="0"/>
              </a:spcAft>
              <a:buClr>
                <a:schemeClr val="dk1"/>
              </a:buClr>
              <a:buSzPts val="1100"/>
              <a:buFont typeface="Arial"/>
              <a:buNone/>
            </a:pPr>
            <a:r>
              <a:rPr lang="en" sz="3000" b="1">
                <a:solidFill>
                  <a:srgbClr val="0000FF"/>
                </a:solidFill>
              </a:rPr>
              <a:t>                  Where the Big Fish Are</a:t>
            </a:r>
            <a:endParaRPr sz="3000"/>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pic>
        <p:nvPicPr>
          <p:cNvPr id="96" name="Google Shape;96;p19" descr="Image result for big fish underwater"/>
          <p:cNvPicPr preferRelativeResize="0"/>
          <p:nvPr/>
        </p:nvPicPr>
        <p:blipFill>
          <a:blip r:embed="rId3">
            <a:alphaModFix/>
          </a:blip>
          <a:stretch>
            <a:fillRect/>
          </a:stretch>
        </p:blipFill>
        <p:spPr>
          <a:xfrm>
            <a:off x="311700" y="1152475"/>
            <a:ext cx="8520600" cy="3991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91850"/>
            <a:ext cx="8520600" cy="13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Taking the Big Idea and Making it Work</a:t>
            </a:r>
            <a:endParaRPr/>
          </a:p>
          <a:p>
            <a:pPr marL="0" lvl="0" indent="0" algn="l" rtl="0">
              <a:lnSpc>
                <a:spcPct val="115000"/>
              </a:lnSpc>
              <a:spcBef>
                <a:spcPts val="0"/>
              </a:spcBef>
              <a:spcAft>
                <a:spcPts val="1600"/>
              </a:spcAft>
              <a:buClr>
                <a:schemeClr val="dk1"/>
              </a:buClr>
              <a:buSzPts val="1100"/>
              <a:buFont typeface="Arial"/>
              <a:buNone/>
            </a:pPr>
            <a:r>
              <a:rPr lang="en" sz="2400">
                <a:solidFill>
                  <a:schemeClr val="dk2"/>
                </a:solidFill>
              </a:rPr>
              <a:t>Step 1: Inspiration/Intuition                                                 Step 2: Deduction: Deducing the Implications of the Big Idea</a:t>
            </a:r>
            <a:endParaRPr/>
          </a:p>
        </p:txBody>
      </p:sp>
      <p:pic>
        <p:nvPicPr>
          <p:cNvPr id="109" name="Google Shape;109;p21" descr="Image result for blueprint images"/>
          <p:cNvPicPr preferRelativeResize="0"/>
          <p:nvPr/>
        </p:nvPicPr>
        <p:blipFill>
          <a:blip r:embed="rId3">
            <a:alphaModFix/>
          </a:blip>
          <a:stretch>
            <a:fillRect/>
          </a:stretch>
        </p:blipFill>
        <p:spPr>
          <a:xfrm>
            <a:off x="1351475" y="1456550"/>
            <a:ext cx="6237225" cy="36213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Taking the Big Idea and Making it Work</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t>Step 1: Inspiration/Intuition</a:t>
            </a:r>
            <a:endParaRPr sz="3000"/>
          </a:p>
          <a:p>
            <a:pPr marL="0" lvl="0" indent="0" algn="l" rtl="0">
              <a:spcBef>
                <a:spcPts val="1600"/>
              </a:spcBef>
              <a:spcAft>
                <a:spcPts val="0"/>
              </a:spcAft>
              <a:buClr>
                <a:schemeClr val="dk1"/>
              </a:buClr>
              <a:buSzPts val="1100"/>
              <a:buFont typeface="Arial"/>
              <a:buNone/>
            </a:pPr>
            <a:r>
              <a:rPr lang="en" sz="3000"/>
              <a:t>Deduction: Create a Plan by Deducing the Implications of the Big Idea</a:t>
            </a:r>
            <a:endParaRPr sz="3000"/>
          </a:p>
          <a:p>
            <a:pPr marL="0" lvl="0" indent="0" algn="l" rtl="0">
              <a:spcBef>
                <a:spcPts val="1600"/>
              </a:spcBef>
              <a:spcAft>
                <a:spcPts val="1600"/>
              </a:spcAft>
              <a:buNone/>
            </a:pPr>
            <a:r>
              <a:rPr lang="en" sz="3000"/>
              <a:t>Step 2: Implementation: Create the Architecture</a:t>
            </a:r>
            <a:endParaRPr sz="3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9"/>
          <p:cNvSpPr txBox="1">
            <a:spLocks noGrp="1"/>
          </p:cNvSpPr>
          <p:nvPr>
            <p:ph type="title"/>
          </p:nvPr>
        </p:nvSpPr>
        <p:spPr>
          <a:xfrm>
            <a:off x="311700" y="0"/>
            <a:ext cx="8520600" cy="115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AHA!!!!  </a:t>
            </a:r>
            <a:r>
              <a:rPr lang="en">
                <a:solidFill>
                  <a:srgbClr val="073763"/>
                </a:solidFill>
              </a:rPr>
              <a:t>THE BIG IDEA:Thinking Outside the Box</a:t>
            </a:r>
            <a:endParaRPr>
              <a:solidFill>
                <a:srgbClr val="073763"/>
              </a:solidFill>
            </a:endParaRPr>
          </a:p>
          <a:p>
            <a:pPr marL="0" lvl="0" indent="0" algn="ctr" rtl="0">
              <a:spcBef>
                <a:spcPts val="0"/>
              </a:spcBef>
              <a:spcAft>
                <a:spcPts val="0"/>
              </a:spcAft>
              <a:buClr>
                <a:schemeClr val="dk1"/>
              </a:buClr>
              <a:buSzPts val="1100"/>
              <a:buFont typeface="Arial"/>
              <a:buNone/>
            </a:pPr>
            <a:r>
              <a:rPr lang="en" i="1"/>
              <a:t>Pure Consciousness: What if the light bulb experiences itself as pure illumination?</a:t>
            </a:r>
            <a:endParaRPr>
              <a:solidFill>
                <a:srgbClr val="073763"/>
              </a:solidFill>
            </a:endParaRPr>
          </a:p>
        </p:txBody>
      </p:sp>
      <p:sp>
        <p:nvSpPr>
          <p:cNvPr id="371" name="Google Shape;371;p59"/>
          <p:cNvSpPr txBox="1">
            <a:spLocks noGrp="1"/>
          </p:cNvSpPr>
          <p:nvPr>
            <p:ph type="body" idx="1"/>
          </p:nvPr>
        </p:nvSpPr>
        <p:spPr>
          <a:xfrm>
            <a:off x="311700" y="1458200"/>
            <a:ext cx="8520600" cy="38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rPr>
              <a:t>“I’m lying on the grass, looking at the sky and making up pictures with the clouds.  It’s hot, and I have on shorts and a sun top.  I’m four.  It’s very still, and the clouds have stopped moving.  I don’t know how long it was--it dawned on me only after it was all over--but for a time there, I was everything and everything was me.  I’ve never felt that way since.  But it’s possible.”  --Carol Burnett, Comedian, Actress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380525"/>
            <a:ext cx="8520600" cy="418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0</a:t>
            </a:r>
            <a:r>
              <a:rPr lang="en" sz="1100" b="1">
                <a:solidFill>
                  <a:schemeClr val="dk1"/>
                </a:solidFill>
              </a:rPr>
              <a:t>             One meter</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-2          	</a:t>
            </a:r>
            <a:r>
              <a:rPr lang="en" sz="1100" b="1">
                <a:solidFill>
                  <a:schemeClr val="dk1"/>
                </a:solidFill>
              </a:rPr>
              <a:t>Ant  </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-4          	</a:t>
            </a:r>
            <a:r>
              <a:rPr lang="en" sz="1100" b="1">
                <a:solidFill>
                  <a:schemeClr val="dk1"/>
                </a:solidFill>
              </a:rPr>
              <a:t>Cell Microbe                           	Microbiology</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-1          	</a:t>
            </a:r>
            <a:r>
              <a:rPr lang="en" sz="1100" b="1">
                <a:solidFill>
                  <a:schemeClr val="dk1"/>
                </a:solidFill>
              </a:rPr>
              <a:t>DNA</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-5          	</a:t>
            </a:r>
            <a:r>
              <a:rPr lang="en" sz="1100" b="1">
                <a:solidFill>
                  <a:schemeClr val="dk1"/>
                </a:solidFill>
              </a:rPr>
              <a:t>Virus</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-10         	</a:t>
            </a:r>
            <a:r>
              <a:rPr lang="en" sz="1100" b="1">
                <a:solidFill>
                  <a:schemeClr val="dk1"/>
                </a:solidFill>
              </a:rPr>
              <a:t>Atom</a:t>
            </a:r>
            <a:r>
              <a:rPr lang="en" sz="1100" baseline="30000">
                <a:solidFill>
                  <a:srgbClr val="222222"/>
                </a:solidFill>
                <a:highlight>
                  <a:schemeClr val="lt1"/>
                </a:highlight>
              </a:rPr>
              <a:t>       	</a:t>
            </a:r>
            <a:endParaRPr sz="1100" baseline="30000">
              <a:solidFill>
                <a:srgbClr val="222222"/>
              </a:solidFill>
              <a:highlight>
                <a:schemeClr val="lt1"/>
              </a:highlight>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-15         	</a:t>
            </a:r>
            <a:r>
              <a:rPr lang="en" sz="1100" b="1">
                <a:solidFill>
                  <a:schemeClr val="dk1"/>
                </a:solidFill>
              </a:rPr>
              <a:t>Proton/Electron                    		Chemistry</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-19         	</a:t>
            </a:r>
            <a:r>
              <a:rPr lang="en" sz="1100" b="1">
                <a:solidFill>
                  <a:schemeClr val="dk1"/>
                </a:solidFill>
              </a:rPr>
              <a:t>Quark                                       	Elementary Particles</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sz="1100">
                <a:solidFill>
                  <a:srgbClr val="222222"/>
                </a:solidFill>
                <a:highlight>
                  <a:schemeClr val="lt1"/>
                </a:highlight>
              </a:rPr>
              <a:t>10</a:t>
            </a:r>
            <a:r>
              <a:rPr lang="en" sz="1100" baseline="30000">
                <a:solidFill>
                  <a:srgbClr val="222222"/>
                </a:solidFill>
                <a:highlight>
                  <a:schemeClr val="lt1"/>
                </a:highlight>
              </a:rPr>
              <a:t> -34         	</a:t>
            </a:r>
            <a:r>
              <a:rPr lang="en" sz="1100" b="1">
                <a:solidFill>
                  <a:schemeClr val="dk1"/>
                </a:solidFill>
              </a:rPr>
              <a:t>Superstrings</a:t>
            </a:r>
            <a:endParaRPr sz="1100" b="1">
              <a:solidFill>
                <a:schemeClr val="dk1"/>
              </a:solidFill>
            </a:endParaRPr>
          </a:p>
          <a:p>
            <a:pPr marL="0" lvl="0" indent="0" algn="l" rtl="0">
              <a:spcBef>
                <a:spcPts val="1600"/>
              </a:spcBef>
              <a:spcAft>
                <a:spcPts val="0"/>
              </a:spcAft>
              <a:buClr>
                <a:schemeClr val="dk1"/>
              </a:buClr>
              <a:buSzPts val="1100"/>
              <a:buFont typeface="Arial"/>
              <a:buNone/>
            </a:pPr>
            <a:r>
              <a:rPr lang="en" u="sng" baseline="30000">
                <a:solidFill>
                  <a:srgbClr val="222222"/>
                </a:solidFill>
                <a:highlight>
                  <a:schemeClr val="lt1"/>
                </a:highlight>
              </a:rPr>
              <a:t>________</a:t>
            </a:r>
            <a:r>
              <a:rPr lang="en" b="1" u="sng" baseline="30000">
                <a:solidFill>
                  <a:srgbClr val="222222"/>
                </a:solidFill>
                <a:highlight>
                  <a:schemeClr val="lt1"/>
                </a:highlight>
              </a:rPr>
              <a:t>The Planck Scale:Space &amp; Time exist above</a:t>
            </a:r>
            <a:endParaRPr b="1" u="sng" baseline="30000">
              <a:solidFill>
                <a:srgbClr val="222222"/>
              </a:solidFill>
              <a:highlight>
                <a:schemeClr val="lt1"/>
              </a:highlight>
            </a:endParaRPr>
          </a:p>
          <a:p>
            <a:pPr marL="0" lvl="0" indent="0" algn="l" rtl="0">
              <a:spcBef>
                <a:spcPts val="1600"/>
              </a:spcBef>
              <a:spcAft>
                <a:spcPts val="0"/>
              </a:spcAft>
              <a:buClr>
                <a:schemeClr val="dk1"/>
              </a:buClr>
              <a:buSzPts val="1100"/>
              <a:buFont typeface="Arial"/>
              <a:buNone/>
            </a:pPr>
            <a:r>
              <a:rPr lang="en" b="1" baseline="30000">
                <a:solidFill>
                  <a:srgbClr val="222222"/>
                </a:solidFill>
                <a:highlight>
                  <a:schemeClr val="lt1"/>
                </a:highlight>
              </a:rPr>
              <a:t>Virtual Reality: The Vacuum State/The Absolute</a:t>
            </a:r>
            <a:endParaRPr b="1" baseline="30000">
              <a:solidFill>
                <a:srgbClr val="222222"/>
              </a:solidFill>
              <a:highlight>
                <a:schemeClr val="lt1"/>
              </a:highlight>
            </a:endParaRPr>
          </a:p>
          <a:p>
            <a:pPr marL="0" lvl="0" indent="0" algn="l" rtl="0">
              <a:spcBef>
                <a:spcPts val="1600"/>
              </a:spcBef>
              <a:spcAft>
                <a:spcPts val="1600"/>
              </a:spcAft>
              <a:buNone/>
            </a:pPr>
            <a:endParaRPr/>
          </a:p>
        </p:txBody>
      </p:sp>
      <p:pic>
        <p:nvPicPr>
          <p:cNvPr id="69" name="Google Shape;69;p15" descr="Image result for atom"/>
          <p:cNvPicPr preferRelativeResize="0"/>
          <p:nvPr/>
        </p:nvPicPr>
        <p:blipFill>
          <a:blip r:embed="rId3">
            <a:alphaModFix/>
          </a:blip>
          <a:stretch>
            <a:fillRect/>
          </a:stretch>
        </p:blipFill>
        <p:spPr>
          <a:xfrm>
            <a:off x="5042400" y="629825"/>
            <a:ext cx="4101600" cy="385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21825"/>
            <a:ext cx="8520600" cy="798901"/>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600" dirty="0">
                <a:solidFill>
                  <a:srgbClr val="00FF00"/>
                </a:solidFill>
              </a:rPr>
              <a:t>Epistemology</a:t>
            </a:r>
            <a:r>
              <a:rPr lang="en" sz="3600" dirty="0">
                <a:solidFill>
                  <a:schemeClr val="dk2"/>
                </a:solidFill>
              </a:rPr>
              <a:t> </a:t>
            </a:r>
            <a:r>
              <a:rPr lang="en" sz="3600" dirty="0">
                <a:solidFill>
                  <a:srgbClr val="00FF00"/>
                </a:solidFill>
              </a:rPr>
              <a:t>Question</a:t>
            </a:r>
            <a:r>
              <a:rPr lang="en" sz="3600" dirty="0">
                <a:solidFill>
                  <a:schemeClr val="dk2"/>
                </a:solidFill>
              </a:rPr>
              <a:t>: What is True? </a:t>
            </a:r>
            <a:endParaRPr sz="3600" dirty="0">
              <a:solidFill>
                <a:schemeClr val="dk2"/>
              </a:solidFill>
            </a:endParaRPr>
          </a:p>
          <a:p>
            <a:pPr marL="0" lvl="0" indent="0" algn="l" rtl="0">
              <a:spcBef>
                <a:spcPts val="1600"/>
              </a:spcBef>
              <a:spcAft>
                <a:spcPts val="0"/>
              </a:spcAft>
              <a:buNone/>
            </a:pPr>
            <a:endParaRPr dirty="0"/>
          </a:p>
        </p:txBody>
      </p:sp>
      <p:sp>
        <p:nvSpPr>
          <p:cNvPr id="134" name="Google Shape;134;p25"/>
          <p:cNvSpPr txBox="1">
            <a:spLocks noGrp="1"/>
          </p:cNvSpPr>
          <p:nvPr>
            <p:ph type="body" idx="1"/>
          </p:nvPr>
        </p:nvSpPr>
        <p:spPr>
          <a:xfrm>
            <a:off x="311700" y="1705250"/>
            <a:ext cx="8520600" cy="327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3600"/>
          </a:p>
          <a:p>
            <a:pPr marL="0" lvl="0" indent="0" algn="l" rtl="0">
              <a:spcBef>
                <a:spcPts val="1600"/>
              </a:spcBef>
              <a:spcAft>
                <a:spcPts val="1600"/>
              </a:spcAft>
              <a:buNone/>
            </a:pPr>
            <a:endParaRPr/>
          </a:p>
        </p:txBody>
      </p:sp>
      <p:pic>
        <p:nvPicPr>
          <p:cNvPr id="135" name="Google Shape;135;p25" descr="Image result for what is truth"/>
          <p:cNvPicPr preferRelativeResize="0"/>
          <p:nvPr/>
        </p:nvPicPr>
        <p:blipFill>
          <a:blip r:embed="rId3">
            <a:alphaModFix/>
          </a:blip>
          <a:stretch>
            <a:fillRect/>
          </a:stretch>
        </p:blipFill>
        <p:spPr>
          <a:xfrm>
            <a:off x="582275" y="1020727"/>
            <a:ext cx="7320125" cy="3956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7066-9861-4E91-9CA5-957F1768415C}"/>
              </a:ext>
            </a:extLst>
          </p:cNvPr>
          <p:cNvSpPr>
            <a:spLocks noGrp="1"/>
          </p:cNvSpPr>
          <p:nvPr>
            <p:ph type="title"/>
          </p:nvPr>
        </p:nvSpPr>
        <p:spPr>
          <a:xfrm>
            <a:off x="311700" y="106326"/>
            <a:ext cx="8520600" cy="911399"/>
          </a:xfrm>
        </p:spPr>
        <p:txBody>
          <a:bodyPr/>
          <a:lstStyle/>
          <a:p>
            <a:r>
              <a:rPr lang="en-US" sz="2400" b="1" dirty="0">
                <a:solidFill>
                  <a:srgbClr val="0070C0"/>
                </a:solidFill>
              </a:rPr>
              <a:t>Paradigm</a:t>
            </a:r>
            <a:r>
              <a:rPr lang="en-US" sz="2400" dirty="0"/>
              <a:t>: A distinct perspective, set of assumptions      </a:t>
            </a:r>
            <a:br>
              <a:rPr lang="en-US" sz="2400" dirty="0"/>
            </a:br>
            <a:r>
              <a:rPr lang="en-US" sz="2400" dirty="0"/>
              <a:t>                      What we see as normal. </a:t>
            </a:r>
          </a:p>
        </p:txBody>
      </p:sp>
      <p:sp>
        <p:nvSpPr>
          <p:cNvPr id="3" name="Text Placeholder 2">
            <a:extLst>
              <a:ext uri="{FF2B5EF4-FFF2-40B4-BE49-F238E27FC236}">
                <a16:creationId xmlns:a16="http://schemas.microsoft.com/office/drawing/2014/main" id="{4C8962A9-E48B-4664-AAAC-6DD3FC2CBFBB}"/>
              </a:ext>
            </a:extLst>
          </p:cNvPr>
          <p:cNvSpPr>
            <a:spLocks noGrp="1"/>
          </p:cNvSpPr>
          <p:nvPr>
            <p:ph type="body" idx="1"/>
          </p:nvPr>
        </p:nvSpPr>
        <p:spPr>
          <a:xfrm>
            <a:off x="311700" y="1658679"/>
            <a:ext cx="8520600" cy="2910196"/>
          </a:xfrm>
        </p:spPr>
        <p:txBody>
          <a:bodyPr/>
          <a:lstStyle/>
          <a:p>
            <a:endParaRPr lang="en-US" dirty="0"/>
          </a:p>
        </p:txBody>
      </p:sp>
      <p:pic>
        <p:nvPicPr>
          <p:cNvPr id="1026" name="Picture 2" descr="Related image">
            <a:extLst>
              <a:ext uri="{FF2B5EF4-FFF2-40B4-BE49-F238E27FC236}">
                <a16:creationId xmlns:a16="http://schemas.microsoft.com/office/drawing/2014/main" id="{51FD7596-7F66-4FF2-853E-B5E9D636C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6240"/>
            <a:ext cx="9144000" cy="390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7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EA50-6EC0-41E5-892C-FC8EEF7564E4}"/>
              </a:ext>
            </a:extLst>
          </p:cNvPr>
          <p:cNvSpPr>
            <a:spLocks noGrp="1"/>
          </p:cNvSpPr>
          <p:nvPr>
            <p:ph type="title"/>
          </p:nvPr>
        </p:nvSpPr>
        <p:spPr>
          <a:xfrm>
            <a:off x="74428" y="202019"/>
            <a:ext cx="8984512" cy="815706"/>
          </a:xfrm>
        </p:spPr>
        <p:txBody>
          <a:bodyPr/>
          <a:lstStyle/>
          <a:p>
            <a:r>
              <a:rPr lang="en-US" dirty="0">
                <a:solidFill>
                  <a:srgbClr val="002060"/>
                </a:solidFill>
              </a:rPr>
              <a:t>Our Original Paradigm</a:t>
            </a:r>
            <a:r>
              <a:rPr lang="en-US" dirty="0"/>
              <a:t>: </a:t>
            </a:r>
            <a:r>
              <a:rPr lang="en-US" b="1" dirty="0">
                <a:solidFill>
                  <a:srgbClr val="00B050"/>
                </a:solidFill>
              </a:rPr>
              <a:t>The Nature of Life is to Grow</a:t>
            </a:r>
            <a:endParaRPr lang="en-US" dirty="0">
              <a:solidFill>
                <a:srgbClr val="00B050"/>
              </a:solidFill>
            </a:endParaRPr>
          </a:p>
        </p:txBody>
      </p:sp>
      <p:sp>
        <p:nvSpPr>
          <p:cNvPr id="3" name="Text Placeholder 2">
            <a:extLst>
              <a:ext uri="{FF2B5EF4-FFF2-40B4-BE49-F238E27FC236}">
                <a16:creationId xmlns:a16="http://schemas.microsoft.com/office/drawing/2014/main" id="{807E8532-072C-43B8-875B-9909ECB5F7FF}"/>
              </a:ext>
            </a:extLst>
          </p:cNvPr>
          <p:cNvSpPr>
            <a:spLocks noGrp="1"/>
          </p:cNvSpPr>
          <p:nvPr>
            <p:ph type="body" idx="1"/>
          </p:nvPr>
        </p:nvSpPr>
        <p:spPr>
          <a:xfrm>
            <a:off x="311700" y="1828465"/>
            <a:ext cx="8520600" cy="2870010"/>
          </a:xfrm>
        </p:spPr>
        <p:txBody>
          <a:bodyPr/>
          <a:lstStyle/>
          <a:p>
            <a:endParaRPr lang="en-US" dirty="0"/>
          </a:p>
        </p:txBody>
      </p:sp>
      <p:pic>
        <p:nvPicPr>
          <p:cNvPr id="2050" name="Picture 2" descr="Image result for womb to birth">
            <a:extLst>
              <a:ext uri="{FF2B5EF4-FFF2-40B4-BE49-F238E27FC236}">
                <a16:creationId xmlns:a16="http://schemas.microsoft.com/office/drawing/2014/main" id="{535C2B8A-1F7E-4AC0-951B-E5ACF6275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7725"/>
            <a:ext cx="9144000" cy="432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57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BBA1-69FA-489F-A048-2B8CF2360A24}"/>
              </a:ext>
            </a:extLst>
          </p:cNvPr>
          <p:cNvSpPr>
            <a:spLocks noGrp="1"/>
          </p:cNvSpPr>
          <p:nvPr>
            <p:ph type="title"/>
          </p:nvPr>
        </p:nvSpPr>
        <p:spPr>
          <a:xfrm>
            <a:off x="311700" y="170121"/>
            <a:ext cx="8520600" cy="847604"/>
          </a:xfrm>
        </p:spPr>
        <p:txBody>
          <a:bodyPr/>
          <a:lstStyle/>
          <a:p>
            <a:r>
              <a:rPr lang="en-US" dirty="0">
                <a:solidFill>
                  <a:srgbClr val="0070C0"/>
                </a:solidFill>
              </a:rPr>
              <a:t>How do we choose between Theories, Paradigms?</a:t>
            </a:r>
          </a:p>
        </p:txBody>
      </p:sp>
      <p:sp>
        <p:nvSpPr>
          <p:cNvPr id="3" name="Text Placeholder 2">
            <a:extLst>
              <a:ext uri="{FF2B5EF4-FFF2-40B4-BE49-F238E27FC236}">
                <a16:creationId xmlns:a16="http://schemas.microsoft.com/office/drawing/2014/main" id="{FC512475-1769-49F3-A672-B5DBDBF39AB8}"/>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F2294AC4-1035-4283-9CE5-BE0305343F0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95693" y="840441"/>
            <a:ext cx="9144000" cy="4303059"/>
          </a:xfrm>
          <a:prstGeom prst="rect">
            <a:avLst/>
          </a:prstGeom>
        </p:spPr>
      </p:pic>
    </p:spTree>
    <p:extLst>
      <p:ext uri="{BB962C8B-B14F-4D97-AF65-F5344CB8AC3E}">
        <p14:creationId xmlns:p14="http://schemas.microsoft.com/office/powerpoint/2010/main" val="39847069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1477</Words>
  <Application>Microsoft Office PowerPoint</Application>
  <PresentationFormat>On-screen Show (16:9)</PresentationFormat>
  <Paragraphs>180</Paragraphs>
  <Slides>49</Slides>
  <Notes>43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49</vt:i4>
      </vt:variant>
    </vt:vector>
  </HeadingPairs>
  <TitlesOfParts>
    <vt:vector size="51" baseType="lpstr">
      <vt:lpstr>Arial</vt:lpstr>
      <vt:lpstr>Simple Light</vt:lpstr>
      <vt:lpstr>The Ultimate Paradigm Shift: The Theory of Everything</vt:lpstr>
      <vt:lpstr>Original Question: What is Real? </vt:lpstr>
      <vt:lpstr>Quantum Consciousness Reality: Life is One &amp; Many The Unified Field is Found in Layers</vt:lpstr>
      <vt:lpstr>The Physical Universe in Powers of Ten meters: Life is Found in Layers </vt:lpstr>
      <vt:lpstr>PowerPoint Presentation</vt:lpstr>
      <vt:lpstr>Epistemology Question: What is True?  </vt:lpstr>
      <vt:lpstr>Paradigm: A distinct perspective, set of assumptions                             What we see as normal. </vt:lpstr>
      <vt:lpstr>Our Original Paradigm: The Nature of Life is to Grow</vt:lpstr>
      <vt:lpstr>How do we choose between Theories, Paradigms?</vt:lpstr>
      <vt:lpstr>What is Science?  What Makes Something Scientific?</vt:lpstr>
      <vt:lpstr>         Knowledge is Structured in Consciousness:       What is your Paradigm? What are your lenses?</vt:lpstr>
      <vt:lpstr>           Knowledge is Different in Different States of Consciousness                                           Am I Dreaming or …?</vt:lpstr>
      <vt:lpstr>Should we base our actions,                             our lives on Conspiracy Theories?</vt:lpstr>
      <vt:lpstr>     Can Science save us from the Internet and                the Peril of “Confirmation Bias?”</vt:lpstr>
      <vt:lpstr>      What if our Paradigm is: “Whatever He said?”</vt:lpstr>
      <vt:lpstr>The Logic and Methods of Science</vt:lpstr>
      <vt:lpstr>Karl Popper</vt:lpstr>
      <vt:lpstr>The Basic Question:</vt:lpstr>
      <vt:lpstr>         Hypothesis: “(All) Sheep Are White”</vt:lpstr>
      <vt:lpstr>      Karl Popper: Scientific = Testable/Falsifiable</vt:lpstr>
      <vt:lpstr>            How Do We Test “Sheep are White?”    Testing is Bottom-Up:               Inductive Reasoning                             Hypothesis</vt:lpstr>
      <vt:lpstr>Inductive versus Deductive Reasoning</vt:lpstr>
      <vt:lpstr>‘Scientific’ does not mean Absolutely True with 100% Certainty if we are Testing Empirically.  Why?</vt:lpstr>
      <vt:lpstr>Absolute Truth: Why doesn’t Popper think that what makes something scientific is that it’s 100% true?</vt:lpstr>
      <vt:lpstr>      What if we find an outlier, a counter-example?</vt:lpstr>
      <vt:lpstr>       Does this Prove our statement is False   with 100% Certainty?</vt:lpstr>
      <vt:lpstr>Exercise: Untestable Theories</vt:lpstr>
      <vt:lpstr>              Examples of Untestable Theories</vt:lpstr>
      <vt:lpstr>Are these Theories Scientific according to Popper?                           Is the Earth Flat?</vt:lpstr>
      <vt:lpstr>        The Proper Use of Deductive Reasoning</vt:lpstr>
      <vt:lpstr>Is Einstein’s General Theory of Relativity   Unscientific because it is Untestable? </vt:lpstr>
      <vt:lpstr>Sir Arthur Eddington claimed to have verified Einstein’s Theory while not directly observing the Space-Time Continuum/Unified Field </vt:lpstr>
      <vt:lpstr>         The Supreme Awakening: Experiences of                         Great People of History   </vt:lpstr>
      <vt:lpstr>                     The Scientific Attitude:         Balancing Skepticism &amp; Open-mindedness </vt:lpstr>
      <vt:lpstr>   What about the Rest of Life?     What about Faith? </vt:lpstr>
      <vt:lpstr>    High Moral Reasoning is Expansive       not small and selfish </vt:lpstr>
      <vt:lpstr>        The Field of Action: What should I do?  Are Principles of Ethics/Morality Scientific?</vt:lpstr>
      <vt:lpstr>              How can we test if Prayer works?</vt:lpstr>
      <vt:lpstr>                    Immanuel Kant (1724-1804)</vt:lpstr>
      <vt:lpstr>   Kant: Experience-based Science has limits,   which make room for Faith-based Religion</vt:lpstr>
      <vt:lpstr>         Science: Testing Theory and Practice</vt:lpstr>
      <vt:lpstr>PowerPoint Presentation</vt:lpstr>
      <vt:lpstr>Tradition: The Foundation that Upholds Everything</vt:lpstr>
      <vt:lpstr>Recapping: The Three Stages of Science require Broad Comprehension + Detailed Focus/Analysis</vt:lpstr>
      <vt:lpstr>Thinking Outside the Box or Expanding the Box</vt:lpstr>
      <vt:lpstr>         Transcendental Consciousness                   Where the Big Fish Are</vt:lpstr>
      <vt:lpstr>         Taking the Big Idea and Making it Work Step 1: Inspiration/Intuition                                                 Step 2: Deduction: Deducing the Implications of the Big Idea</vt:lpstr>
      <vt:lpstr>          Taking the Big Idea and Making it Work</vt:lpstr>
      <vt:lpstr>   AHA!!!!  THE BIG IDEA:Thinking Outside the Box Pure Consciousness: What if the light bulb experiences itself as pure illumination?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Ultimate Paradigm Shift: The Theory of Everything</dc:title>
  <cp:lastModifiedBy>Jan Sickler</cp:lastModifiedBy>
  <cp:revision>16</cp:revision>
  <dcterms:modified xsi:type="dcterms:W3CDTF">2019-11-14T21:45:19Z</dcterms:modified>
</cp:coreProperties>
</file>