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/>
          <p:cNvPicPr>
            <a:picLocks noChangeAspect="1"/>
          </p:cNvPicPr>
          <p:nvPr/>
        </p:nvPicPr>
        <p:blipFill>
          <a:blip r:embed="rId2">
            <a:alphaModFix amt="24456"/>
            <a:extLst/>
          </a:blip>
          <a:stretch>
            <a:fillRect/>
          </a:stretch>
        </p:blipFill>
        <p:spPr>
          <a:xfrm>
            <a:off x="77014" y="-135701"/>
            <a:ext cx="13538102" cy="9881606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ctrTitle"/>
          </p:nvPr>
        </p:nvSpPr>
        <p:spPr>
          <a:xfrm>
            <a:off x="1270000" y="774700"/>
            <a:ext cx="10464800" cy="3302000"/>
          </a:xfrm>
          <a:prstGeom prst="rect">
            <a:avLst/>
          </a:prstGeom>
        </p:spPr>
        <p:txBody>
          <a:bodyPr/>
          <a:lstStyle/>
          <a:p>
            <a:pPr>
              <a:defRPr sz="12500"/>
            </a:pPr>
            <a:r>
              <a:rPr>
                <a:latin typeface="Noteworthy Light"/>
                <a:ea typeface="Noteworthy Light"/>
                <a:cs typeface="Noteworthy Light"/>
                <a:sym typeface="Noteworthy Light"/>
              </a:rPr>
              <a:t>Library</a:t>
            </a:r>
            <a:r>
              <a:t> </a:t>
            </a:r>
            <a:r>
              <a:rPr>
                <a:latin typeface="Noteworthy Light"/>
                <a:ea typeface="Noteworthy Light"/>
                <a:cs typeface="Noteworthy Light"/>
                <a:sym typeface="Noteworthy Light"/>
              </a:rPr>
              <a:t>System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xfrm>
            <a:off x="4852316" y="6556930"/>
            <a:ext cx="7696589" cy="2225049"/>
          </a:xfrm>
          <a:prstGeom prst="rect">
            <a:avLst/>
          </a:prstGeom>
        </p:spPr>
        <p:txBody>
          <a:bodyPr/>
          <a:lstStyle/>
          <a:p>
            <a:pPr defTabSz="508254">
              <a:defRPr b="1" sz="2784">
                <a:latin typeface="Helvetica"/>
                <a:ea typeface="Helvetica"/>
                <a:cs typeface="Helvetica"/>
                <a:sym typeface="Helvetica"/>
              </a:defRPr>
            </a:pPr>
            <a:r>
              <a:t>Huthaifa Anqawi</a:t>
            </a:r>
          </a:p>
          <a:p>
            <a:pPr defTabSz="508254">
              <a:defRPr b="1" sz="2784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508254">
              <a:defRPr b="1" sz="2784">
                <a:latin typeface="Helvetica"/>
                <a:ea typeface="Helvetica"/>
                <a:cs typeface="Helvetica"/>
                <a:sym typeface="Helvetica"/>
              </a:defRPr>
            </a:pPr>
            <a:r>
              <a:t>Mosheer Ahmad</a:t>
            </a:r>
          </a:p>
          <a:p>
            <a:pPr defTabSz="508254">
              <a:defRPr b="1" sz="2784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508254">
              <a:defRPr b="1" sz="2784">
                <a:latin typeface="Helvetica"/>
                <a:ea typeface="Helvetica"/>
                <a:cs typeface="Helvetica"/>
                <a:sym typeface="Helvetica"/>
              </a:defRPr>
            </a:pPr>
            <a:r>
              <a:t>Mauro Nogueira</a:t>
            </a:r>
          </a:p>
        </p:txBody>
      </p:sp>
      <p:sp>
        <p:nvSpPr>
          <p:cNvPr id="122" name="Shape 122"/>
          <p:cNvSpPr/>
          <p:nvPr/>
        </p:nvSpPr>
        <p:spPr>
          <a:xfrm>
            <a:off x="1270000" y="43116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200">
                <a:latin typeface="Noteworthy Light"/>
                <a:ea typeface="Noteworthy Light"/>
                <a:cs typeface="Noteworthy Light"/>
                <a:sym typeface="Noteworthy Light"/>
              </a:defRPr>
            </a:lvl1pPr>
          </a:lstStyle>
          <a:p>
            <a:pPr/>
            <a:r>
              <a:t>A project implemented for MPP Course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1270000" y="4932288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pic>
        <p:nvPicPr>
          <p:cNvPr id="16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1857828"/>
            <a:ext cx="3251200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Scope statement</a:t>
            </a:r>
          </a:p>
          <a:p>
            <a:pPr/>
            <a:r>
              <a:t>Planning</a:t>
            </a:r>
          </a:p>
          <a:p>
            <a:pPr/>
            <a:r>
              <a:t>Class Diagram</a:t>
            </a:r>
          </a:p>
          <a:p>
            <a:pPr/>
            <a:r>
              <a:t>System Features</a:t>
            </a:r>
          </a:p>
          <a:p>
            <a:pPr/>
            <a:r>
              <a:t>Sequence Diagrams</a:t>
            </a:r>
          </a:p>
          <a:p>
            <a:pPr/>
            <a:r>
              <a:t>System Demo</a:t>
            </a:r>
          </a:p>
        </p:txBody>
      </p:sp>
      <p:pic>
        <p:nvPicPr>
          <p:cNvPr id="1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3783" y="191542"/>
            <a:ext cx="1699632" cy="1750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V="1">
            <a:off x="1506896" y="2774777"/>
            <a:ext cx="1" cy="595664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130" name="Shape 130"/>
          <p:cNvSpPr/>
          <p:nvPr/>
        </p:nvSpPr>
        <p:spPr>
          <a:xfrm>
            <a:off x="1484065" y="2613590"/>
            <a:ext cx="2670894" cy="526042"/>
          </a:xfrm>
          <a:prstGeom prst="roundRect">
            <a:avLst>
              <a:gd name="adj" fmla="val 3621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Planning</a:t>
            </a:r>
          </a:p>
        </p:txBody>
      </p:sp>
      <p:sp>
        <p:nvSpPr>
          <p:cNvPr id="131" name="Shape 131"/>
          <p:cNvSpPr/>
          <p:nvPr/>
        </p:nvSpPr>
        <p:spPr>
          <a:xfrm>
            <a:off x="2588108" y="4107277"/>
            <a:ext cx="2670895" cy="526042"/>
          </a:xfrm>
          <a:prstGeom prst="roundRect">
            <a:avLst>
              <a:gd name="adj" fmla="val 3621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Requirements Elicitation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4137978" y="5600965"/>
            <a:ext cx="3399809" cy="526042"/>
          </a:xfrm>
          <a:prstGeom prst="roundRect">
            <a:avLst>
              <a:gd name="adj" fmla="val 36214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Design</a:t>
            </a:r>
          </a:p>
        </p:txBody>
      </p:sp>
      <p:sp>
        <p:nvSpPr>
          <p:cNvPr id="133" name="Shape 133"/>
          <p:cNvSpPr/>
          <p:nvPr/>
        </p:nvSpPr>
        <p:spPr>
          <a:xfrm>
            <a:off x="6863870" y="7094652"/>
            <a:ext cx="4187190" cy="526042"/>
          </a:xfrm>
          <a:prstGeom prst="roundRect">
            <a:avLst>
              <a:gd name="adj" fmla="val 36214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Coding</a:t>
            </a:r>
          </a:p>
        </p:txBody>
      </p:sp>
      <p:sp>
        <p:nvSpPr>
          <p:cNvPr id="134" name="Shape 134"/>
          <p:cNvSpPr/>
          <p:nvPr/>
        </p:nvSpPr>
        <p:spPr>
          <a:xfrm>
            <a:off x="10907183" y="8290011"/>
            <a:ext cx="396078" cy="37669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135" name="Shape 135"/>
          <p:cNvSpPr/>
          <p:nvPr/>
        </p:nvSpPr>
        <p:spPr>
          <a:xfrm>
            <a:off x="10309186" y="8623034"/>
            <a:ext cx="15920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Presentation</a:t>
            </a:r>
          </a:p>
          <a:p>
            <a:pPr>
              <a:defRPr sz="2000"/>
            </a:pPr>
            <a:r>
              <a:t>Dec-4th</a:t>
            </a:r>
          </a:p>
        </p:txBody>
      </p:sp>
      <p:pic>
        <p:nvPicPr>
          <p:cNvPr id="136" name="pasted-image.tif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044504" y="161766"/>
            <a:ext cx="1733297" cy="173329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/>
        </p:nvSpPr>
        <p:spPr>
          <a:xfrm>
            <a:off x="1028487" y="8687411"/>
            <a:ext cx="95681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Kickoff</a:t>
            </a:r>
          </a:p>
          <a:p>
            <a:pPr>
              <a:defRPr sz="2000"/>
            </a:pPr>
            <a:r>
              <a:t>Nov-30</a:t>
            </a:r>
          </a:p>
        </p:txBody>
      </p:sp>
      <p:sp>
        <p:nvSpPr>
          <p:cNvPr id="138" name="Shape 13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Diagram</a:t>
            </a:r>
          </a:p>
        </p:txBody>
      </p:sp>
      <p:pic>
        <p:nvPicPr>
          <p:cNvPr id="1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83113" y="259626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3" name="Screen Shot 2015-12-03 at 1.42.4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550" y="2794000"/>
            <a:ext cx="12585700" cy="591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Features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Login screen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Main Panel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System options according privilege access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Checkout a book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Add a member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Add a book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Add book copy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View checkout records</a:t>
            </a:r>
          </a:p>
        </p:txBody>
      </p:sp>
      <p:pic>
        <p:nvPicPr>
          <p:cNvPr id="14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3522" y="13437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Diagram</a:t>
            </a:r>
          </a:p>
          <a:p>
            <a:pPr>
              <a:defRPr sz="4500"/>
            </a:pPr>
            <a:r>
              <a:t>(addBook)</a:t>
            </a:r>
          </a:p>
        </p:txBody>
      </p:sp>
      <p:pic>
        <p:nvPicPr>
          <p:cNvPr id="15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3160" y="376555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3" name="Screen Shot 2015-12-04 at 1.03.5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3260724"/>
            <a:ext cx="13004801" cy="4984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Diagram</a:t>
            </a:r>
          </a:p>
          <a:p>
            <a:pPr>
              <a:defRPr sz="4500"/>
            </a:pPr>
            <a:r>
              <a:t>(addLibraryMember)</a:t>
            </a:r>
          </a:p>
        </p:txBody>
      </p:sp>
      <p:pic>
        <p:nvPicPr>
          <p:cNvPr id="15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3160" y="376555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Screen Shot 2015-12-04 at 1.04.4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417072"/>
            <a:ext cx="13004800" cy="4672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Sequence Diagram</a:t>
            </a:r>
          </a:p>
          <a:p>
            <a:pPr>
              <a:defRPr sz="4500"/>
            </a:pPr>
            <a:r>
              <a:t>(checkoutBook)</a:t>
            </a:r>
          </a:p>
        </p:txBody>
      </p:sp>
      <p:pic>
        <p:nvPicPr>
          <p:cNvPr id="16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3160" y="376555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3" name="Screen Shot 2015-12-04 at 1.03.1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644648"/>
            <a:ext cx="13004801" cy="4216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76" y="4846999"/>
            <a:ext cx="7000084" cy="504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>
            <p:ph type="title"/>
          </p:nvPr>
        </p:nvSpPr>
        <p:spPr>
          <a:xfrm>
            <a:off x="1270000" y="1597590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System 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