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2" r:id="rId3"/>
    <p:sldId id="323" r:id="rId4"/>
    <p:sldId id="322" r:id="rId5"/>
    <p:sldId id="264" r:id="rId6"/>
    <p:sldId id="286" r:id="rId7"/>
    <p:sldId id="290" r:id="rId8"/>
    <p:sldId id="291" r:id="rId9"/>
    <p:sldId id="292" r:id="rId10"/>
    <p:sldId id="265" r:id="rId11"/>
    <p:sldId id="302" r:id="rId12"/>
    <p:sldId id="293" r:id="rId13"/>
    <p:sldId id="294" r:id="rId14"/>
    <p:sldId id="295" r:id="rId15"/>
    <p:sldId id="266" r:id="rId16"/>
    <p:sldId id="320" r:id="rId17"/>
    <p:sldId id="298" r:id="rId18"/>
    <p:sldId id="296" r:id="rId19"/>
    <p:sldId id="297" r:id="rId20"/>
    <p:sldId id="301" r:id="rId21"/>
    <p:sldId id="319" r:id="rId22"/>
    <p:sldId id="304" r:id="rId23"/>
    <p:sldId id="307" r:id="rId24"/>
    <p:sldId id="324" r:id="rId25"/>
    <p:sldId id="311" r:id="rId26"/>
    <p:sldId id="312" r:id="rId27"/>
    <p:sldId id="313" r:id="rId28"/>
    <p:sldId id="314" r:id="rId29"/>
    <p:sldId id="315" r:id="rId30"/>
    <p:sldId id="317" r:id="rId31"/>
    <p:sldId id="261" r:id="rId32"/>
    <p:sldId id="321" r:id="rId33"/>
    <p:sldId id="318" r:id="rId34"/>
    <p:sldId id="26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24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8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4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5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80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2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14/12/2015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3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14/12/2015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6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14/12/2015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8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E86A4C-8E40-4F87-A4F0-01A0687C5742}" type="datetimeFigureOut">
              <a:rPr lang="en-US" smtClean="0"/>
              <a:t>14/12/2015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3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06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755475"/>
          </a:xfrm>
        </p:spPr>
        <p:txBody>
          <a:bodyPr>
            <a:normAutofit/>
          </a:bodyPr>
          <a:lstStyle/>
          <a:p>
            <a:r>
              <a:rPr lang="en-US" b="1" dirty="0" smtClean="0"/>
              <a:t>Big Data Project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Hadoop, spark, and Hive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Akolom</a:t>
            </a:r>
            <a:r>
              <a:rPr lang="en-US" dirty="0" smtClean="0"/>
              <a:t> GEBREZGABHIER(ID#108229)</a:t>
            </a:r>
          </a:p>
          <a:p>
            <a:r>
              <a:rPr lang="en-US" dirty="0" smtClean="0"/>
              <a:t>Maged </a:t>
            </a:r>
            <a:r>
              <a:rPr lang="en-US" dirty="0" err="1" smtClean="0"/>
              <a:t>Samaan</a:t>
            </a:r>
            <a:r>
              <a:rPr lang="en-US" dirty="0" smtClean="0"/>
              <a:t> (ID#984790)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Stripes approach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"/>
              </a:lnSpc>
            </a:pPr>
            <a:endParaRPr lang="en-US" dirty="0" smtClean="0"/>
          </a:p>
          <a:p>
            <a:pPr>
              <a:lnSpc>
                <a:spcPct val="20000"/>
              </a:lnSpc>
            </a:pPr>
            <a:r>
              <a:rPr lang="en-US" dirty="0" smtClean="0"/>
              <a:t>Class </a:t>
            </a:r>
            <a:r>
              <a:rPr lang="en-US" dirty="0"/>
              <a:t>Mapper</a:t>
            </a:r>
          </a:p>
          <a:p>
            <a:pPr>
              <a:lnSpc>
                <a:spcPct val="20000"/>
              </a:lnSpc>
            </a:pPr>
            <a:r>
              <a:rPr lang="en-US" dirty="0"/>
              <a:t>	Method Map(</a:t>
            </a:r>
            <a:r>
              <a:rPr lang="en-US" dirty="0" err="1"/>
              <a:t>docid</a:t>
            </a:r>
            <a:r>
              <a:rPr lang="en-US" dirty="0"/>
              <a:t> a; doc d)</a:t>
            </a:r>
          </a:p>
          <a:p>
            <a:pPr>
              <a:lnSpc>
                <a:spcPct val="20000"/>
              </a:lnSpc>
            </a:pPr>
            <a:r>
              <a:rPr lang="en-US" dirty="0"/>
              <a:t>		for all term w in doc d do</a:t>
            </a:r>
          </a:p>
          <a:p>
            <a:pPr>
              <a:lnSpc>
                <a:spcPct val="20000"/>
              </a:lnSpc>
            </a:pPr>
            <a:r>
              <a:rPr lang="en-US" dirty="0"/>
              <a:t>			H = new </a:t>
            </a:r>
            <a:r>
              <a:rPr lang="en-US" dirty="0" err="1"/>
              <a:t>AssociativeArray</a:t>
            </a:r>
            <a:r>
              <a:rPr lang="en-US" dirty="0"/>
              <a:t>()</a:t>
            </a:r>
          </a:p>
          <a:p>
            <a:pPr>
              <a:lnSpc>
                <a:spcPct val="20000"/>
              </a:lnSpc>
            </a:pPr>
            <a:r>
              <a:rPr lang="en-US" dirty="0"/>
              <a:t>			for all term u in Neighbors(w) do</a:t>
            </a:r>
          </a:p>
          <a:p>
            <a:pPr>
              <a:lnSpc>
                <a:spcPct val="20000"/>
              </a:lnSpc>
            </a:pPr>
            <a:r>
              <a:rPr lang="en-US" dirty="0"/>
              <a:t>				H{u} = H{u} + 1</a:t>
            </a:r>
          </a:p>
          <a:p>
            <a:pPr>
              <a:lnSpc>
                <a:spcPct val="20000"/>
              </a:lnSpc>
            </a:pPr>
            <a:r>
              <a:rPr lang="en-US" dirty="0"/>
              <a:t>			Emit(term w; stripe H)</a:t>
            </a:r>
          </a:p>
          <a:p>
            <a:pPr>
              <a:lnSpc>
                <a:spcPct val="20000"/>
              </a:lnSpc>
            </a:pPr>
            <a:r>
              <a:rPr lang="en-US" dirty="0"/>
              <a:t> </a:t>
            </a:r>
          </a:p>
          <a:p>
            <a:pPr>
              <a:lnSpc>
                <a:spcPct val="2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1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Stripes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"/>
              </a:lnSpc>
            </a:pPr>
            <a:endParaRPr lang="en-US" dirty="0" smtClean="0"/>
          </a:p>
          <a:p>
            <a:pPr marL="0" indent="0">
              <a:lnSpc>
                <a:spcPct val="20000"/>
              </a:lnSpc>
              <a:buNone/>
            </a:pPr>
            <a:r>
              <a:rPr lang="en-US" dirty="0" smtClean="0"/>
              <a:t>Class </a:t>
            </a:r>
            <a:r>
              <a:rPr lang="en-US" dirty="0"/>
              <a:t>Reducer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Method Reduce(term w; stripes[H1;H2;H3; …])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Hf</a:t>
            </a:r>
            <a:r>
              <a:rPr lang="en-US" dirty="0"/>
              <a:t> = new </a:t>
            </a:r>
            <a:r>
              <a:rPr lang="en-US" dirty="0" err="1"/>
              <a:t>AssociativeArray</a:t>
            </a:r>
            <a:r>
              <a:rPr lang="en-US" dirty="0"/>
              <a:t>()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marginal = 0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for all stripe H in stripes [H1;H2;H3; …] do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	for all term u in H do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		</a:t>
            </a:r>
            <a:r>
              <a:rPr lang="en-US" dirty="0" err="1"/>
              <a:t>Hf</a:t>
            </a:r>
            <a:r>
              <a:rPr lang="en-US" dirty="0"/>
              <a:t>{u} = </a:t>
            </a:r>
            <a:r>
              <a:rPr lang="en-US" dirty="0" err="1"/>
              <a:t>Hf</a:t>
            </a:r>
            <a:r>
              <a:rPr lang="en-US" dirty="0"/>
              <a:t>{u} + H{u}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		marginal = marginal + H{u}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 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 smtClean="0"/>
              <a:t>		for </a:t>
            </a:r>
            <a:r>
              <a:rPr lang="en-US" dirty="0"/>
              <a:t>all term u in </a:t>
            </a:r>
            <a:r>
              <a:rPr lang="en-US" dirty="0" err="1"/>
              <a:t>Hf</a:t>
            </a:r>
            <a:r>
              <a:rPr lang="en-US" dirty="0"/>
              <a:t> do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	</a:t>
            </a:r>
            <a:r>
              <a:rPr lang="en-US" dirty="0" err="1"/>
              <a:t>Hf</a:t>
            </a:r>
            <a:r>
              <a:rPr lang="en-US" dirty="0"/>
              <a:t>{u}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</a:t>
            </a:r>
            <a:r>
              <a:rPr lang="en-US" dirty="0" err="1"/>
              <a:t>Hf</a:t>
            </a:r>
            <a:r>
              <a:rPr lang="en-US" dirty="0"/>
              <a:t>{u} / marginal		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 smtClean="0"/>
              <a:t>		Emit(term </a:t>
            </a:r>
            <a:r>
              <a:rPr lang="en-US" dirty="0"/>
              <a:t>w; stripe </a:t>
            </a:r>
            <a:r>
              <a:rPr lang="en-US" dirty="0" err="1"/>
              <a:t>Hf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Stripes approach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90" y="1837637"/>
            <a:ext cx="5172566" cy="4442393"/>
          </a:xfrm>
        </p:spPr>
      </p:pic>
    </p:spTree>
    <p:extLst>
      <p:ext uri="{BB962C8B-B14F-4D97-AF65-F5344CB8AC3E}">
        <p14:creationId xmlns:p14="http://schemas.microsoft.com/office/powerpoint/2010/main" val="12904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Stripes approach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00" y="1847283"/>
            <a:ext cx="5894825" cy="3639118"/>
          </a:xfrm>
        </p:spPr>
      </p:pic>
    </p:spTree>
    <p:extLst>
      <p:ext uri="{BB962C8B-B14F-4D97-AF65-F5344CB8AC3E}">
        <p14:creationId xmlns:p14="http://schemas.microsoft.com/office/powerpoint/2010/main" val="72934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Stripes approach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4756" y="1811457"/>
            <a:ext cx="59263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Output 2</a:t>
            </a:r>
          </a:p>
          <a:p>
            <a:pPr marL="0" indent="0">
              <a:buNone/>
            </a:pPr>
            <a:r>
              <a:rPr lang="en-US" sz="1900" dirty="0"/>
              <a:t>522	[(525,0.5)(475,0.5)]</a:t>
            </a:r>
          </a:p>
          <a:p>
            <a:pPr marL="0" indent="0">
              <a:buNone/>
            </a:pPr>
            <a:r>
              <a:rPr lang="en-US" sz="1900" dirty="0"/>
              <a:t>525	[(475,1.0)]</a:t>
            </a:r>
          </a:p>
          <a:p>
            <a:pPr marL="0" indent="0">
              <a:buNone/>
            </a:pPr>
            <a:r>
              <a:rPr lang="en-US" sz="1900" dirty="0" smtClean="0"/>
              <a:t>545 	[(</a:t>
            </a:r>
            <a:r>
              <a:rPr lang="en-US" sz="1900" dirty="0"/>
              <a:t>440,0.16666666666666666</a:t>
            </a:r>
            <a:r>
              <a:rPr lang="en-US" sz="1900" dirty="0" smtClean="0"/>
              <a:t>) (</a:t>
            </a:r>
            <a:r>
              <a:rPr lang="en-US" sz="1900" dirty="0"/>
              <a:t>435,0.16666666666666666</a:t>
            </a:r>
            <a:r>
              <a:rPr lang="en-US" sz="1900" dirty="0" smtClean="0"/>
              <a:t>) (</a:t>
            </a:r>
            <a:r>
              <a:rPr lang="en-US" sz="1900" dirty="0"/>
              <a:t>422,0.16666666666666666</a:t>
            </a:r>
            <a:r>
              <a:rPr lang="en-US" sz="1900" dirty="0" smtClean="0"/>
              <a:t>) (</a:t>
            </a:r>
            <a:r>
              <a:rPr lang="en-US" sz="1900" dirty="0"/>
              <a:t>525,0.16666666666666666</a:t>
            </a:r>
            <a:r>
              <a:rPr lang="en-US" sz="1900" dirty="0" smtClean="0"/>
              <a:t>) (</a:t>
            </a:r>
            <a:r>
              <a:rPr lang="en-US" sz="1900" dirty="0"/>
              <a:t>475,0.16666666666666666</a:t>
            </a:r>
            <a:r>
              <a:rPr lang="en-US" sz="1900" dirty="0" smtClean="0"/>
              <a:t>) (</a:t>
            </a:r>
            <a:r>
              <a:rPr lang="en-US" sz="1900" dirty="0"/>
              <a:t>522,0.16666666666666666)]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0280" y="1811456"/>
            <a:ext cx="4701396" cy="4351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Output 1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422	[(435,1.0)]</a:t>
            </a:r>
          </a:p>
          <a:p>
            <a:pPr marL="0" indent="0">
              <a:buNone/>
            </a:pPr>
            <a:r>
              <a:rPr lang="en-US" sz="2000" dirty="0"/>
              <a:t>425	[(450,0.3333333333333333</a:t>
            </a:r>
            <a:r>
              <a:rPr lang="en-US" sz="2000" dirty="0" smtClean="0"/>
              <a:t>) (</a:t>
            </a:r>
            <a:r>
              <a:rPr lang="en-US" sz="2000" dirty="0"/>
              <a:t>471,0.3333333333333333</a:t>
            </a:r>
            <a:r>
              <a:rPr lang="en-US" sz="2000" dirty="0" smtClean="0"/>
              <a:t>) (</a:t>
            </a:r>
            <a:r>
              <a:rPr lang="en-US" sz="2000" dirty="0"/>
              <a:t>466,0.3333333333333333)]</a:t>
            </a:r>
          </a:p>
          <a:p>
            <a:pPr marL="0" indent="0">
              <a:buNone/>
            </a:pPr>
            <a:r>
              <a:rPr lang="en-US" sz="2000" dirty="0"/>
              <a:t>435	[]</a:t>
            </a:r>
          </a:p>
          <a:p>
            <a:pPr marL="0" indent="0">
              <a:buNone/>
            </a:pPr>
            <a:r>
              <a:rPr lang="en-US" sz="2000" dirty="0"/>
              <a:t>440	[(435,0.5)(422,0.5)]</a:t>
            </a:r>
          </a:p>
          <a:p>
            <a:pPr marL="0" indent="0">
              <a:buNone/>
            </a:pPr>
            <a:r>
              <a:rPr lang="en-US" sz="2000" dirty="0"/>
              <a:t>450	[(471,0.5)(466,0.5)]</a:t>
            </a:r>
          </a:p>
          <a:p>
            <a:pPr marL="0" indent="0">
              <a:buNone/>
            </a:pPr>
            <a:r>
              <a:rPr lang="en-US" sz="2000" dirty="0"/>
              <a:t>466	[(471,1.0)]</a:t>
            </a:r>
          </a:p>
          <a:p>
            <a:pPr marL="0" indent="0">
              <a:buNone/>
            </a:pPr>
            <a:r>
              <a:rPr lang="en-US" sz="2000" dirty="0"/>
              <a:t>471	[]</a:t>
            </a:r>
          </a:p>
          <a:p>
            <a:pPr marL="0" indent="0">
              <a:buNone/>
            </a:pPr>
            <a:r>
              <a:rPr lang="en-US" sz="2000" dirty="0"/>
              <a:t>472	[(525,0.3333333333333333</a:t>
            </a:r>
            <a:r>
              <a:rPr lang="en-US" sz="2000" dirty="0" smtClean="0"/>
              <a:t>) (</a:t>
            </a:r>
            <a:r>
              <a:rPr lang="en-US" sz="2000" dirty="0"/>
              <a:t>475,0.3333333333333333</a:t>
            </a:r>
            <a:r>
              <a:rPr lang="en-US" sz="2000" dirty="0" smtClean="0"/>
              <a:t>) (522,0.3333333333333333</a:t>
            </a:r>
            <a:r>
              <a:rPr lang="en-US" sz="2000" dirty="0"/>
              <a:t>)]</a:t>
            </a:r>
          </a:p>
          <a:p>
            <a:pPr marL="0" indent="0">
              <a:buNone/>
            </a:pPr>
            <a:r>
              <a:rPr lang="en-US" sz="2000" dirty="0"/>
              <a:t>475	[]</a:t>
            </a:r>
          </a:p>
        </p:txBody>
      </p:sp>
    </p:spTree>
    <p:extLst>
      <p:ext uri="{BB962C8B-B14F-4D97-AF65-F5344CB8AC3E}">
        <p14:creationId xmlns:p14="http://schemas.microsoft.com/office/powerpoint/2010/main" val="13363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23690"/>
            <a:ext cx="10058400" cy="3945403"/>
          </a:xfrm>
        </p:spPr>
        <p:txBody>
          <a:bodyPr>
            <a:normAutofit/>
          </a:bodyPr>
          <a:lstStyle/>
          <a:p>
            <a:pPr marL="0" indent="0">
              <a:lnSpc>
                <a:spcPct val="20000"/>
              </a:lnSpc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method Initialize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H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AssociativeArray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method Map(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a; doc d)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for all term w in doc d do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 term u in neighbor(w) do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H{pair(w; u)}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H{pair(w; u)} + 1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method Close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for all pair p in H do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Emit(pair p; count H{pair p})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0"/>
              </a:lnSpc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Reducer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method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inititalize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marginal = 0;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H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AssociativeArray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currentTerm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null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4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method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for all term u in H do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H{u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= H{u} / marginal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Emit(term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currentTerm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stripe 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0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80558"/>
            <a:ext cx="10058400" cy="3988536"/>
          </a:xfrm>
        </p:spPr>
        <p:txBody>
          <a:bodyPr>
            <a:normAutofit/>
          </a:bodyPr>
          <a:lstStyle/>
          <a:p>
            <a:pPr marL="0" indent="0">
              <a:lnSpc>
                <a:spcPct val="20000"/>
              </a:lnSpc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Reduce(pair(w; u); counts[c1;c2; …])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currentTerm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then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currentTerm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w;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currentTerm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w) then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 term u in H do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H{u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= H{u} / marginal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Emit(term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currentTerm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stripe H)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marginal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AssociativeArray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currentTerm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w;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 count c in counts[c1;c2; …] do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H{u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= H{u} + c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marginal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marginal + c</a:t>
            </a:r>
          </a:p>
        </p:txBody>
      </p:sp>
    </p:spTree>
    <p:extLst>
      <p:ext uri="{BB962C8B-B14F-4D97-AF65-F5344CB8AC3E}">
        <p14:creationId xmlns:p14="http://schemas.microsoft.com/office/powerpoint/2010/main" val="16056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</a:t>
            </a:r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78" y="1820174"/>
            <a:ext cx="5508442" cy="4395096"/>
          </a:xfrm>
        </p:spPr>
      </p:pic>
    </p:spTree>
    <p:extLst>
      <p:ext uri="{BB962C8B-B14F-4D97-AF65-F5344CB8AC3E}">
        <p14:creationId xmlns:p14="http://schemas.microsoft.com/office/powerpoint/2010/main" val="18658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</a:t>
            </a:r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255" y="1846263"/>
            <a:ext cx="5138628" cy="4342502"/>
          </a:xfrm>
        </p:spPr>
      </p:pic>
    </p:spTree>
    <p:extLst>
      <p:ext uri="{BB962C8B-B14F-4D97-AF65-F5344CB8AC3E}">
        <p14:creationId xmlns:p14="http://schemas.microsoft.com/office/powerpoint/2010/main" val="6431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Hadoop Serialization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Pairs </a:t>
            </a:r>
            <a:r>
              <a:rPr lang="en-US" dirty="0" smtClean="0"/>
              <a:t>approach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Stripes </a:t>
            </a:r>
            <a:r>
              <a:rPr lang="en-US" dirty="0" smtClean="0"/>
              <a:t>approach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Hybrid </a:t>
            </a:r>
            <a:r>
              <a:rPr lang="en-US" dirty="0" smtClean="0"/>
              <a:t>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Spark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Hive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6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46785" y="1811457"/>
            <a:ext cx="65043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Output 2</a:t>
            </a:r>
          </a:p>
          <a:p>
            <a:pPr marL="0" indent="0">
              <a:buNone/>
            </a:pPr>
            <a:r>
              <a:rPr lang="en-US" sz="1900" dirty="0"/>
              <a:t>522	[(525,0.5)(475,0.5)]</a:t>
            </a:r>
          </a:p>
          <a:p>
            <a:pPr marL="0" indent="0">
              <a:buNone/>
            </a:pPr>
            <a:r>
              <a:rPr lang="en-US" sz="1900" dirty="0"/>
              <a:t>525	[(475,1.0)]</a:t>
            </a:r>
          </a:p>
          <a:p>
            <a:pPr marL="0" indent="0">
              <a:buNone/>
            </a:pPr>
            <a:r>
              <a:rPr lang="en-US" sz="1900" dirty="0" smtClean="0"/>
              <a:t>545 	[(</a:t>
            </a:r>
            <a:r>
              <a:rPr lang="en-US" sz="1900" dirty="0"/>
              <a:t>440,0.16666666666666666</a:t>
            </a:r>
            <a:r>
              <a:rPr lang="en-US" sz="1900" dirty="0" smtClean="0"/>
              <a:t>) (</a:t>
            </a:r>
            <a:r>
              <a:rPr lang="en-US" sz="1900" dirty="0"/>
              <a:t>435,0.16666666666666666</a:t>
            </a:r>
            <a:r>
              <a:rPr lang="en-US" sz="1900" dirty="0" smtClean="0"/>
              <a:t>) (</a:t>
            </a:r>
            <a:r>
              <a:rPr lang="en-US" sz="1900" dirty="0"/>
              <a:t>422,0.16666666666666666</a:t>
            </a:r>
            <a:r>
              <a:rPr lang="en-US" sz="1900" dirty="0" smtClean="0"/>
              <a:t>) (</a:t>
            </a:r>
            <a:r>
              <a:rPr lang="en-US" sz="1900" dirty="0"/>
              <a:t>525,0.16666666666666666</a:t>
            </a:r>
            <a:r>
              <a:rPr lang="en-US" sz="1900" dirty="0" smtClean="0"/>
              <a:t>) (</a:t>
            </a:r>
            <a:r>
              <a:rPr lang="en-US" sz="1900" dirty="0"/>
              <a:t>475,0.16666666666666666</a:t>
            </a:r>
            <a:r>
              <a:rPr lang="en-US" sz="1900" dirty="0" smtClean="0"/>
              <a:t>) (</a:t>
            </a:r>
            <a:r>
              <a:rPr lang="en-US" sz="1900" dirty="0"/>
              <a:t>522,0.16666666666666666)]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0280" y="1811456"/>
            <a:ext cx="4244195" cy="4351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Output 1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422	[(435,1.0)]</a:t>
            </a:r>
          </a:p>
          <a:p>
            <a:pPr marL="0" indent="0">
              <a:buNone/>
            </a:pPr>
            <a:r>
              <a:rPr lang="en-US" sz="2000" dirty="0"/>
              <a:t>425	[(450,0.3333333333333333</a:t>
            </a:r>
            <a:r>
              <a:rPr lang="en-US" sz="2000" dirty="0" smtClean="0"/>
              <a:t>) (</a:t>
            </a:r>
            <a:r>
              <a:rPr lang="en-US" sz="2000" dirty="0"/>
              <a:t>471,0.3333333333333333</a:t>
            </a:r>
            <a:r>
              <a:rPr lang="en-US" sz="2000" dirty="0" smtClean="0"/>
              <a:t>) (</a:t>
            </a:r>
            <a:r>
              <a:rPr lang="en-US" sz="2000" dirty="0"/>
              <a:t>466,0.3333333333333333)]</a:t>
            </a:r>
          </a:p>
          <a:p>
            <a:pPr marL="0" indent="0">
              <a:buNone/>
            </a:pPr>
            <a:r>
              <a:rPr lang="en-US" sz="2000" dirty="0"/>
              <a:t>435	[]</a:t>
            </a:r>
          </a:p>
          <a:p>
            <a:pPr marL="0" indent="0">
              <a:buNone/>
            </a:pPr>
            <a:r>
              <a:rPr lang="en-US" sz="2000" dirty="0"/>
              <a:t>440	[(435,0.5)(422,0.5)]</a:t>
            </a:r>
          </a:p>
          <a:p>
            <a:pPr marL="0" indent="0">
              <a:buNone/>
            </a:pPr>
            <a:r>
              <a:rPr lang="en-US" sz="2000" dirty="0"/>
              <a:t>450	[(471,0.5)(466,0.5)]</a:t>
            </a:r>
          </a:p>
          <a:p>
            <a:pPr marL="0" indent="0">
              <a:buNone/>
            </a:pPr>
            <a:r>
              <a:rPr lang="en-US" sz="2000" dirty="0"/>
              <a:t>466	[(471,1.0)]</a:t>
            </a:r>
          </a:p>
          <a:p>
            <a:pPr marL="0" indent="0">
              <a:buNone/>
            </a:pPr>
            <a:r>
              <a:rPr lang="en-US" sz="2000" dirty="0"/>
              <a:t>471	[]</a:t>
            </a:r>
          </a:p>
          <a:p>
            <a:pPr marL="0" indent="0">
              <a:buNone/>
            </a:pPr>
            <a:r>
              <a:rPr lang="en-US" sz="2000" dirty="0"/>
              <a:t>472	[(525,0.3333333333333333</a:t>
            </a:r>
            <a:r>
              <a:rPr lang="en-US" sz="2000" dirty="0" smtClean="0"/>
              <a:t>) (</a:t>
            </a:r>
            <a:r>
              <a:rPr lang="en-US" sz="2000" dirty="0"/>
              <a:t>475,0.3333333333333333</a:t>
            </a:r>
            <a:r>
              <a:rPr lang="en-US" sz="2000" dirty="0" smtClean="0"/>
              <a:t>) (522,0.3333333333333333</a:t>
            </a:r>
            <a:r>
              <a:rPr lang="en-US" sz="2000" dirty="0"/>
              <a:t>)]</a:t>
            </a:r>
          </a:p>
          <a:p>
            <a:pPr marL="0" indent="0">
              <a:buNone/>
            </a:pPr>
            <a:r>
              <a:rPr lang="en-US" sz="2000" dirty="0"/>
              <a:t>475	[]</a:t>
            </a:r>
          </a:p>
        </p:txBody>
      </p:sp>
    </p:spTree>
    <p:extLst>
      <p:ext uri="{BB962C8B-B14F-4D97-AF65-F5344CB8AC3E}">
        <p14:creationId xmlns:p14="http://schemas.microsoft.com/office/powerpoint/2010/main" val="140991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what approach?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576519"/>
              </p:ext>
            </p:extLst>
          </p:nvPr>
        </p:nvGraphicFramePr>
        <p:xfrm>
          <a:off x="1096963" y="1846263"/>
          <a:ext cx="10058718" cy="4304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906">
                  <a:extLst>
                    <a:ext uri="{9D8B030D-6E8A-4147-A177-3AD203B41FA5}">
                      <a16:colId xmlns:a16="http://schemas.microsoft.com/office/drawing/2014/main" val="4171727779"/>
                    </a:ext>
                  </a:extLst>
                </a:gridCol>
                <a:gridCol w="3352906">
                  <a:extLst>
                    <a:ext uri="{9D8B030D-6E8A-4147-A177-3AD203B41FA5}">
                      <a16:colId xmlns:a16="http://schemas.microsoft.com/office/drawing/2014/main" val="431907754"/>
                    </a:ext>
                  </a:extLst>
                </a:gridCol>
                <a:gridCol w="3352906">
                  <a:extLst>
                    <a:ext uri="{9D8B030D-6E8A-4147-A177-3AD203B41FA5}">
                      <a16:colId xmlns:a16="http://schemas.microsoft.com/office/drawing/2014/main" val="965405121"/>
                    </a:ext>
                  </a:extLst>
                </a:gridCol>
              </a:tblGrid>
              <a:tr h="435810"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Hybrid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43469"/>
                  </a:ext>
                </a:extLst>
              </a:tr>
              <a:tr h="1074600">
                <a:tc>
                  <a:txBody>
                    <a:bodyPr/>
                    <a:lstStyle/>
                    <a:p>
                      <a:r>
                        <a:rPr lang="en-US" dirty="0" smtClean="0"/>
                        <a:t>It can be used with any amount of </a:t>
                      </a:r>
                      <a:r>
                        <a:rPr lang="en-US" b="1" dirty="0" smtClean="0"/>
                        <a:t>memory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 data is </a:t>
                      </a:r>
                      <a:r>
                        <a:rPr lang="en-US" b="1" dirty="0" smtClean="0"/>
                        <a:t>huge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this approach might not be usable.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the mapper, any amount of is applicable but for the reducer, memory will limit its usage.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4005"/>
                  </a:ext>
                </a:extLst>
              </a:tr>
              <a:tr h="139698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Slow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as a lot of data will be transmitted between 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data duplication in the same node, so it will be </a:t>
                      </a:r>
                      <a:r>
                        <a:rPr lang="en-US" b="1" baseline="0" dirty="0" smtClean="0"/>
                        <a:t>faster</a:t>
                      </a:r>
                      <a:r>
                        <a:rPr lang="en-US" baseline="0" dirty="0" smtClean="0"/>
                        <a:t> as the amount of data transmitted is less.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can use this when</a:t>
                      </a:r>
                      <a:r>
                        <a:rPr lang="en-US" baseline="0" dirty="0" smtClean="0"/>
                        <a:t> you need to make </a:t>
                      </a:r>
                      <a:r>
                        <a:rPr lang="en-US" b="1" baseline="0" dirty="0" smtClean="0"/>
                        <a:t>balance</a:t>
                      </a:r>
                      <a:r>
                        <a:rPr lang="en-US" baseline="0" dirty="0" smtClean="0"/>
                        <a:t> between speed and memory size.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740572"/>
                  </a:ext>
                </a:extLst>
              </a:tr>
              <a:tr h="139698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 frequency</a:t>
                      </a:r>
                      <a:r>
                        <a:rPr lang="en-US" baseline="0" dirty="0" smtClean="0"/>
                        <a:t> is costly, mapper output will be x2. for the reducer, more processing and memory is needed.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Faster for relative frequency,</a:t>
                      </a:r>
                      <a:r>
                        <a:rPr lang="en-US" baseline="0" dirty="0" smtClean="0"/>
                        <a:t> no additional data is emitted in the mapper, and the processing in reducer is not much.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r>
                        <a:rPr lang="en-US" baseline="0" dirty="0" smtClean="0"/>
                        <a:t> performance as the data in mapper is not duplicated as Paris, and it uses less memory than stripes in the reducer.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589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2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Spark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You can use Spark by writing your code in </a:t>
            </a:r>
            <a:r>
              <a:rPr lang="en-US" dirty="0"/>
              <a:t>Python, Scala </a:t>
            </a:r>
            <a:r>
              <a:rPr lang="en-US" dirty="0" smtClean="0"/>
              <a:t>or Java.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HDFS - Friendly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If you have HDFS file spark apache use directly or immediately without switch to another </a:t>
            </a:r>
            <a:r>
              <a:rPr lang="en-US" dirty="0" smtClean="0"/>
              <a:t>file. That </a:t>
            </a:r>
            <a:r>
              <a:rPr lang="en-US" dirty="0"/>
              <a:t>means spark apache support HDFS.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supports </a:t>
            </a:r>
            <a:r>
              <a:rPr lang="en-US" dirty="0" smtClean="0"/>
              <a:t>real-time </a:t>
            </a:r>
            <a:r>
              <a:rPr lang="en-US" dirty="0"/>
              <a:t>(stream) processing, Graphic analytics, machine learning and SQL.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Speed</a:t>
            </a:r>
            <a:r>
              <a:rPr lang="en-US" dirty="0"/>
              <a:t>: 100 times faster than Map Reduce (in memory) and 10 times in disk.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Supports Batch, </a:t>
            </a:r>
            <a:r>
              <a:rPr lang="en-US" dirty="0" smtClean="0"/>
              <a:t>Interactive.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Transformations And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buFont typeface="Wingdings" panose="05000000000000000000" pitchFamily="2" charset="2"/>
              <a:buChar char="Ø"/>
            </a:pPr>
            <a:r>
              <a:rPr lang="en-US" dirty="0"/>
              <a:t>Transformations are operations (such as map, filter, join, union, and so on) that are performed on an RDD and which yield a new RDD containing the result. Some transformations uses in our project is: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US" dirty="0"/>
              <a:t>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mapToPair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 iterates over every element in the RDD and executes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PairFunction</a:t>
            </a:r>
            <a:r>
              <a:rPr lang="en-US" dirty="0"/>
              <a:t> on the element.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PairFunction</a:t>
            </a:r>
            <a:r>
              <a:rPr lang="en-US" dirty="0"/>
              <a:t> implements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call() </a:t>
            </a:r>
            <a:r>
              <a:rPr lang="en-US" dirty="0"/>
              <a:t>method that accepts an input String (the word from the previous step) and returns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Tuple2</a:t>
            </a:r>
            <a:r>
              <a:rPr lang="en-US" dirty="0"/>
              <a:t> instance.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US" dirty="0"/>
              <a:t>Actions are operations (such as reduce, count, first, and so on) that return a value after running a computation on an RDD.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methods for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819" y="1845733"/>
            <a:ext cx="10817524" cy="440841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 applies a function to each element in the RDD and returns an RDD of the result.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 is similar to a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 in that it applies a function individually to each element in the </a:t>
            </a:r>
            <a:r>
              <a:rPr lang="en-US" dirty="0" smtClean="0"/>
              <a:t>RDD. But </a:t>
            </a:r>
            <a:r>
              <a:rPr lang="en-US" dirty="0"/>
              <a:t>rather than returning a single element it returns an iterator with the return </a:t>
            </a:r>
            <a:r>
              <a:rPr lang="en-US" dirty="0" smtClean="0"/>
              <a:t>values. Spark then flattens the iterators of return values into one large result.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 returns an RDD that contains only those elements that match the specified filter criteria.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dirty="0"/>
              <a:t>returns an RDD with only distinct or unique elements </a:t>
            </a:r>
            <a:r>
              <a:rPr lang="en-US" dirty="0" smtClean="0"/>
              <a:t>- </a:t>
            </a:r>
            <a:r>
              <a:rPr lang="en-US" dirty="0"/>
              <a:t>it removes any duplicates.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dirty="0"/>
              <a:t>is executed on an RDD in order to return a new RDD that contains the </a:t>
            </a:r>
            <a:r>
              <a:rPr lang="en-US" dirty="0" smtClean="0"/>
              <a:t>union(set </a:t>
            </a:r>
            <a:r>
              <a:rPr lang="en-US" dirty="0"/>
              <a:t>operation) of it and another RDD. The result contains all elements from both RDDs.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 returns an RDD that contains the intersection between two </a:t>
            </a:r>
            <a:r>
              <a:rPr lang="en-US" dirty="0" smtClean="0"/>
              <a:t>RDDs. The </a:t>
            </a:r>
            <a:r>
              <a:rPr lang="en-US" dirty="0"/>
              <a:t>result contains only those elements that are in both RDDs.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subtract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dirty="0"/>
              <a:t>removes the elements that are in one RDD from another RDD.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cartesian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 computes the </a:t>
            </a:r>
            <a:r>
              <a:rPr lang="en-US" dirty="0" smtClean="0"/>
              <a:t>Cartesian</a:t>
            </a:r>
            <a:r>
              <a:rPr lang="en-US" dirty="0"/>
              <a:t> product between two </a:t>
            </a:r>
            <a:r>
              <a:rPr lang="en-US" dirty="0" smtClean="0"/>
              <a:t>RDDs; note </a:t>
            </a:r>
            <a:r>
              <a:rPr lang="en-US" dirty="0"/>
              <a:t>that this transformation should be used very </a:t>
            </a:r>
            <a:r>
              <a:rPr lang="en-US" dirty="0" smtClean="0"/>
              <a:t>cautiously because </a:t>
            </a:r>
            <a:r>
              <a:rPr lang="en-US" dirty="0"/>
              <a:t>the result could consume a lot of memory!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/>
              <a:t>In this project we tried to analyze logs collected from an online shopping games and movies website</a:t>
            </a:r>
          </a:p>
          <a:p>
            <a:pPr marL="285750" indent="-285750"/>
            <a:r>
              <a:rPr lang="en-US" dirty="0" smtClean="0"/>
              <a:t>We processed the log files using spark and we came out with the following outputs: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   Top Five users by the amount of time they spent visiting the website.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  And much more analysis can be done on demand.</a:t>
            </a:r>
          </a:p>
          <a:p>
            <a:pPr marL="285750" indent="-285750"/>
            <a:r>
              <a:rPr lang="en-US" dirty="0" smtClean="0"/>
              <a:t>We have 3 classes namely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UserSummarize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User,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3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UserSummarize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" y="1825624"/>
            <a:ext cx="8776829" cy="4471659"/>
          </a:xfrm>
        </p:spPr>
      </p:pic>
    </p:spTree>
    <p:extLst>
      <p:ext uri="{BB962C8B-B14F-4D97-AF65-F5344CB8AC3E}">
        <p14:creationId xmlns:p14="http://schemas.microsoft.com/office/powerpoint/2010/main" val="17009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7" y="1837426"/>
            <a:ext cx="10251271" cy="4477110"/>
          </a:xfrm>
        </p:spPr>
      </p:pic>
    </p:spTree>
    <p:extLst>
      <p:ext uri="{BB962C8B-B14F-4D97-AF65-F5344CB8AC3E}">
        <p14:creationId xmlns:p14="http://schemas.microsoft.com/office/powerpoint/2010/main" val="162208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56641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84" y="1794294"/>
            <a:ext cx="10296394" cy="4502989"/>
          </a:xfrm>
        </p:spPr>
      </p:pic>
    </p:spTree>
    <p:extLst>
      <p:ext uri="{BB962C8B-B14F-4D97-AF65-F5344CB8AC3E}">
        <p14:creationId xmlns:p14="http://schemas.microsoft.com/office/powerpoint/2010/main" val="28281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</a:t>
            </a:r>
            <a:r>
              <a:rPr lang="en-US" dirty="0" smtClean="0"/>
              <a:t> </a:t>
            </a:r>
            <a:r>
              <a:rPr lang="en-US" dirty="0"/>
              <a:t>Time Elapsed </a:t>
            </a:r>
            <a:r>
              <a:rPr lang="en-US" dirty="0" smtClean="0"/>
              <a:t>Users 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Top 5 Time Elapsed Customers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(Nick </a:t>
            </a:r>
            <a:r>
              <a:rPr lang="en-US" dirty="0" err="1"/>
              <a:t>Manaj</a:t>
            </a:r>
            <a:r>
              <a:rPr lang="en-US" dirty="0" smtClean="0"/>
              <a:t>, 1715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(Sarah </a:t>
            </a:r>
            <a:r>
              <a:rPr lang="en-US" dirty="0" err="1"/>
              <a:t>lewerence</a:t>
            </a:r>
            <a:r>
              <a:rPr lang="en-US" dirty="0" smtClean="0"/>
              <a:t>, 905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(Tran </a:t>
            </a:r>
            <a:r>
              <a:rPr lang="en-US" dirty="0" err="1"/>
              <a:t>Neviel</a:t>
            </a:r>
            <a:r>
              <a:rPr lang="en-US" dirty="0" smtClean="0"/>
              <a:t>, 905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(Tyson </a:t>
            </a:r>
            <a:r>
              <a:rPr lang="en-US" dirty="0" err="1"/>
              <a:t>Micheal</a:t>
            </a:r>
            <a:r>
              <a:rPr lang="en-US" dirty="0" smtClean="0"/>
              <a:t>, 700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(Nigeria Yakin</a:t>
            </a:r>
            <a:r>
              <a:rPr lang="en-US" dirty="0" smtClean="0"/>
              <a:t>, 700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377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Hadoop </a:t>
            </a:r>
            <a:r>
              <a:rPr lang="en-US" dirty="0" smtClean="0"/>
              <a:t>Serialization </a:t>
            </a:r>
            <a:r>
              <a:rPr lang="en-US" dirty="0" smtClean="0"/>
              <a:t>– </a:t>
            </a:r>
            <a:r>
              <a:rPr lang="en-US" dirty="0"/>
              <a:t>2 </a:t>
            </a:r>
            <a:r>
              <a:rPr lang="en-US" dirty="0" smtClean="0"/>
              <a:t>minutes	</a:t>
            </a:r>
            <a:r>
              <a:rPr lang="en-US" dirty="0" smtClean="0"/>
              <a:t>Maged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An </a:t>
            </a:r>
            <a:r>
              <a:rPr lang="en-US" dirty="0" smtClean="0"/>
              <a:t>approach</a:t>
            </a:r>
            <a:r>
              <a:rPr lang="en-US" dirty="0"/>
              <a:t> – 3 </a:t>
            </a:r>
            <a:r>
              <a:rPr lang="en-US" dirty="0" smtClean="0"/>
              <a:t>minutes		Maged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Approach </a:t>
            </a:r>
            <a:r>
              <a:rPr lang="en-US" dirty="0" smtClean="0"/>
              <a:t>Demo</a:t>
            </a:r>
            <a:r>
              <a:rPr lang="en-US" dirty="0"/>
              <a:t> – 5 </a:t>
            </a:r>
            <a:r>
              <a:rPr lang="en-US" dirty="0" smtClean="0"/>
              <a:t>minutes	 	</a:t>
            </a:r>
            <a:r>
              <a:rPr lang="en-US" dirty="0" err="1" smtClean="0"/>
              <a:t>Akolom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Spark </a:t>
            </a:r>
            <a:r>
              <a:rPr lang="en-US" dirty="0"/>
              <a:t>&amp; Demo</a:t>
            </a:r>
            <a:r>
              <a:rPr lang="en-US" dirty="0" smtClean="0"/>
              <a:t> </a:t>
            </a:r>
            <a:r>
              <a:rPr lang="en-US" dirty="0"/>
              <a:t>– 5 </a:t>
            </a:r>
            <a:r>
              <a:rPr lang="en-US" dirty="0" smtClean="0"/>
              <a:t>minutes		</a:t>
            </a:r>
            <a:r>
              <a:rPr lang="en-US" dirty="0" err="1" smtClean="0"/>
              <a:t>Akolom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   Hive </a:t>
            </a:r>
            <a:r>
              <a:rPr lang="en-US" dirty="0" smtClean="0"/>
              <a:t>&amp; Demo </a:t>
            </a:r>
            <a:r>
              <a:rPr lang="en-US" dirty="0"/>
              <a:t>– 5 </a:t>
            </a:r>
            <a:r>
              <a:rPr lang="en-US" dirty="0" smtClean="0"/>
              <a:t>minutes		Maged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37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this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After analyze top </a:t>
            </a:r>
            <a:r>
              <a:rPr lang="en-US" dirty="0" smtClean="0"/>
              <a:t>5 </a:t>
            </a:r>
            <a:r>
              <a:rPr lang="en-US" dirty="0"/>
              <a:t>users visiting a </a:t>
            </a:r>
            <a:r>
              <a:rPr lang="en-US" dirty="0" smtClean="0"/>
              <a:t>website, now you can show better suggestion to your website’s visitors.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analyze helps to know which area is more users available.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data analyze helps </a:t>
            </a:r>
            <a:r>
              <a:rPr lang="en-US" dirty="0" smtClean="0"/>
              <a:t>to some companies </a:t>
            </a:r>
            <a:r>
              <a:rPr lang="en-US" dirty="0"/>
              <a:t>to introduce an advertisement to the website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– </a:t>
            </a:r>
            <a:r>
              <a:rPr lang="en-US" sz="4400" dirty="0" smtClean="0"/>
              <a:t>what should you know about hive?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Apache Hive is a data warehouse infrastructure built on top of Hadoop for providing data summarization, query, and analysis.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Although it manages data in a fashion similar to RDBMSs, it's actually not a RDBMS. The underlying storage mechanism is still </a:t>
            </a:r>
            <a:r>
              <a:rPr lang="en-US" b="1" dirty="0"/>
              <a:t>HDFS </a:t>
            </a:r>
            <a:r>
              <a:rPr lang="en-US" b="1" dirty="0" smtClean="0"/>
              <a:t>files.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You can use </a:t>
            </a:r>
            <a:r>
              <a:rPr lang="en-US" dirty="0" err="1" smtClean="0"/>
              <a:t>HiveQL</a:t>
            </a:r>
            <a:r>
              <a:rPr lang="en-US" dirty="0" smtClean="0"/>
              <a:t> (HQL), Similar to SQL, so any one familiar with SQL can take advantage of using Hadoop and HDFS.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Moreover when you issue a Hive query to fetch results, the query first gets </a:t>
            </a:r>
            <a:r>
              <a:rPr lang="en-US" b="1" dirty="0"/>
              <a:t>converted into a MR job</a:t>
            </a:r>
            <a:r>
              <a:rPr lang="en-US" dirty="0"/>
              <a:t> and then produces the result resulting in </a:t>
            </a:r>
            <a:r>
              <a:rPr lang="en-US" b="1" i="1" u="sng" dirty="0"/>
              <a:t>slow</a:t>
            </a:r>
            <a:r>
              <a:rPr lang="en-US" dirty="0"/>
              <a:t> </a:t>
            </a:r>
            <a:r>
              <a:rPr lang="en-US" dirty="0" smtClean="0"/>
              <a:t>response, </a:t>
            </a:r>
            <a:r>
              <a:rPr lang="en-US" i="1" dirty="0" smtClean="0"/>
              <a:t>can we use </a:t>
            </a:r>
            <a:r>
              <a:rPr lang="en-US" i="1" dirty="0" err="1" smtClean="0"/>
              <a:t>HBase</a:t>
            </a:r>
            <a:r>
              <a:rPr lang="en-US" i="1" dirty="0" smtClean="0"/>
              <a:t>?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Along with that you can even map your existing </a:t>
            </a:r>
            <a:r>
              <a:rPr lang="en-US" dirty="0" err="1" smtClean="0"/>
              <a:t>HBase</a:t>
            </a:r>
            <a:r>
              <a:rPr lang="en-US" dirty="0" smtClean="0"/>
              <a:t> tables to Hive and operate on them</a:t>
            </a:r>
          </a:p>
          <a:p>
            <a:r>
              <a:rPr lang="en-US" i="1" dirty="0" smtClean="0"/>
              <a:t>Note</a:t>
            </a:r>
            <a:r>
              <a:rPr lang="en-US" i="1" dirty="0"/>
              <a:t>: we will use the </a:t>
            </a:r>
            <a:r>
              <a:rPr lang="en-US" b="1" i="1" dirty="0"/>
              <a:t>console</a:t>
            </a:r>
            <a:r>
              <a:rPr lang="en-US" i="1" dirty="0"/>
              <a:t> to do all our work</a:t>
            </a:r>
            <a:r>
              <a:rPr lang="en-US" i="1" dirty="0" smtClean="0"/>
              <a:t>. And we will use hive to store the input data.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Hive – When to use Hive? </a:t>
            </a:r>
            <a:r>
              <a:rPr lang="en-US" sz="4400" dirty="0" smtClean="0"/>
              <a:t>Why not </a:t>
            </a:r>
            <a:r>
              <a:rPr lang="en-US" sz="4400" dirty="0" err="1" smtClean="0"/>
              <a:t>HBase</a:t>
            </a:r>
            <a:r>
              <a:rPr lang="en-US" sz="4400" dirty="0" smtClean="0"/>
              <a:t>?!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Your team are already SQL ninjas.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you have data to be aggregated, rolled up, analyzed across rows then consider </a:t>
            </a:r>
            <a:r>
              <a:rPr lang="en-US" dirty="0" smtClean="0"/>
              <a:t>Hive.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you select full table scan - use hive. If index access </a:t>
            </a:r>
            <a:r>
              <a:rPr lang="en-US" dirty="0" smtClean="0"/>
              <a:t>– </a:t>
            </a:r>
            <a:r>
              <a:rPr lang="en-US" dirty="0" err="1" smtClean="0"/>
              <a:t>Hbase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59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  And </a:t>
            </a:r>
            <a:r>
              <a:rPr lang="en-US" dirty="0"/>
              <a:t>add the below commands to a file and call it </a:t>
            </a:r>
            <a:r>
              <a:rPr lang="en-US" dirty="0" err="1"/>
              <a:t>script.hql</a:t>
            </a:r>
            <a:endParaRPr lang="en-US" dirty="0"/>
          </a:p>
          <a:p>
            <a:pPr marL="292608" lvl="1" indent="0">
              <a:lnSpc>
                <a:spcPct val="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BigDataDB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92608" lvl="1" indent="0">
              <a:lnSpc>
                <a:spcPct val="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bigdatadb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92608" lvl="1" indent="0">
              <a:lnSpc>
                <a:spcPct val="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input (subject1 String, subject2 String,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>
              <a:lnSpc>
                <a:spcPct val="5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subject3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String, subject4 String)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>
              <a:lnSpc>
                <a:spcPct val="5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ROW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 DELIMITED FIELDS TERMINATED BY ' ';</a:t>
            </a:r>
          </a:p>
          <a:p>
            <a:pPr marL="292608" lvl="1" indent="0">
              <a:lnSpc>
                <a:spcPct val="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DATA LOCAL INPATH 'input.txt' INTO TABLE input;</a:t>
            </a:r>
          </a:p>
          <a:p>
            <a:pPr marL="292608" lvl="1" indent="0">
              <a:lnSpc>
                <a:spcPct val="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input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Then </a:t>
            </a:r>
            <a:r>
              <a:rPr lang="en-US" dirty="0"/>
              <a:t>run the command </a:t>
            </a:r>
            <a:r>
              <a:rPr lang="en-US" dirty="0" smtClean="0"/>
              <a:t>below</a:t>
            </a:r>
            <a:endParaRPr lang="en-US" dirty="0"/>
          </a:p>
          <a:p>
            <a:pPr marL="292608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cloudera@quickstart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~]$ hive -f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script.hql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0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Hadoop </a:t>
            </a:r>
            <a:r>
              <a:rPr lang="en-US" sz="3600" dirty="0" smtClean="0"/>
              <a:t>Serialization – </a:t>
            </a:r>
            <a:r>
              <a:rPr lang="en-US" sz="3600" dirty="0" smtClean="0"/>
              <a:t>Writable&amp; </a:t>
            </a:r>
            <a:r>
              <a:rPr lang="en-US" sz="3600" dirty="0" err="1"/>
              <a:t>WritableComparable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665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data needs to be transmitted between different nodes in a distributed computing environment. This requires serialization and deserialization.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Hadoop provides these writable wrappers for almost all Java primitive types.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We need to pass custom objects and these custom objects should implement Hadoop's Writable interface.</a:t>
            </a:r>
          </a:p>
          <a:p>
            <a:pPr marL="384048" lvl="2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Writable {</a:t>
            </a:r>
          </a:p>
          <a:p>
            <a:pPr marL="384048" lvl="2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readFields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DataInput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in);</a:t>
            </a:r>
          </a:p>
          <a:p>
            <a:pPr marL="384048" lvl="2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write(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DataOutput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out);</a:t>
            </a:r>
          </a:p>
          <a:p>
            <a:pPr marL="384048" lvl="2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84048" lvl="2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 smtClean="0"/>
              <a:t>WritableComparable</a:t>
            </a:r>
            <a:endParaRPr lang="en-US" sz="2400" dirty="0" smtClean="0"/>
          </a:p>
          <a:p>
            <a:pPr marL="201168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WritableComparable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Writable,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Comparable{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readFields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DataInput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in);</a:t>
            </a:r>
          </a:p>
          <a:p>
            <a:pPr marL="201168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write(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DataOutput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out);</a:t>
            </a:r>
          </a:p>
          <a:p>
            <a:pPr marL="201168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WritableComparable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o)</a:t>
            </a:r>
          </a:p>
          <a:p>
            <a:pPr marL="201168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218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Pairs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4296"/>
          </a:xfrm>
        </p:spPr>
        <p:txBody>
          <a:bodyPr>
            <a:normAutofit/>
          </a:bodyPr>
          <a:lstStyle/>
          <a:p>
            <a:pPr>
              <a:lnSpc>
                <a:spcPct val="20000"/>
              </a:lnSpc>
            </a:pPr>
            <a:endParaRPr lang="en-US" dirty="0" smtClean="0"/>
          </a:p>
          <a:p>
            <a:pPr>
              <a:lnSpc>
                <a:spcPct val="20000"/>
              </a:lnSpc>
            </a:pPr>
            <a:r>
              <a:rPr lang="en-US" dirty="0" smtClean="0"/>
              <a:t>class </a:t>
            </a:r>
            <a:r>
              <a:rPr lang="en-US" dirty="0"/>
              <a:t>Mapper</a:t>
            </a:r>
          </a:p>
          <a:p>
            <a:pPr>
              <a:lnSpc>
                <a:spcPct val="20000"/>
              </a:lnSpc>
            </a:pPr>
            <a:r>
              <a:rPr lang="en-US" dirty="0"/>
              <a:t>	method Initialize</a:t>
            </a:r>
          </a:p>
          <a:p>
            <a:pPr>
              <a:lnSpc>
                <a:spcPct val="20000"/>
              </a:lnSpc>
            </a:pPr>
            <a:r>
              <a:rPr lang="en-US" dirty="0"/>
              <a:t>		H = new </a:t>
            </a:r>
            <a:r>
              <a:rPr lang="en-US" dirty="0" err="1"/>
              <a:t>AssociativeArray</a:t>
            </a:r>
            <a:r>
              <a:rPr lang="en-US" dirty="0"/>
              <a:t>()</a:t>
            </a:r>
          </a:p>
          <a:p>
            <a:pPr>
              <a:lnSpc>
                <a:spcPct val="20000"/>
              </a:lnSpc>
            </a:pPr>
            <a:r>
              <a:rPr lang="en-US" dirty="0"/>
              <a:t>		</a:t>
            </a:r>
          </a:p>
          <a:p>
            <a:pPr>
              <a:lnSpc>
                <a:spcPct val="20000"/>
              </a:lnSpc>
            </a:pPr>
            <a:r>
              <a:rPr lang="en-US" dirty="0"/>
              <a:t>	method Map(</a:t>
            </a:r>
            <a:r>
              <a:rPr lang="en-US" dirty="0" err="1"/>
              <a:t>docid</a:t>
            </a:r>
            <a:r>
              <a:rPr lang="en-US" dirty="0"/>
              <a:t> a; doc d)</a:t>
            </a:r>
          </a:p>
          <a:p>
            <a:pPr>
              <a:lnSpc>
                <a:spcPct val="20000"/>
              </a:lnSpc>
            </a:pPr>
            <a:r>
              <a:rPr lang="en-US" dirty="0"/>
              <a:t>		for all term w in doc d do</a:t>
            </a:r>
          </a:p>
          <a:p>
            <a:pPr>
              <a:lnSpc>
                <a:spcPct val="20000"/>
              </a:lnSpc>
            </a:pPr>
            <a:r>
              <a:rPr lang="en-US" dirty="0"/>
              <a:t>			for all term u in Neighbors(w) do</a:t>
            </a:r>
          </a:p>
          <a:p>
            <a:pPr>
              <a:lnSpc>
                <a:spcPct val="20000"/>
              </a:lnSpc>
            </a:pPr>
            <a:r>
              <a:rPr lang="en-US" dirty="0"/>
              <a:t>				H{pair(w; u)}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H{pair(w; u)} + 1</a:t>
            </a:r>
          </a:p>
          <a:p>
            <a:pPr>
              <a:lnSpc>
                <a:spcPct val="20000"/>
              </a:lnSpc>
            </a:pPr>
            <a:r>
              <a:rPr lang="en-US" dirty="0"/>
              <a:t>				H{pair(w; *)}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H{pair(w; *)} + 1</a:t>
            </a:r>
          </a:p>
          <a:p>
            <a:pPr>
              <a:lnSpc>
                <a:spcPct val="20000"/>
              </a:lnSpc>
            </a:pPr>
            <a:r>
              <a:rPr lang="en-US" dirty="0"/>
              <a:t> </a:t>
            </a:r>
          </a:p>
          <a:p>
            <a:pPr>
              <a:lnSpc>
                <a:spcPct val="20000"/>
              </a:lnSpc>
            </a:pPr>
            <a:r>
              <a:rPr lang="en-US" dirty="0"/>
              <a:t>	method Close</a:t>
            </a:r>
          </a:p>
          <a:p>
            <a:pPr>
              <a:lnSpc>
                <a:spcPct val="20000"/>
              </a:lnSpc>
            </a:pPr>
            <a:r>
              <a:rPr lang="en-US" dirty="0"/>
              <a:t>		for all pair p in H do</a:t>
            </a:r>
          </a:p>
          <a:p>
            <a:pPr>
              <a:lnSpc>
                <a:spcPct val="20000"/>
              </a:lnSpc>
            </a:pPr>
            <a:r>
              <a:rPr lang="en-US" dirty="0"/>
              <a:t>			Emit(pair p; count H{pair p})</a:t>
            </a:r>
          </a:p>
        </p:txBody>
      </p:sp>
    </p:spTree>
    <p:extLst>
      <p:ext uri="{BB962C8B-B14F-4D97-AF65-F5344CB8AC3E}">
        <p14:creationId xmlns:p14="http://schemas.microsoft.com/office/powerpoint/2010/main" val="6097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Pairs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8032"/>
          </a:xfrm>
        </p:spPr>
        <p:txBody>
          <a:bodyPr>
            <a:normAutofit/>
          </a:bodyPr>
          <a:lstStyle/>
          <a:p>
            <a:pPr marL="0" indent="0">
              <a:lnSpc>
                <a:spcPct val="20000"/>
              </a:lnSpc>
              <a:buNone/>
            </a:pPr>
            <a:endParaRPr lang="en-US" dirty="0" smtClean="0"/>
          </a:p>
          <a:p>
            <a:pPr marL="0" indent="0">
              <a:lnSpc>
                <a:spcPct val="20000"/>
              </a:lnSpc>
              <a:buNone/>
            </a:pPr>
            <a:r>
              <a:rPr lang="en-US" dirty="0" smtClean="0"/>
              <a:t>class </a:t>
            </a:r>
            <a:r>
              <a:rPr lang="en-US" dirty="0"/>
              <a:t>Reducer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method Initialize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marginal = 0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 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method Reduce(pair p; counts[c1; c2; ...])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</a:t>
            </a:r>
            <a:r>
              <a:rPr lang="en-US" dirty="0" smtClean="0"/>
              <a:t>if </a:t>
            </a:r>
            <a:r>
              <a:rPr lang="en-US" dirty="0"/>
              <a:t>(pair p == (w; *))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	marginal </a:t>
            </a:r>
            <a:r>
              <a:rPr lang="en-US" dirty="0"/>
              <a:t>= 0;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	for all count c in counts[c1; c2; ...] do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		marginal = marginal + c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else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	sum = 0;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 smtClean="0"/>
              <a:t>			</a:t>
            </a:r>
            <a:r>
              <a:rPr lang="en-US" dirty="0" err="1" smtClean="0"/>
              <a:t>relativeFrequency</a:t>
            </a:r>
            <a:r>
              <a:rPr lang="en-US" dirty="0" smtClean="0"/>
              <a:t> </a:t>
            </a:r>
            <a:r>
              <a:rPr lang="en-US" dirty="0"/>
              <a:t>= 0.0;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	for all count c in counts[c1; c2; ...] do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		sum = sum + </a:t>
            </a:r>
            <a:r>
              <a:rPr lang="en-US" dirty="0" smtClean="0"/>
              <a:t>c</a:t>
            </a:r>
          </a:p>
          <a:p>
            <a:pPr marL="0" indent="0">
              <a:lnSpc>
                <a:spcPct val="20000"/>
              </a:lnSpc>
              <a:buNone/>
            </a:pPr>
            <a:endParaRPr lang="en-US" dirty="0"/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	</a:t>
            </a:r>
            <a:r>
              <a:rPr lang="en-US" dirty="0" err="1"/>
              <a:t>relativeFrequency</a:t>
            </a:r>
            <a:r>
              <a:rPr lang="en-US" dirty="0"/>
              <a:t> = sum / marginal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	Emit(pair p; double </a:t>
            </a:r>
            <a:r>
              <a:rPr lang="en-US" dirty="0" err="1"/>
              <a:t>relativeFrequency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112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Pairs approach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06" y="1880769"/>
            <a:ext cx="5137893" cy="4373382"/>
          </a:xfrm>
        </p:spPr>
      </p:pic>
    </p:spTree>
    <p:extLst>
      <p:ext uri="{BB962C8B-B14F-4D97-AF65-F5344CB8AC3E}">
        <p14:creationId xmlns:p14="http://schemas.microsoft.com/office/powerpoint/2010/main" val="221469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Pairs approach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72" y="1737360"/>
            <a:ext cx="5573658" cy="4603055"/>
          </a:xfrm>
        </p:spPr>
      </p:pic>
    </p:spTree>
    <p:extLst>
      <p:ext uri="{BB962C8B-B14F-4D97-AF65-F5344CB8AC3E}">
        <p14:creationId xmlns:p14="http://schemas.microsoft.com/office/powerpoint/2010/main" val="34893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Pairs approach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1882103"/>
            <a:ext cx="439978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Output 1</a:t>
            </a:r>
          </a:p>
          <a:p>
            <a:r>
              <a:rPr lang="en-US" sz="1400" dirty="0"/>
              <a:t>422,435	1.0</a:t>
            </a:r>
          </a:p>
          <a:p>
            <a:r>
              <a:rPr lang="en-US" sz="1400" dirty="0"/>
              <a:t>425,450	0.3333333333333333</a:t>
            </a:r>
          </a:p>
          <a:p>
            <a:r>
              <a:rPr lang="en-US" sz="1400" dirty="0"/>
              <a:t>425,466	0.3333333333333333</a:t>
            </a:r>
          </a:p>
          <a:p>
            <a:r>
              <a:rPr lang="en-US" sz="1400" dirty="0"/>
              <a:t>425,471	0.3333333333333333</a:t>
            </a:r>
          </a:p>
          <a:p>
            <a:r>
              <a:rPr lang="en-US" sz="1400" dirty="0"/>
              <a:t>440,422	0.5</a:t>
            </a:r>
          </a:p>
          <a:p>
            <a:r>
              <a:rPr lang="en-US" sz="1400" dirty="0"/>
              <a:t>440,435	0.5</a:t>
            </a:r>
          </a:p>
          <a:p>
            <a:r>
              <a:rPr lang="en-US" sz="1400" dirty="0"/>
              <a:t>450,466	0.5</a:t>
            </a:r>
          </a:p>
          <a:p>
            <a:r>
              <a:rPr lang="en-US" sz="1400" dirty="0"/>
              <a:t>450,471	0.5</a:t>
            </a:r>
          </a:p>
          <a:p>
            <a:r>
              <a:rPr lang="en-US" sz="1400" dirty="0"/>
              <a:t>466,471	1.0</a:t>
            </a:r>
          </a:p>
          <a:p>
            <a:r>
              <a:rPr lang="en-US" sz="1400" dirty="0"/>
              <a:t>472,475	0.3333333333333333</a:t>
            </a:r>
          </a:p>
          <a:p>
            <a:r>
              <a:rPr lang="en-US" sz="1400" dirty="0"/>
              <a:t>472,522	0.3333333333333333</a:t>
            </a:r>
          </a:p>
          <a:p>
            <a:r>
              <a:rPr lang="en-US" sz="1400" dirty="0"/>
              <a:t>472,525	0.3333333333333333</a:t>
            </a:r>
          </a:p>
        </p:txBody>
      </p:sp>
      <p:sp>
        <p:nvSpPr>
          <p:cNvPr id="6" name="Rectangle 5"/>
          <p:cNvSpPr/>
          <p:nvPr/>
        </p:nvSpPr>
        <p:spPr>
          <a:xfrm>
            <a:off x="5888966" y="1882103"/>
            <a:ext cx="439978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Output 2</a:t>
            </a:r>
          </a:p>
          <a:p>
            <a:endParaRPr lang="en-US" sz="1400" dirty="0"/>
          </a:p>
          <a:p>
            <a:r>
              <a:rPr lang="en-US" sz="1400" dirty="0" smtClean="0"/>
              <a:t>522,475</a:t>
            </a:r>
            <a:r>
              <a:rPr lang="en-US" sz="1400" dirty="0"/>
              <a:t>	0.5</a:t>
            </a:r>
          </a:p>
          <a:p>
            <a:r>
              <a:rPr lang="en-US" sz="1400" dirty="0"/>
              <a:t>522,525	0.5</a:t>
            </a:r>
          </a:p>
          <a:p>
            <a:r>
              <a:rPr lang="en-US" sz="1400" dirty="0"/>
              <a:t>525,475	1.0</a:t>
            </a:r>
          </a:p>
          <a:p>
            <a:r>
              <a:rPr lang="en-US" sz="1400" dirty="0"/>
              <a:t>545,422	0.16666666666666666</a:t>
            </a:r>
          </a:p>
          <a:p>
            <a:r>
              <a:rPr lang="en-US" sz="1400" dirty="0"/>
              <a:t>545,435	0.16666666666666666</a:t>
            </a:r>
          </a:p>
          <a:p>
            <a:r>
              <a:rPr lang="en-US" sz="1400" dirty="0"/>
              <a:t>545,440	0.16666666666666666</a:t>
            </a:r>
          </a:p>
          <a:p>
            <a:r>
              <a:rPr lang="en-US" sz="1400" dirty="0"/>
              <a:t>545,475	0.16666666666666666</a:t>
            </a:r>
          </a:p>
          <a:p>
            <a:r>
              <a:rPr lang="en-US" sz="1400" dirty="0"/>
              <a:t>545,522	0.16666666666666666</a:t>
            </a:r>
          </a:p>
          <a:p>
            <a:r>
              <a:rPr lang="en-US" sz="1400" dirty="0"/>
              <a:t>545,525	0.16666666666666666</a:t>
            </a:r>
          </a:p>
        </p:txBody>
      </p:sp>
    </p:spTree>
    <p:extLst>
      <p:ext uri="{BB962C8B-B14F-4D97-AF65-F5344CB8AC3E}">
        <p14:creationId xmlns:p14="http://schemas.microsoft.com/office/powerpoint/2010/main" val="176749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410</TotalTime>
  <Words>787</Words>
  <Application>Microsoft Office PowerPoint</Application>
  <PresentationFormat>Widescreen</PresentationFormat>
  <Paragraphs>276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Wingdings</vt:lpstr>
      <vt:lpstr>Retrospect</vt:lpstr>
      <vt:lpstr>Big Data Project  Hadoop, spark, and Hive</vt:lpstr>
      <vt:lpstr>Content</vt:lpstr>
      <vt:lpstr>Time line</vt:lpstr>
      <vt:lpstr>Hadoop Serialization – Writable&amp; WritableComparable</vt:lpstr>
      <vt:lpstr>Pairs approach </vt:lpstr>
      <vt:lpstr>Pairs approach </vt:lpstr>
      <vt:lpstr>Pairs approach </vt:lpstr>
      <vt:lpstr>Pairs approach </vt:lpstr>
      <vt:lpstr>Pairs approach </vt:lpstr>
      <vt:lpstr>Stripes approach </vt:lpstr>
      <vt:lpstr>Stripes approach </vt:lpstr>
      <vt:lpstr>Stripes approach </vt:lpstr>
      <vt:lpstr>Stripes approach </vt:lpstr>
      <vt:lpstr>Stripes approach </vt:lpstr>
      <vt:lpstr>Hybrid approach</vt:lpstr>
      <vt:lpstr>Hybrid approach</vt:lpstr>
      <vt:lpstr>Hybrid approach</vt:lpstr>
      <vt:lpstr>Hybrid approach</vt:lpstr>
      <vt:lpstr>Hybrid approach</vt:lpstr>
      <vt:lpstr>Hybrid approach</vt:lpstr>
      <vt:lpstr>When to use what approach?</vt:lpstr>
      <vt:lpstr>What is Apache Spark ?</vt:lpstr>
      <vt:lpstr>Transformations And Actions</vt:lpstr>
      <vt:lpstr>Popular methods for transformation</vt:lpstr>
      <vt:lpstr>Overview of the project</vt:lpstr>
      <vt:lpstr>UserSummarize</vt:lpstr>
      <vt:lpstr>User</vt:lpstr>
      <vt:lpstr>Function class</vt:lpstr>
      <vt:lpstr>Top 5 Time Elapsed Users :</vt:lpstr>
      <vt:lpstr>What is the purpose of this project</vt:lpstr>
      <vt:lpstr>Hive – what should you know about hive?</vt:lpstr>
      <vt:lpstr>Hive – When to use Hive? Why not HBase?!</vt:lpstr>
      <vt:lpstr>Hive - 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Maged Botros</dc:creator>
  <cp:lastModifiedBy>Maged Botros</cp:lastModifiedBy>
  <cp:revision>82</cp:revision>
  <dcterms:created xsi:type="dcterms:W3CDTF">2015-12-14T03:05:10Z</dcterms:created>
  <dcterms:modified xsi:type="dcterms:W3CDTF">2015-12-15T05:06:58Z</dcterms:modified>
</cp:coreProperties>
</file>