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6" r:id="rId4"/>
    <p:sldId id="258" r:id="rId5"/>
    <p:sldId id="257" r:id="rId6"/>
    <p:sldId id="260" r:id="rId7"/>
    <p:sldId id="267" r:id="rId8"/>
    <p:sldId id="261" r:id="rId9"/>
    <p:sldId id="262" r:id="rId10"/>
    <p:sldId id="265" r:id="rId11"/>
    <p:sldId id="263" r:id="rId12"/>
    <p:sldId id="264" r:id="rId13"/>
    <p:sldId id="270" r:id="rId14"/>
    <p:sldId id="268" r:id="rId1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4" d="100"/>
          <a:sy n="114" d="100"/>
        </p:scale>
        <p:origin x="1560" y="10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a Rodriguez" userId="b181f262-6ac3-4cc2-abb6-6297c18aa1f3" providerId="ADAL" clId="{D17D5F12-81CF-41DF-87C2-48A10B6443FD}"/>
    <pc:docChg chg="custSel modSld">
      <pc:chgData name="Alexandra Rodriguez" userId="b181f262-6ac3-4cc2-abb6-6297c18aa1f3" providerId="ADAL" clId="{D17D5F12-81CF-41DF-87C2-48A10B6443FD}" dt="2021-10-19T16:52:03.232" v="142" actId="1076"/>
      <pc:docMkLst>
        <pc:docMk/>
      </pc:docMkLst>
      <pc:sldChg chg="modSp mod">
        <pc:chgData name="Alexandra Rodriguez" userId="b181f262-6ac3-4cc2-abb6-6297c18aa1f3" providerId="ADAL" clId="{D17D5F12-81CF-41DF-87C2-48A10B6443FD}" dt="2021-10-19T16:48:26.430" v="0" actId="122"/>
        <pc:sldMkLst>
          <pc:docMk/>
          <pc:sldMk cId="1460351779" sldId="258"/>
        </pc:sldMkLst>
        <pc:spChg chg="mod">
          <ac:chgData name="Alexandra Rodriguez" userId="b181f262-6ac3-4cc2-abb6-6297c18aa1f3" providerId="ADAL" clId="{D17D5F12-81CF-41DF-87C2-48A10B6443FD}" dt="2021-10-19T16:48:26.430" v="0" actId="122"/>
          <ac:spMkLst>
            <pc:docMk/>
            <pc:sldMk cId="1460351779" sldId="258"/>
            <ac:spMk id="2" creationId="{102B2BCA-AE95-4BB7-8BCC-8F1E1A34F9D2}"/>
          </ac:spMkLst>
        </pc:spChg>
      </pc:sldChg>
      <pc:sldChg chg="modSp mod">
        <pc:chgData name="Alexandra Rodriguez" userId="b181f262-6ac3-4cc2-abb6-6297c18aa1f3" providerId="ADAL" clId="{D17D5F12-81CF-41DF-87C2-48A10B6443FD}" dt="2021-10-19T16:52:03.232" v="142" actId="1076"/>
        <pc:sldMkLst>
          <pc:docMk/>
          <pc:sldMk cId="230931091" sldId="260"/>
        </pc:sldMkLst>
        <pc:spChg chg="mod">
          <ac:chgData name="Alexandra Rodriguez" userId="b181f262-6ac3-4cc2-abb6-6297c18aa1f3" providerId="ADAL" clId="{D17D5F12-81CF-41DF-87C2-48A10B6443FD}" dt="2021-10-19T16:49:20.230" v="45" actId="115"/>
          <ac:spMkLst>
            <pc:docMk/>
            <pc:sldMk cId="230931091" sldId="260"/>
            <ac:spMk id="3" creationId="{03B9E026-4A1A-4EB9-B29D-A131E677DF99}"/>
          </ac:spMkLst>
        </pc:spChg>
        <pc:picChg chg="mod">
          <ac:chgData name="Alexandra Rodriguez" userId="b181f262-6ac3-4cc2-abb6-6297c18aa1f3" providerId="ADAL" clId="{D17D5F12-81CF-41DF-87C2-48A10B6443FD}" dt="2021-10-19T16:52:03.232" v="142" actId="1076"/>
          <ac:picMkLst>
            <pc:docMk/>
            <pc:sldMk cId="230931091" sldId="260"/>
            <ac:picMk id="5" creationId="{59C78F08-8A05-4EB8-BA30-2206B7FAC625}"/>
          </ac:picMkLst>
        </pc:picChg>
      </pc:sldChg>
      <pc:sldChg chg="modSp mod">
        <pc:chgData name="Alexandra Rodriguez" userId="b181f262-6ac3-4cc2-abb6-6297c18aa1f3" providerId="ADAL" clId="{D17D5F12-81CF-41DF-87C2-48A10B6443FD}" dt="2021-10-19T16:51:23.240" v="139" actId="20577"/>
        <pc:sldMkLst>
          <pc:docMk/>
          <pc:sldMk cId="1875779537" sldId="268"/>
        </pc:sldMkLst>
        <pc:spChg chg="mod">
          <ac:chgData name="Alexandra Rodriguez" userId="b181f262-6ac3-4cc2-abb6-6297c18aa1f3" providerId="ADAL" clId="{D17D5F12-81CF-41DF-87C2-48A10B6443FD}" dt="2021-10-19T16:51:23.240" v="139" actId="20577"/>
          <ac:spMkLst>
            <pc:docMk/>
            <pc:sldMk cId="1875779537" sldId="268"/>
            <ac:spMk id="3" creationId="{B4456D13-111D-493C-B1B7-938519EFB719}"/>
          </ac:spMkLst>
        </pc:spChg>
      </pc:sldChg>
      <pc:sldChg chg="modSp mod">
        <pc:chgData name="Alexandra Rodriguez" userId="b181f262-6ac3-4cc2-abb6-6297c18aa1f3" providerId="ADAL" clId="{D17D5F12-81CF-41DF-87C2-48A10B6443FD}" dt="2021-10-19T16:50:45.359" v="100" actId="20577"/>
        <pc:sldMkLst>
          <pc:docMk/>
          <pc:sldMk cId="2321458039" sldId="270"/>
        </pc:sldMkLst>
        <pc:spChg chg="mod">
          <ac:chgData name="Alexandra Rodriguez" userId="b181f262-6ac3-4cc2-abb6-6297c18aa1f3" providerId="ADAL" clId="{D17D5F12-81CF-41DF-87C2-48A10B6443FD}" dt="2021-10-19T16:50:45.359" v="100" actId="20577"/>
          <ac:spMkLst>
            <pc:docMk/>
            <pc:sldMk cId="2321458039" sldId="270"/>
            <ac:spMk id="2" creationId="{C92E506D-22AB-4F12-9DCA-95103BD89B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Font typeface="Wingdings" pitchFamily="2" charset="2"/>
              <a:buChar char="Ø"/>
              <a:defRPr>
                <a:solidFill>
                  <a:schemeClr val="tx2">
                    <a:lumMod val="50000"/>
                  </a:schemeClr>
                </a:solidFill>
              </a:defRPr>
            </a:lvl1pPr>
            <a:lvl2pPr>
              <a:buFont typeface="Wingdings" pitchFamily="2" charset="2"/>
              <a:buChar char="Ø"/>
              <a:defRPr>
                <a:solidFill>
                  <a:schemeClr val="bg2">
                    <a:lumMod val="10000"/>
                  </a:schemeClr>
                </a:solidFill>
              </a:defRPr>
            </a:lvl2pPr>
            <a:lvl3pPr>
              <a:buFont typeface="Wingdings" pitchFamily="2" charset="2"/>
              <a:buChar char="Ø"/>
              <a:defRPr>
                <a:solidFill>
                  <a:schemeClr val="bg2">
                    <a:lumMod val="10000"/>
                  </a:schemeClr>
                </a:solidFill>
              </a:defRPr>
            </a:lvl3pPr>
            <a:lvl4pPr>
              <a:buFont typeface="Wingdings" pitchFamily="2" charset="2"/>
              <a:buChar char="Ø"/>
              <a:defRPr>
                <a:solidFill>
                  <a:schemeClr val="bg2">
                    <a:lumMod val="10000"/>
                  </a:schemeClr>
                </a:solidFill>
              </a:defRPr>
            </a:lvl4pPr>
            <a:lvl5pPr>
              <a:buFont typeface="Wingdings" pitchFamily="2" charset="2"/>
              <a:buChar char="Ø"/>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143000"/>
          </a:xfrm>
        </p:spPr>
        <p:txBody>
          <a:bodyPr/>
          <a:lstStyle/>
          <a:p>
            <a:r>
              <a:rPr lang="en-US"/>
              <a:t>Click to edit Master title style</a:t>
            </a:r>
          </a:p>
        </p:txBody>
      </p:sp>
      <p:sp>
        <p:nvSpPr>
          <p:cNvPr id="3" name="Content Placeholder 2"/>
          <p:cNvSpPr>
            <a:spLocks noGrp="1"/>
          </p:cNvSpPr>
          <p:nvPr>
            <p:ph idx="1"/>
          </p:nvPr>
        </p:nvSpPr>
        <p:spPr>
          <a:xfrm>
            <a:off x="457200" y="1935163"/>
            <a:ext cx="82296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002B0EB-8C93-4230-8C5E-6FB1B66C7660}" type="datetimeFigureOut">
              <a:rPr lang="en-US"/>
              <a:pPr>
                <a:defRPr/>
              </a:pPr>
              <a:t>10/19/2021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F8E2FF3-07C3-451C-89F0-B7A13E83D84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3EE6EB9-3870-4026-8FE5-344DD057B96A}" type="datetimeFigureOut">
              <a:rPr lang="en-US"/>
              <a:pPr>
                <a:defRPr/>
              </a:pPr>
              <a:t>10/19/2021</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5E39824-13C5-41C2-BB05-E328DE31F64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9" name="Title Placeholder 8"/>
          <p:cNvSpPr>
            <a:spLocks noGrp="1"/>
          </p:cNvSpPr>
          <p:nvPr>
            <p:ph type="title"/>
          </p:nvPr>
        </p:nvSpPr>
        <p:spPr>
          <a:xfrm>
            <a:off x="457200" y="704850"/>
            <a:ext cx="8229600" cy="1143000"/>
          </a:xfrm>
          <a:prstGeom prst="rect">
            <a:avLst/>
          </a:prstGeom>
        </p:spPr>
        <p:txBody>
          <a:bodyPr vert="horz" lIns="0" rIns="0" bIns="0" anchor="b">
            <a:normAutofit/>
          </a:bodyPr>
          <a:lstStyle/>
          <a:p>
            <a:r>
              <a:rPr lang="en-US"/>
              <a:t>Click to edit Master title style</a:t>
            </a:r>
            <a:endParaRPr lang="en-US" dirty="0"/>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5E300B1E-FD92-4226-A33B-4BCF5898F605}" type="datetimeFigureOut">
              <a:rPr lang="en-US"/>
              <a:pPr>
                <a:defRPr/>
              </a:pPr>
              <a:t>10/19/2021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E0410B1F-5A31-4B7C-BA5D-C4A53F429E29}"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3922" r:id="rId1"/>
    <p:sldLayoutId id="2147483923" r:id="rId2"/>
    <p:sldLayoutId id="2147483919" r:id="rId3"/>
    <p:sldLayoutId id="2147483920" r:id="rId4"/>
  </p:sldLayoutIdLst>
  <p:txStyles>
    <p:titleStyle>
      <a:lvl1pPr algn="l" rtl="0" eaLnBrk="1" fontAlgn="base" hangingPunct="1">
        <a:spcBef>
          <a:spcPct val="0"/>
        </a:spcBef>
        <a:spcAft>
          <a:spcPct val="0"/>
        </a:spcAft>
        <a:defRPr sz="5000" b="1" kern="1200" spc="300">
          <a:solidFill>
            <a:srgbClr val="02303E"/>
          </a:solidFill>
          <a:effectLst>
            <a:outerShdw blurRad="38100" dist="38100" dir="2700000" algn="tl">
              <a:srgbClr val="000000">
                <a:alpha val="43137"/>
              </a:srgbClr>
            </a:outerShdw>
          </a:effectLst>
          <a:latin typeface="Agency FB" pitchFamily="34" charset="0"/>
          <a:ea typeface="+mj-ea"/>
          <a:cs typeface="+mj-cs"/>
        </a:defRPr>
      </a:lvl1pPr>
      <a:lvl2pPr algn="l" rtl="0" eaLnBrk="1" fontAlgn="base" hangingPunct="1">
        <a:spcBef>
          <a:spcPct val="0"/>
        </a:spcBef>
        <a:spcAft>
          <a:spcPct val="0"/>
        </a:spcAft>
        <a:defRPr sz="5000" b="1">
          <a:solidFill>
            <a:srgbClr val="02303E"/>
          </a:solidFill>
          <a:latin typeface="Agency FB" pitchFamily="34" charset="0"/>
        </a:defRPr>
      </a:lvl2pPr>
      <a:lvl3pPr algn="l" rtl="0" eaLnBrk="1" fontAlgn="base" hangingPunct="1">
        <a:spcBef>
          <a:spcPct val="0"/>
        </a:spcBef>
        <a:spcAft>
          <a:spcPct val="0"/>
        </a:spcAft>
        <a:defRPr sz="5000" b="1">
          <a:solidFill>
            <a:srgbClr val="02303E"/>
          </a:solidFill>
          <a:latin typeface="Agency FB" pitchFamily="34" charset="0"/>
        </a:defRPr>
      </a:lvl3pPr>
      <a:lvl4pPr algn="l" rtl="0" eaLnBrk="1" fontAlgn="base" hangingPunct="1">
        <a:spcBef>
          <a:spcPct val="0"/>
        </a:spcBef>
        <a:spcAft>
          <a:spcPct val="0"/>
        </a:spcAft>
        <a:defRPr sz="5000" b="1">
          <a:solidFill>
            <a:srgbClr val="02303E"/>
          </a:solidFill>
          <a:latin typeface="Agency FB" pitchFamily="34" charset="0"/>
        </a:defRPr>
      </a:lvl4pPr>
      <a:lvl5pPr algn="l" rtl="0" eaLnBrk="1" fontAlgn="base" hangingPunct="1">
        <a:spcBef>
          <a:spcPct val="0"/>
        </a:spcBef>
        <a:spcAft>
          <a:spcPct val="0"/>
        </a:spcAft>
        <a:defRPr sz="5000" b="1">
          <a:solidFill>
            <a:srgbClr val="02303E"/>
          </a:solidFill>
          <a:latin typeface="Agency FB" pitchFamily="34" charset="0"/>
        </a:defRPr>
      </a:lvl5pPr>
      <a:lvl6pPr marL="457200" algn="l" rtl="0" eaLnBrk="1" fontAlgn="base" hangingPunct="1">
        <a:spcBef>
          <a:spcPct val="0"/>
        </a:spcBef>
        <a:spcAft>
          <a:spcPct val="0"/>
        </a:spcAft>
        <a:defRPr sz="5000" b="1">
          <a:solidFill>
            <a:schemeClr val="tx2"/>
          </a:solidFill>
          <a:latin typeface="Agency FB" pitchFamily="34" charset="0"/>
        </a:defRPr>
      </a:lvl6pPr>
      <a:lvl7pPr marL="914400" algn="l" rtl="0" eaLnBrk="1" fontAlgn="base" hangingPunct="1">
        <a:spcBef>
          <a:spcPct val="0"/>
        </a:spcBef>
        <a:spcAft>
          <a:spcPct val="0"/>
        </a:spcAft>
        <a:defRPr sz="5000" b="1">
          <a:solidFill>
            <a:schemeClr val="tx2"/>
          </a:solidFill>
          <a:latin typeface="Agency FB" pitchFamily="34" charset="0"/>
        </a:defRPr>
      </a:lvl7pPr>
      <a:lvl8pPr marL="1371600" algn="l" rtl="0" eaLnBrk="1" fontAlgn="base" hangingPunct="1">
        <a:spcBef>
          <a:spcPct val="0"/>
        </a:spcBef>
        <a:spcAft>
          <a:spcPct val="0"/>
        </a:spcAft>
        <a:defRPr sz="5000" b="1">
          <a:solidFill>
            <a:schemeClr val="tx2"/>
          </a:solidFill>
          <a:latin typeface="Agency FB" pitchFamily="34" charset="0"/>
        </a:defRPr>
      </a:lvl8pPr>
      <a:lvl9pPr marL="1828800" algn="l" rtl="0" eaLnBrk="1" fontAlgn="base" hangingPunct="1">
        <a:spcBef>
          <a:spcPct val="0"/>
        </a:spcBef>
        <a:spcAft>
          <a:spcPct val="0"/>
        </a:spcAft>
        <a:defRPr sz="5000" b="1">
          <a:solidFill>
            <a:schemeClr val="tx2"/>
          </a:solidFill>
          <a:latin typeface="Agency FB"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BB5A-EB01-4ABE-B872-2C9B8E9ADEE9}"/>
              </a:ext>
            </a:extLst>
          </p:cNvPr>
          <p:cNvSpPr>
            <a:spLocks noGrp="1"/>
          </p:cNvSpPr>
          <p:nvPr>
            <p:ph type="title"/>
          </p:nvPr>
        </p:nvSpPr>
        <p:spPr>
          <a:xfrm>
            <a:off x="457200" y="1082355"/>
            <a:ext cx="8229600" cy="880669"/>
          </a:xfrm>
        </p:spPr>
        <p:txBody>
          <a:bodyPr>
            <a:normAutofit fontScale="90000"/>
          </a:bodyPr>
          <a:lstStyle/>
          <a:p>
            <a:pPr algn="ctr"/>
            <a:r>
              <a:rPr lang="en-US" dirty="0">
                <a:solidFill>
                  <a:schemeClr val="tx2"/>
                </a:solidFill>
                <a:latin typeface="Arial Rounded MT Bold" panose="020F0704030504030204" pitchFamily="34" charset="0"/>
              </a:rPr>
              <a:t>Preparing for a Video Interview</a:t>
            </a:r>
          </a:p>
        </p:txBody>
      </p:sp>
      <p:pic>
        <p:nvPicPr>
          <p:cNvPr id="8194" name="Picture 2" descr="See the source image">
            <a:extLst>
              <a:ext uri="{FF2B5EF4-FFF2-40B4-BE49-F238E27FC236}">
                <a16:creationId xmlns:a16="http://schemas.microsoft.com/office/drawing/2014/main" id="{65203170-A8E8-41BB-9377-31A5E60E63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7662" y="2094554"/>
            <a:ext cx="6208676"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3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nline Interview Questions and Tips">
            <a:extLst>
              <a:ext uri="{FF2B5EF4-FFF2-40B4-BE49-F238E27FC236}">
                <a16:creationId xmlns:a16="http://schemas.microsoft.com/office/drawing/2014/main" id="{7E462B76-9D33-4E69-B5D2-DBD60A300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4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B337-7804-4B08-AF07-D960CC111E00}"/>
              </a:ext>
            </a:extLst>
          </p:cNvPr>
          <p:cNvSpPr>
            <a:spLocks noGrp="1"/>
          </p:cNvSpPr>
          <p:nvPr>
            <p:ph type="title"/>
          </p:nvPr>
        </p:nvSpPr>
        <p:spPr>
          <a:xfrm>
            <a:off x="457200" y="241185"/>
            <a:ext cx="8229600" cy="1143000"/>
          </a:xfrm>
        </p:spPr>
        <p:txBody>
          <a:bodyPr>
            <a:normAutofit fontScale="90000"/>
          </a:bodyPr>
          <a:lstStyle/>
          <a:p>
            <a:pPr algn="ctr"/>
            <a:r>
              <a:rPr lang="en-US" dirty="0">
                <a:solidFill>
                  <a:schemeClr val="tx2"/>
                </a:solidFill>
                <a:latin typeface="Arial Rounded MT Bold" panose="020F0704030504030204" pitchFamily="34" charset="0"/>
              </a:rPr>
              <a:t>When Should You Arrive?</a:t>
            </a:r>
          </a:p>
        </p:txBody>
      </p:sp>
      <p:sp>
        <p:nvSpPr>
          <p:cNvPr id="3" name="Content Placeholder 2">
            <a:extLst>
              <a:ext uri="{FF2B5EF4-FFF2-40B4-BE49-F238E27FC236}">
                <a16:creationId xmlns:a16="http://schemas.microsoft.com/office/drawing/2014/main" id="{CB174FB4-A2C6-4892-9350-384BE193BAE7}"/>
              </a:ext>
            </a:extLst>
          </p:cNvPr>
          <p:cNvSpPr>
            <a:spLocks noGrp="1"/>
          </p:cNvSpPr>
          <p:nvPr>
            <p:ph idx="1"/>
          </p:nvPr>
        </p:nvSpPr>
        <p:spPr>
          <a:xfrm>
            <a:off x="134399" y="1887524"/>
            <a:ext cx="5083553" cy="3884102"/>
          </a:xfrm>
        </p:spPr>
        <p:txBody>
          <a:bodyPr/>
          <a:lstStyle/>
          <a:p>
            <a:r>
              <a:rPr lang="en-US" sz="2000" dirty="0">
                <a:latin typeface="Arial Rounded MT Bold" panose="020F0704030504030204" pitchFamily="34" charset="0"/>
              </a:rPr>
              <a:t>Arrive a minute or two early if the interviewer has opened the meeting.</a:t>
            </a:r>
          </a:p>
          <a:p>
            <a:r>
              <a:rPr lang="en-US" sz="2000" dirty="0">
                <a:latin typeface="Arial Rounded MT Bold" panose="020F0704030504030204" pitchFamily="34" charset="0"/>
              </a:rPr>
              <a:t>Never initiate the meeting yourself.</a:t>
            </a:r>
          </a:p>
          <a:p>
            <a:r>
              <a:rPr lang="en-US" sz="2000" dirty="0">
                <a:latin typeface="Arial Rounded MT Bold" panose="020F0704030504030204" pitchFamily="34" charset="0"/>
              </a:rPr>
              <a:t>Don’t harass the interviewer about starting earlier.</a:t>
            </a:r>
          </a:p>
          <a:p>
            <a:r>
              <a:rPr lang="en-US" sz="2000" dirty="0">
                <a:latin typeface="Arial Rounded MT Bold" panose="020F0704030504030204" pitchFamily="34" charset="0"/>
              </a:rPr>
              <a:t>Arriving too early will feel intrusive and bothersome.</a:t>
            </a:r>
          </a:p>
          <a:p>
            <a:r>
              <a:rPr lang="en-US" sz="2000" dirty="0">
                <a:latin typeface="Arial Rounded MT Bold" panose="020F0704030504030204" pitchFamily="34" charset="0"/>
              </a:rPr>
              <a:t>Don’t arrive late – interviewers may be more attentive to delays when sitting in an empty virtual meeting.</a:t>
            </a:r>
          </a:p>
          <a:p>
            <a:endParaRPr lang="en-US" dirty="0"/>
          </a:p>
        </p:txBody>
      </p:sp>
      <p:pic>
        <p:nvPicPr>
          <p:cNvPr id="6146" name="Picture 2" descr="LinkedIn Releases New Tools for Virtual Job Interviews">
            <a:extLst>
              <a:ext uri="{FF2B5EF4-FFF2-40B4-BE49-F238E27FC236}">
                <a16:creationId xmlns:a16="http://schemas.microsoft.com/office/drawing/2014/main" id="{DA507472-E5AC-42C0-ABAA-0DE16FAB2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952" y="2548609"/>
            <a:ext cx="3670010" cy="223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5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ACD0-CC39-4F20-99F8-045A4137AA87}"/>
              </a:ext>
            </a:extLst>
          </p:cNvPr>
          <p:cNvSpPr>
            <a:spLocks noGrp="1"/>
          </p:cNvSpPr>
          <p:nvPr>
            <p:ph type="title"/>
          </p:nvPr>
        </p:nvSpPr>
        <p:spPr>
          <a:xfrm>
            <a:off x="457199" y="528681"/>
            <a:ext cx="8229600" cy="452831"/>
          </a:xfrm>
        </p:spPr>
        <p:txBody>
          <a:bodyPr>
            <a:normAutofit fontScale="90000"/>
          </a:bodyPr>
          <a:lstStyle/>
          <a:p>
            <a:pPr algn="ctr"/>
            <a:r>
              <a:rPr lang="en-US" dirty="0">
                <a:solidFill>
                  <a:schemeClr val="tx2"/>
                </a:solidFill>
                <a:latin typeface="Arial Rounded MT Bold" panose="020F0704030504030204" pitchFamily="34" charset="0"/>
              </a:rPr>
              <a:t>Dress Professionally! </a:t>
            </a:r>
          </a:p>
        </p:txBody>
      </p:sp>
      <p:pic>
        <p:nvPicPr>
          <p:cNvPr id="9" name="Content Placeholder 8">
            <a:extLst>
              <a:ext uri="{FF2B5EF4-FFF2-40B4-BE49-F238E27FC236}">
                <a16:creationId xmlns:a16="http://schemas.microsoft.com/office/drawing/2014/main" id="{8318F82B-9BBC-4344-AFC7-4A553C810CF0}"/>
              </a:ext>
            </a:extLst>
          </p:cNvPr>
          <p:cNvPicPr>
            <a:picLocks noGrp="1" noChangeAspect="1"/>
          </p:cNvPicPr>
          <p:nvPr>
            <p:ph idx="1"/>
          </p:nvPr>
        </p:nvPicPr>
        <p:blipFill>
          <a:blip r:embed="rId2"/>
          <a:stretch>
            <a:fillRect/>
          </a:stretch>
        </p:blipFill>
        <p:spPr>
          <a:xfrm>
            <a:off x="206331" y="1096264"/>
            <a:ext cx="8865559" cy="5422200"/>
          </a:xfrm>
        </p:spPr>
      </p:pic>
    </p:spTree>
    <p:extLst>
      <p:ext uri="{BB962C8B-B14F-4D97-AF65-F5344CB8AC3E}">
        <p14:creationId xmlns:p14="http://schemas.microsoft.com/office/powerpoint/2010/main" val="277665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E506D-22AB-4F12-9DCA-95103BD89B8E}"/>
              </a:ext>
            </a:extLst>
          </p:cNvPr>
          <p:cNvSpPr txBox="1"/>
          <p:nvPr/>
        </p:nvSpPr>
        <p:spPr>
          <a:xfrm>
            <a:off x="234891" y="486561"/>
            <a:ext cx="9001387" cy="784830"/>
          </a:xfrm>
          <a:prstGeom prst="rect">
            <a:avLst/>
          </a:prstGeom>
          <a:noFill/>
        </p:spPr>
        <p:txBody>
          <a:bodyPr wrap="square" rtlCol="0">
            <a:spAutoFit/>
          </a:bodyPr>
          <a:lstStyle/>
          <a:p>
            <a:pPr algn="ctr"/>
            <a:r>
              <a:rPr lang="en-US" sz="4500" b="1" dirty="0">
                <a:solidFill>
                  <a:schemeClr val="tx2"/>
                </a:solidFill>
                <a:latin typeface="Arial Rounded MT Bold" panose="020F0704030504030204" pitchFamily="34" charset="0"/>
              </a:rPr>
              <a:t>Dress for the Office</a:t>
            </a:r>
          </a:p>
        </p:txBody>
      </p:sp>
      <p:sp>
        <p:nvSpPr>
          <p:cNvPr id="3" name="TextBox 2">
            <a:extLst>
              <a:ext uri="{FF2B5EF4-FFF2-40B4-BE49-F238E27FC236}">
                <a16:creationId xmlns:a16="http://schemas.microsoft.com/office/drawing/2014/main" id="{1C3A62F4-CBE5-4CB5-B881-F49F6FA3E84D}"/>
              </a:ext>
            </a:extLst>
          </p:cNvPr>
          <p:cNvSpPr txBox="1"/>
          <p:nvPr/>
        </p:nvSpPr>
        <p:spPr>
          <a:xfrm>
            <a:off x="74582" y="1744910"/>
            <a:ext cx="4257413" cy="3693319"/>
          </a:xfrm>
          <a:prstGeom prst="rect">
            <a:avLst/>
          </a:prstGeom>
          <a:noFill/>
        </p:spPr>
        <p:txBody>
          <a:bodyPr wrap="square" rtlCol="0">
            <a:spAutoFit/>
          </a:bodyPr>
          <a:lstStyle/>
          <a:p>
            <a:pPr algn="ctr"/>
            <a:br>
              <a:rPr lang="en-US" b="0" i="0" dirty="0">
                <a:solidFill>
                  <a:srgbClr val="212529"/>
                </a:solidFill>
                <a:effectLst/>
                <a:latin typeface="centra-medium"/>
              </a:rPr>
            </a:br>
            <a:r>
              <a:rPr lang="en-US" b="0" i="0" dirty="0">
                <a:solidFill>
                  <a:srgbClr val="212529"/>
                </a:solidFill>
                <a:effectLst/>
                <a:latin typeface="Arial Rounded MT Bold" panose="020F0704030504030204" pitchFamily="34" charset="0"/>
              </a:rPr>
              <a:t>Dress as you would for the office. </a:t>
            </a:r>
            <a:r>
              <a:rPr lang="en-US" dirty="0">
                <a:solidFill>
                  <a:srgbClr val="212529"/>
                </a:solidFill>
                <a:latin typeface="Arial Rounded MT Bold" panose="020F0704030504030204" pitchFamily="34" charset="0"/>
              </a:rPr>
              <a:t>T</a:t>
            </a:r>
            <a:r>
              <a:rPr lang="en-US" b="0" i="0" dirty="0">
                <a:solidFill>
                  <a:srgbClr val="212529"/>
                </a:solidFill>
                <a:effectLst/>
                <a:latin typeface="Arial Rounded MT Bold" panose="020F0704030504030204" pitchFamily="34" charset="0"/>
              </a:rPr>
              <a:t>here is plenty of evidence you can alter your mindset with the help of your wardrobe. Will your interviewer know if you’re wearing slacks or sweats? Likely not. Do the slacks make you more qualified? Still nope. But in being prepared for the part, you’ll be more confident in how you present yourself and having the right attitude DOES make you more qualified.</a:t>
            </a:r>
          </a:p>
        </p:txBody>
      </p:sp>
      <p:pic>
        <p:nvPicPr>
          <p:cNvPr id="5" name="Picture 4">
            <a:extLst>
              <a:ext uri="{FF2B5EF4-FFF2-40B4-BE49-F238E27FC236}">
                <a16:creationId xmlns:a16="http://schemas.microsoft.com/office/drawing/2014/main" id="{F6890F0B-E188-40F1-95F4-78A2FDF8B592}"/>
              </a:ext>
            </a:extLst>
          </p:cNvPr>
          <p:cNvPicPr>
            <a:picLocks noChangeAspect="1"/>
          </p:cNvPicPr>
          <p:nvPr/>
        </p:nvPicPr>
        <p:blipFill>
          <a:blip r:embed="rId2"/>
          <a:stretch>
            <a:fillRect/>
          </a:stretch>
        </p:blipFill>
        <p:spPr>
          <a:xfrm>
            <a:off x="4466219" y="2053474"/>
            <a:ext cx="4409333" cy="3309254"/>
          </a:xfrm>
          <a:prstGeom prst="rect">
            <a:avLst/>
          </a:prstGeom>
        </p:spPr>
      </p:pic>
    </p:spTree>
    <p:extLst>
      <p:ext uri="{BB962C8B-B14F-4D97-AF65-F5344CB8AC3E}">
        <p14:creationId xmlns:p14="http://schemas.microsoft.com/office/powerpoint/2010/main" val="232145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89F847-9674-456B-A0E9-C6A7C0FBC225}"/>
              </a:ext>
            </a:extLst>
          </p:cNvPr>
          <p:cNvSpPr txBox="1"/>
          <p:nvPr/>
        </p:nvSpPr>
        <p:spPr>
          <a:xfrm>
            <a:off x="1317072" y="486561"/>
            <a:ext cx="6493078" cy="784830"/>
          </a:xfrm>
          <a:prstGeom prst="rect">
            <a:avLst/>
          </a:prstGeom>
          <a:noFill/>
        </p:spPr>
        <p:txBody>
          <a:bodyPr wrap="square" rtlCol="0">
            <a:spAutoFit/>
          </a:bodyPr>
          <a:lstStyle/>
          <a:p>
            <a:r>
              <a:rPr lang="en-US" sz="4500" dirty="0">
                <a:solidFill>
                  <a:schemeClr val="tx2"/>
                </a:solidFill>
                <a:latin typeface="Arial Rounded MT Bold" panose="020F0704030504030204" pitchFamily="34" charset="0"/>
              </a:rPr>
              <a:t>Use Your Full Potential</a:t>
            </a:r>
          </a:p>
        </p:txBody>
      </p:sp>
      <p:sp>
        <p:nvSpPr>
          <p:cNvPr id="3" name="TextBox 2">
            <a:extLst>
              <a:ext uri="{FF2B5EF4-FFF2-40B4-BE49-F238E27FC236}">
                <a16:creationId xmlns:a16="http://schemas.microsoft.com/office/drawing/2014/main" id="{B4456D13-111D-493C-B1B7-938519EFB719}"/>
              </a:ext>
            </a:extLst>
          </p:cNvPr>
          <p:cNvSpPr txBox="1"/>
          <p:nvPr/>
        </p:nvSpPr>
        <p:spPr>
          <a:xfrm>
            <a:off x="1317072" y="3808602"/>
            <a:ext cx="6878972" cy="2862322"/>
          </a:xfrm>
          <a:prstGeom prst="rect">
            <a:avLst/>
          </a:prstGeom>
          <a:noFill/>
        </p:spPr>
        <p:txBody>
          <a:bodyPr wrap="square" rtlCol="0">
            <a:spAutoFit/>
          </a:bodyPr>
          <a:lstStyle/>
          <a:p>
            <a:pPr algn="ctr"/>
            <a:r>
              <a:rPr lang="en-US" b="0" i="0" dirty="0">
                <a:solidFill>
                  <a:srgbClr val="2A4159"/>
                </a:solidFill>
                <a:effectLst/>
                <a:latin typeface="Arial Rounded MT Bold" panose="020F0704030504030204" pitchFamily="34" charset="0"/>
              </a:rPr>
              <a:t>“By not using his full potential, man is not able to fulfill the purpose of his life. He is found suffering in many ways because he is not using the full conscious capacity of his mind; he is not using the great energy he carries within himself. He is not experiencing and expressing in his life the abundance of absolute bliss that he naturally possesses, the great absolute field of creativity and power that he has within himself. He is like a millionaire who has forgotten all his wealth and status and who goes begging in the street and at every moment feels the lack of money.” –Maharishi</a:t>
            </a:r>
            <a:endParaRPr lang="en-US" dirty="0">
              <a:latin typeface="Arial Rounded MT Bold" panose="020F0704030504030204" pitchFamily="34" charset="0"/>
            </a:endParaRPr>
          </a:p>
        </p:txBody>
      </p:sp>
      <p:pic>
        <p:nvPicPr>
          <p:cNvPr id="8194" name="Picture 2" descr="Image result for maharishi mahesh yogi">
            <a:extLst>
              <a:ext uri="{FF2B5EF4-FFF2-40B4-BE49-F238E27FC236}">
                <a16:creationId xmlns:a16="http://schemas.microsoft.com/office/drawing/2014/main" id="{71522619-8D52-40D3-A3E9-BE0D19293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961" y="1476463"/>
            <a:ext cx="3188078" cy="217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77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AB554C9-0128-4A94-B29A-FAD81D6E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1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A7FE-6479-46FA-8D2A-F8B108E54FA6}"/>
              </a:ext>
            </a:extLst>
          </p:cNvPr>
          <p:cNvSpPr>
            <a:spLocks noGrp="1"/>
          </p:cNvSpPr>
          <p:nvPr>
            <p:ph type="title"/>
          </p:nvPr>
        </p:nvSpPr>
        <p:spPr>
          <a:xfrm>
            <a:off x="1421934" y="411236"/>
            <a:ext cx="8229600" cy="1143000"/>
          </a:xfrm>
        </p:spPr>
        <p:txBody>
          <a:bodyPr>
            <a:normAutofit/>
          </a:bodyPr>
          <a:lstStyle/>
          <a:p>
            <a:r>
              <a:rPr lang="en-US" sz="4500" dirty="0">
                <a:solidFill>
                  <a:schemeClr val="tx2"/>
                </a:solidFill>
                <a:latin typeface="Arial Rounded MT Bold" panose="020F0704030504030204" pitchFamily="34" charset="0"/>
              </a:rPr>
              <a:t>Virtual Interview Tips</a:t>
            </a:r>
          </a:p>
        </p:txBody>
      </p:sp>
      <p:sp>
        <p:nvSpPr>
          <p:cNvPr id="3" name="Content Placeholder 2">
            <a:extLst>
              <a:ext uri="{FF2B5EF4-FFF2-40B4-BE49-F238E27FC236}">
                <a16:creationId xmlns:a16="http://schemas.microsoft.com/office/drawing/2014/main" id="{CB3DF7CD-FAD4-4056-8935-1BD2D0E9A424}"/>
              </a:ext>
            </a:extLst>
          </p:cNvPr>
          <p:cNvSpPr>
            <a:spLocks noGrp="1"/>
          </p:cNvSpPr>
          <p:nvPr>
            <p:ph idx="1"/>
          </p:nvPr>
        </p:nvSpPr>
        <p:spPr>
          <a:xfrm>
            <a:off x="457200" y="1935163"/>
            <a:ext cx="3905076" cy="4389437"/>
          </a:xfrm>
        </p:spPr>
        <p:txBody>
          <a:bodyPr/>
          <a:lstStyle/>
          <a:p>
            <a:r>
              <a:rPr lang="en-US" sz="2000" dirty="0">
                <a:latin typeface="Arial Rounded MT Bold" panose="020F0704030504030204" pitchFamily="34" charset="0"/>
              </a:rPr>
              <a:t>Test your webcam and keep it just above eye level.</a:t>
            </a:r>
          </a:p>
          <a:p>
            <a:r>
              <a:rPr lang="en-US" sz="2000" dirty="0">
                <a:latin typeface="Arial Rounded MT Bold" panose="020F0704030504030204" pitchFamily="34" charset="0"/>
              </a:rPr>
              <a:t>Turn your phone on silent.</a:t>
            </a:r>
          </a:p>
          <a:p>
            <a:r>
              <a:rPr lang="en-US" sz="2000" dirty="0">
                <a:latin typeface="Arial Rounded MT Bold" panose="020F0704030504030204" pitchFamily="34" charset="0"/>
              </a:rPr>
              <a:t>Have a pen and notepad close by – but don’t doodle!</a:t>
            </a:r>
          </a:p>
          <a:p>
            <a:r>
              <a:rPr lang="en-US" sz="2000" dirty="0">
                <a:latin typeface="Arial Rounded MT Bold" panose="020F0704030504030204" pitchFamily="34" charset="0"/>
              </a:rPr>
              <a:t>Ensure your internet connection is stable.</a:t>
            </a:r>
          </a:p>
          <a:p>
            <a:r>
              <a:rPr lang="en-US" sz="2000" dirty="0">
                <a:latin typeface="Arial Rounded MT Bold" panose="020F0704030504030204" pitchFamily="34" charset="0"/>
              </a:rPr>
              <a:t>Keep children and pets out of the room.</a:t>
            </a:r>
          </a:p>
          <a:p>
            <a:r>
              <a:rPr lang="en-US" sz="2000" dirty="0">
                <a:latin typeface="Arial Rounded MT Bold" panose="020F0704030504030204" pitchFamily="34" charset="0"/>
              </a:rPr>
              <a:t>Use headphones with a built-in microphone or headphones with a separate microphone.</a:t>
            </a:r>
          </a:p>
        </p:txBody>
      </p:sp>
      <p:pic>
        <p:nvPicPr>
          <p:cNvPr id="5122" name="Picture 2" descr="Virtual Interview Tips: How To Stand Out Among Other Job Candidates Over  Video Chat | Rachael Ray Show">
            <a:extLst>
              <a:ext uri="{FF2B5EF4-FFF2-40B4-BE49-F238E27FC236}">
                <a16:creationId xmlns:a16="http://schemas.microsoft.com/office/drawing/2014/main" id="{8E6E6E10-4CD4-4904-9300-8FECD7E39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550" y="2512990"/>
            <a:ext cx="4460501" cy="323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9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EB9E9D-63D9-439D-8A81-5B2787361781}"/>
              </a:ext>
            </a:extLst>
          </p:cNvPr>
          <p:cNvSpPr txBox="1"/>
          <p:nvPr/>
        </p:nvSpPr>
        <p:spPr>
          <a:xfrm>
            <a:off x="1280596" y="641747"/>
            <a:ext cx="6575268" cy="784830"/>
          </a:xfrm>
          <a:prstGeom prst="rect">
            <a:avLst/>
          </a:prstGeom>
          <a:noFill/>
        </p:spPr>
        <p:txBody>
          <a:bodyPr wrap="square">
            <a:spAutoFit/>
          </a:bodyPr>
          <a:lstStyle/>
          <a:p>
            <a:pPr algn="ctr"/>
            <a:r>
              <a:rPr lang="en-US" sz="4500" b="1" dirty="0">
                <a:ln w="0"/>
                <a:solidFill>
                  <a:schemeClr val="tx2"/>
                </a:solidFill>
                <a:effectLst>
                  <a:outerShdw blurRad="38100" dist="25400" dir="5400000" algn="ctr" rotWithShape="0">
                    <a:srgbClr val="6E747A">
                      <a:alpha val="43000"/>
                    </a:srgbClr>
                  </a:outerShdw>
                </a:effectLst>
                <a:latin typeface="Arial Rounded MT Bold" panose="020F0704030504030204" pitchFamily="34" charset="0"/>
              </a:rPr>
              <a:t>Webcam Height</a:t>
            </a:r>
            <a:endParaRPr lang="en-US" sz="4500" b="1" cap="none" spc="0" dirty="0">
              <a:ln w="0"/>
              <a:solidFill>
                <a:schemeClr val="tx2"/>
              </a:solidFill>
              <a:effectLst>
                <a:outerShdw blurRad="38100" dist="25400" dir="5400000" algn="ctr" rotWithShape="0">
                  <a:srgbClr val="6E747A">
                    <a:alpha val="43000"/>
                  </a:srgbClr>
                </a:outerShdw>
              </a:effectLst>
              <a:latin typeface="Arial Rounded MT Bold" panose="020F0704030504030204" pitchFamily="34" charset="0"/>
            </a:endParaRPr>
          </a:p>
        </p:txBody>
      </p:sp>
      <p:sp>
        <p:nvSpPr>
          <p:cNvPr id="2" name="TextBox 1">
            <a:extLst>
              <a:ext uri="{FF2B5EF4-FFF2-40B4-BE49-F238E27FC236}">
                <a16:creationId xmlns:a16="http://schemas.microsoft.com/office/drawing/2014/main" id="{102B2BCA-AE95-4BB7-8BCC-8F1E1A34F9D2}"/>
              </a:ext>
            </a:extLst>
          </p:cNvPr>
          <p:cNvSpPr txBox="1"/>
          <p:nvPr/>
        </p:nvSpPr>
        <p:spPr>
          <a:xfrm>
            <a:off x="1217254" y="4664279"/>
            <a:ext cx="6701953" cy="1477328"/>
          </a:xfrm>
          <a:prstGeom prst="rect">
            <a:avLst/>
          </a:prstGeom>
          <a:noFill/>
        </p:spPr>
        <p:txBody>
          <a:bodyPr wrap="square" rtlCol="0">
            <a:spAutoFit/>
          </a:bodyPr>
          <a:lstStyle/>
          <a:p>
            <a:pPr algn="ctr"/>
            <a:r>
              <a:rPr lang="en-US" b="0" i="0" dirty="0">
                <a:solidFill>
                  <a:srgbClr val="000000"/>
                </a:solidFill>
                <a:effectLst/>
                <a:latin typeface="Arial Rounded MT Bold" panose="020F0704030504030204" pitchFamily="34" charset="0"/>
              </a:rPr>
              <a:t>Humans </a:t>
            </a:r>
            <a:r>
              <a:rPr lang="en-US" b="0" dirty="0">
                <a:solidFill>
                  <a:srgbClr val="000000"/>
                </a:solidFill>
                <a:effectLst/>
                <a:latin typeface="Arial Rounded MT Bold" panose="020F0704030504030204" pitchFamily="34" charset="0"/>
              </a:rPr>
              <a:t>don’t</a:t>
            </a:r>
            <a:r>
              <a:rPr lang="en-US" b="0" i="1" dirty="0">
                <a:solidFill>
                  <a:srgbClr val="000000"/>
                </a:solidFill>
                <a:effectLst/>
                <a:latin typeface="Arial Rounded MT Bold" panose="020F0704030504030204" pitchFamily="34" charset="0"/>
              </a:rPr>
              <a:t> </a:t>
            </a:r>
            <a:r>
              <a:rPr lang="en-US" b="0" i="0" dirty="0">
                <a:solidFill>
                  <a:srgbClr val="000000"/>
                </a:solidFill>
                <a:effectLst/>
                <a:latin typeface="Arial Rounded MT Bold" panose="020F0704030504030204" pitchFamily="34" charset="0"/>
              </a:rPr>
              <a:t>like to be looked down on. We have an immediate visceral reaction to the experience of being looked down on. You want the camera to be roughly at your eye line, maybe a tiny bit higher. That way you’re able to make eye contact.</a:t>
            </a:r>
            <a:endParaRPr lang="en-US" dirty="0">
              <a:latin typeface="Arial Rounded MT Bold" panose="020F0704030504030204" pitchFamily="34" charset="0"/>
            </a:endParaRPr>
          </a:p>
        </p:txBody>
      </p:sp>
      <p:pic>
        <p:nvPicPr>
          <p:cNvPr id="6" name="Picture 5">
            <a:extLst>
              <a:ext uri="{FF2B5EF4-FFF2-40B4-BE49-F238E27FC236}">
                <a16:creationId xmlns:a16="http://schemas.microsoft.com/office/drawing/2014/main" id="{2B865A0A-7FF3-4716-9839-044D9D2A7DBA}"/>
              </a:ext>
            </a:extLst>
          </p:cNvPr>
          <p:cNvPicPr>
            <a:picLocks noChangeAspect="1"/>
          </p:cNvPicPr>
          <p:nvPr/>
        </p:nvPicPr>
        <p:blipFill>
          <a:blip r:embed="rId2"/>
          <a:stretch>
            <a:fillRect/>
          </a:stretch>
        </p:blipFill>
        <p:spPr>
          <a:xfrm>
            <a:off x="2509662" y="1502378"/>
            <a:ext cx="3705225" cy="3086100"/>
          </a:xfrm>
          <a:prstGeom prst="rect">
            <a:avLst/>
          </a:prstGeom>
        </p:spPr>
      </p:pic>
    </p:spTree>
    <p:extLst>
      <p:ext uri="{BB962C8B-B14F-4D97-AF65-F5344CB8AC3E}">
        <p14:creationId xmlns:p14="http://schemas.microsoft.com/office/powerpoint/2010/main" val="146035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B376-A948-43C8-99CD-F8C762BACB96}"/>
              </a:ext>
            </a:extLst>
          </p:cNvPr>
          <p:cNvSpPr>
            <a:spLocks noGrp="1"/>
          </p:cNvSpPr>
          <p:nvPr>
            <p:ph type="title"/>
          </p:nvPr>
        </p:nvSpPr>
        <p:spPr/>
        <p:txBody>
          <a:bodyPr>
            <a:normAutofit fontScale="90000"/>
          </a:bodyPr>
          <a:lstStyle/>
          <a:p>
            <a:pPr algn="ctr"/>
            <a:r>
              <a:rPr lang="en-US" dirty="0">
                <a:solidFill>
                  <a:schemeClr val="tx2"/>
                </a:solidFill>
                <a:latin typeface="Arial Rounded MT Bold" panose="020F0704030504030204" pitchFamily="34" charset="0"/>
              </a:rPr>
              <a:t>What’s Wrong With His Presentation?</a:t>
            </a:r>
          </a:p>
        </p:txBody>
      </p:sp>
      <p:pic>
        <p:nvPicPr>
          <p:cNvPr id="5" name="Content Placeholder 4" descr="A person in a blue shirt&#10;&#10;Description automatically generated with medium confidence">
            <a:extLst>
              <a:ext uri="{FF2B5EF4-FFF2-40B4-BE49-F238E27FC236}">
                <a16:creationId xmlns:a16="http://schemas.microsoft.com/office/drawing/2014/main" id="{9CA8ACB4-F575-4998-AB36-90DDF8FC1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0" y="2428875"/>
            <a:ext cx="6667500" cy="3724275"/>
          </a:xfrm>
        </p:spPr>
      </p:pic>
      <p:sp>
        <p:nvSpPr>
          <p:cNvPr id="6" name="TextBox 5">
            <a:extLst>
              <a:ext uri="{FF2B5EF4-FFF2-40B4-BE49-F238E27FC236}">
                <a16:creationId xmlns:a16="http://schemas.microsoft.com/office/drawing/2014/main" id="{6840631D-B8B1-494E-8D43-E011FB2547A6}"/>
              </a:ext>
            </a:extLst>
          </p:cNvPr>
          <p:cNvSpPr txBox="1"/>
          <p:nvPr/>
        </p:nvSpPr>
        <p:spPr>
          <a:xfrm>
            <a:off x="2024743" y="3105834"/>
            <a:ext cx="2547257"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Unprofessional background</a:t>
            </a:r>
          </a:p>
        </p:txBody>
      </p:sp>
    </p:spTree>
    <p:extLst>
      <p:ext uri="{BB962C8B-B14F-4D97-AF65-F5344CB8AC3E}">
        <p14:creationId xmlns:p14="http://schemas.microsoft.com/office/powerpoint/2010/main" val="196784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9E026-4A1A-4EB9-B29D-A131E677DF99}"/>
              </a:ext>
            </a:extLst>
          </p:cNvPr>
          <p:cNvSpPr>
            <a:spLocks noGrp="1"/>
          </p:cNvSpPr>
          <p:nvPr>
            <p:ph idx="1"/>
          </p:nvPr>
        </p:nvSpPr>
        <p:spPr>
          <a:xfrm>
            <a:off x="0" y="1234281"/>
            <a:ext cx="9064305" cy="4389437"/>
          </a:xfrm>
        </p:spPr>
        <p:txBody>
          <a:bodyPr/>
          <a:lstStyle/>
          <a:p>
            <a:r>
              <a:rPr lang="en-US" sz="2000" dirty="0">
                <a:latin typeface="Arial Rounded MT Bold" panose="020F0704030504030204" pitchFamily="34" charset="0"/>
              </a:rPr>
              <a:t>Light from </a:t>
            </a:r>
            <a:r>
              <a:rPr lang="en-US" sz="2000" u="sng" dirty="0">
                <a:latin typeface="Arial Rounded MT Bold" panose="020F0704030504030204" pitchFamily="34" charset="0"/>
              </a:rPr>
              <a:t>behind</a:t>
            </a:r>
            <a:r>
              <a:rPr lang="en-US" sz="2000" dirty="0">
                <a:latin typeface="Arial Rounded MT Bold" panose="020F0704030504030204" pitchFamily="34" charset="0"/>
              </a:rPr>
              <a:t>: the interviewer won’t be able to see your face.</a:t>
            </a:r>
          </a:p>
          <a:p>
            <a:r>
              <a:rPr lang="en-US" sz="2000" dirty="0">
                <a:latin typeface="Arial Rounded MT Bold" panose="020F0704030504030204" pitchFamily="34" charset="0"/>
              </a:rPr>
              <a:t>Light from the </a:t>
            </a:r>
            <a:r>
              <a:rPr lang="en-US" sz="2000" u="sng" dirty="0">
                <a:latin typeface="Arial Rounded MT Bold" panose="020F0704030504030204" pitchFamily="34" charset="0"/>
              </a:rPr>
              <a:t>side</a:t>
            </a:r>
            <a:r>
              <a:rPr lang="en-US" sz="2000" dirty="0">
                <a:latin typeface="Arial Rounded MT Bold" panose="020F0704030504030204" pitchFamily="34" charset="0"/>
              </a:rPr>
              <a:t>: half of your face will have a shadow. </a:t>
            </a:r>
          </a:p>
          <a:p>
            <a:r>
              <a:rPr lang="en-US" sz="2000" dirty="0">
                <a:latin typeface="Arial Rounded MT Bold" panose="020F0704030504030204" pitchFamily="34" charset="0"/>
              </a:rPr>
              <a:t>Light in </a:t>
            </a:r>
            <a:r>
              <a:rPr lang="en-US" sz="2000" u="sng" dirty="0">
                <a:latin typeface="Arial Rounded MT Bold" panose="020F0704030504030204" pitchFamily="34" charset="0"/>
              </a:rPr>
              <a:t>front</a:t>
            </a:r>
            <a:r>
              <a:rPr lang="en-US" sz="2000" dirty="0">
                <a:latin typeface="Arial Rounded MT Bold" panose="020F0704030504030204" pitchFamily="34" charset="0"/>
              </a:rPr>
              <a:t> of you is always best.</a:t>
            </a:r>
          </a:p>
          <a:p>
            <a:r>
              <a:rPr lang="en-US" sz="2000" dirty="0">
                <a:latin typeface="Arial Rounded MT Bold" panose="020F0704030504030204" pitchFamily="34" charset="0"/>
              </a:rPr>
              <a:t>Dim room: the setting will be too shadowy. </a:t>
            </a:r>
          </a:p>
          <a:p>
            <a:r>
              <a:rPr lang="en-US" sz="2000" dirty="0">
                <a:latin typeface="Arial Rounded MT Bold" panose="020F0704030504030204" pitchFamily="34" charset="0"/>
              </a:rPr>
              <a:t>Natural light is always best.</a:t>
            </a:r>
          </a:p>
          <a:p>
            <a:r>
              <a:rPr lang="en-US" sz="2000" dirty="0">
                <a:latin typeface="Arial Rounded MT Bold" panose="020F0704030504030204" pitchFamily="34" charset="0"/>
              </a:rPr>
              <a:t>If natural light is not available - put a lamp in </a:t>
            </a:r>
            <a:r>
              <a:rPr lang="en-US" sz="2000" u="sng" dirty="0">
                <a:latin typeface="Arial Rounded MT Bold" panose="020F0704030504030204" pitchFamily="34" charset="0"/>
              </a:rPr>
              <a:t>front</a:t>
            </a:r>
            <a:r>
              <a:rPr lang="en-US" sz="2000" dirty="0">
                <a:latin typeface="Arial Rounded MT Bold" panose="020F0704030504030204" pitchFamily="34" charset="0"/>
              </a:rPr>
              <a:t> of you. </a:t>
            </a:r>
            <a:endParaRPr lang="en-US" dirty="0"/>
          </a:p>
        </p:txBody>
      </p:sp>
      <p:sp>
        <p:nvSpPr>
          <p:cNvPr id="4" name="Title 3">
            <a:extLst>
              <a:ext uri="{FF2B5EF4-FFF2-40B4-BE49-F238E27FC236}">
                <a16:creationId xmlns:a16="http://schemas.microsoft.com/office/drawing/2014/main" id="{915C95A7-468A-4E0E-AC6C-DE789871724B}"/>
              </a:ext>
            </a:extLst>
          </p:cNvPr>
          <p:cNvSpPr>
            <a:spLocks noGrp="1"/>
          </p:cNvSpPr>
          <p:nvPr>
            <p:ph type="title"/>
          </p:nvPr>
        </p:nvSpPr>
        <p:spPr>
          <a:xfrm>
            <a:off x="3317847" y="376918"/>
            <a:ext cx="4081243" cy="857363"/>
          </a:xfrm>
        </p:spPr>
        <p:txBody>
          <a:bodyPr>
            <a:normAutofit/>
          </a:bodyPr>
          <a:lstStyle/>
          <a:p>
            <a:r>
              <a:rPr lang="en-US" sz="4500" dirty="0">
                <a:solidFill>
                  <a:schemeClr val="tx2"/>
                </a:solidFill>
                <a:latin typeface="Arial Rounded MT Bold" panose="020F0704030504030204" pitchFamily="34" charset="0"/>
              </a:rPr>
              <a:t>Lighting</a:t>
            </a:r>
          </a:p>
        </p:txBody>
      </p:sp>
      <p:pic>
        <p:nvPicPr>
          <p:cNvPr id="5" name="Picture 4">
            <a:extLst>
              <a:ext uri="{FF2B5EF4-FFF2-40B4-BE49-F238E27FC236}">
                <a16:creationId xmlns:a16="http://schemas.microsoft.com/office/drawing/2014/main" id="{59C78F08-8A05-4EB8-BA30-2206B7FAC625}"/>
              </a:ext>
            </a:extLst>
          </p:cNvPr>
          <p:cNvPicPr>
            <a:picLocks noChangeAspect="1"/>
          </p:cNvPicPr>
          <p:nvPr/>
        </p:nvPicPr>
        <p:blipFill>
          <a:blip r:embed="rId2"/>
          <a:stretch>
            <a:fillRect/>
          </a:stretch>
        </p:blipFill>
        <p:spPr>
          <a:xfrm>
            <a:off x="2189686" y="3610607"/>
            <a:ext cx="4622175" cy="3004112"/>
          </a:xfrm>
          <a:prstGeom prst="rect">
            <a:avLst/>
          </a:prstGeom>
        </p:spPr>
      </p:pic>
    </p:spTree>
    <p:extLst>
      <p:ext uri="{BB962C8B-B14F-4D97-AF65-F5344CB8AC3E}">
        <p14:creationId xmlns:p14="http://schemas.microsoft.com/office/powerpoint/2010/main" val="23093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63F2-5070-4725-B3CA-3925CBB8CA73}"/>
              </a:ext>
            </a:extLst>
          </p:cNvPr>
          <p:cNvSpPr>
            <a:spLocks noGrp="1"/>
          </p:cNvSpPr>
          <p:nvPr>
            <p:ph type="title"/>
          </p:nvPr>
        </p:nvSpPr>
        <p:spPr>
          <a:xfrm>
            <a:off x="515923" y="419625"/>
            <a:ext cx="8229600" cy="1143000"/>
          </a:xfrm>
        </p:spPr>
        <p:txBody>
          <a:bodyPr>
            <a:normAutofit/>
          </a:bodyPr>
          <a:lstStyle/>
          <a:p>
            <a:pPr algn="ctr"/>
            <a:r>
              <a:rPr lang="en-US" sz="4500" dirty="0">
                <a:solidFill>
                  <a:schemeClr val="tx2"/>
                </a:solidFill>
                <a:latin typeface="Arial Rounded MT Bold" panose="020F0704030504030204" pitchFamily="34" charset="0"/>
              </a:rPr>
              <a:t>Can You See His Face?</a:t>
            </a:r>
            <a:endParaRPr lang="en-US" sz="4500" dirty="0">
              <a:solidFill>
                <a:schemeClr val="tx2"/>
              </a:solidFill>
            </a:endParaRPr>
          </a:p>
        </p:txBody>
      </p:sp>
      <p:pic>
        <p:nvPicPr>
          <p:cNvPr id="9218" name="Picture 2" descr="See the source image">
            <a:extLst>
              <a:ext uri="{FF2B5EF4-FFF2-40B4-BE49-F238E27FC236}">
                <a16:creationId xmlns:a16="http://schemas.microsoft.com/office/drawing/2014/main" id="{116C3C87-5BA9-4878-9E57-51CB73E341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001" y="1775772"/>
            <a:ext cx="7803443"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93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05E3-CF1E-486A-985C-131450043417}"/>
              </a:ext>
            </a:extLst>
          </p:cNvPr>
          <p:cNvSpPr>
            <a:spLocks noGrp="1"/>
          </p:cNvSpPr>
          <p:nvPr>
            <p:ph type="title"/>
          </p:nvPr>
        </p:nvSpPr>
        <p:spPr>
          <a:xfrm>
            <a:off x="2487336" y="246704"/>
            <a:ext cx="4811086" cy="899894"/>
          </a:xfrm>
        </p:spPr>
        <p:txBody>
          <a:bodyPr>
            <a:normAutofit/>
          </a:bodyPr>
          <a:lstStyle/>
          <a:p>
            <a:r>
              <a:rPr lang="en-US" sz="4500" dirty="0">
                <a:solidFill>
                  <a:schemeClr val="tx2"/>
                </a:solidFill>
                <a:latin typeface="Arial Rounded MT Bold" panose="020F0704030504030204" pitchFamily="34" charset="0"/>
              </a:rPr>
              <a:t>Backgrounds</a:t>
            </a:r>
          </a:p>
        </p:txBody>
      </p:sp>
      <p:sp>
        <p:nvSpPr>
          <p:cNvPr id="3" name="Content Placeholder 2">
            <a:extLst>
              <a:ext uri="{FF2B5EF4-FFF2-40B4-BE49-F238E27FC236}">
                <a16:creationId xmlns:a16="http://schemas.microsoft.com/office/drawing/2014/main" id="{81E8631F-3A03-4B3C-943D-5FE7B2449E14}"/>
              </a:ext>
            </a:extLst>
          </p:cNvPr>
          <p:cNvSpPr>
            <a:spLocks noGrp="1"/>
          </p:cNvSpPr>
          <p:nvPr>
            <p:ph idx="1"/>
          </p:nvPr>
        </p:nvSpPr>
        <p:spPr>
          <a:xfrm>
            <a:off x="381699" y="1297600"/>
            <a:ext cx="8229600" cy="4834752"/>
          </a:xfrm>
        </p:spPr>
        <p:txBody>
          <a:bodyPr/>
          <a:lstStyle/>
          <a:p>
            <a:r>
              <a:rPr lang="en-US" dirty="0">
                <a:latin typeface="Arial Rounded MT Bold" panose="020F0704030504030204" pitchFamily="34" charset="0"/>
              </a:rPr>
              <a:t>Find an uncluttered room – free of mess and background noise.</a:t>
            </a:r>
          </a:p>
          <a:p>
            <a:r>
              <a:rPr lang="en-US" dirty="0">
                <a:latin typeface="Arial Rounded MT Bold" panose="020F0704030504030204" pitchFamily="34" charset="0"/>
              </a:rPr>
              <a:t>A solid background is best.</a:t>
            </a:r>
          </a:p>
          <a:p>
            <a:r>
              <a:rPr lang="en-US" dirty="0">
                <a:latin typeface="Arial Rounded MT Bold" panose="020F0704030504030204" pitchFamily="34" charset="0"/>
              </a:rPr>
              <a:t>Avoid showing your dorm in the background – you want to look like a professional candidate and not a student.</a:t>
            </a:r>
          </a:p>
          <a:p>
            <a:r>
              <a:rPr lang="en-US" dirty="0">
                <a:latin typeface="Arial Rounded MT Bold" panose="020F0704030504030204" pitchFamily="34" charset="0"/>
              </a:rPr>
              <a:t>Some platforms offer the ability to blur out your background – only use this when a solid background is not available.</a:t>
            </a:r>
          </a:p>
          <a:p>
            <a:r>
              <a:rPr lang="en-US" dirty="0">
                <a:latin typeface="Arial Rounded MT Bold" panose="020F0704030504030204" pitchFamily="34" charset="0"/>
              </a:rPr>
              <a:t>No animated backgrounds! They are unprofessional and distracting (underwater, palm trees, space).</a:t>
            </a:r>
          </a:p>
          <a:p>
            <a:endParaRPr lang="en-US" dirty="0"/>
          </a:p>
        </p:txBody>
      </p:sp>
    </p:spTree>
    <p:extLst>
      <p:ext uri="{BB962C8B-B14F-4D97-AF65-F5344CB8AC3E}">
        <p14:creationId xmlns:p14="http://schemas.microsoft.com/office/powerpoint/2010/main" val="225158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A5CD-DEA2-4F36-8357-FEDD75C5EA31}"/>
              </a:ext>
            </a:extLst>
          </p:cNvPr>
          <p:cNvSpPr>
            <a:spLocks noGrp="1"/>
          </p:cNvSpPr>
          <p:nvPr>
            <p:ph type="title"/>
          </p:nvPr>
        </p:nvSpPr>
        <p:spPr>
          <a:xfrm>
            <a:off x="457200" y="869046"/>
            <a:ext cx="8229600" cy="352163"/>
          </a:xfrm>
        </p:spPr>
        <p:txBody>
          <a:bodyPr>
            <a:normAutofit fontScale="90000"/>
          </a:bodyPr>
          <a:lstStyle/>
          <a:p>
            <a:pPr algn="ctr"/>
            <a:r>
              <a:rPr lang="en-US" dirty="0">
                <a:solidFill>
                  <a:schemeClr val="tx2"/>
                </a:solidFill>
                <a:latin typeface="Arial Rounded MT Bold" panose="020F0704030504030204" pitchFamily="34" charset="0"/>
              </a:rPr>
              <a:t>Body Language</a:t>
            </a:r>
          </a:p>
        </p:txBody>
      </p:sp>
      <p:sp>
        <p:nvSpPr>
          <p:cNvPr id="3" name="Content Placeholder 2">
            <a:extLst>
              <a:ext uri="{FF2B5EF4-FFF2-40B4-BE49-F238E27FC236}">
                <a16:creationId xmlns:a16="http://schemas.microsoft.com/office/drawing/2014/main" id="{6B7FA63D-1E99-4974-9514-9548D3D32AC5}"/>
              </a:ext>
            </a:extLst>
          </p:cNvPr>
          <p:cNvSpPr>
            <a:spLocks noGrp="1"/>
          </p:cNvSpPr>
          <p:nvPr>
            <p:ph idx="1"/>
          </p:nvPr>
        </p:nvSpPr>
        <p:spPr>
          <a:xfrm>
            <a:off x="104862" y="1665214"/>
            <a:ext cx="5440261" cy="3527572"/>
          </a:xfrm>
        </p:spPr>
        <p:txBody>
          <a:bodyPr/>
          <a:lstStyle/>
          <a:p>
            <a:r>
              <a:rPr lang="en-US" sz="2000" dirty="0">
                <a:latin typeface="Arial Rounded MT Bold" panose="020F0704030504030204" pitchFamily="34" charset="0"/>
              </a:rPr>
              <a:t>Be mindful of your body language!</a:t>
            </a:r>
          </a:p>
          <a:p>
            <a:r>
              <a:rPr lang="en-US" sz="2000" dirty="0">
                <a:latin typeface="Arial Rounded MT Bold" panose="020F0704030504030204" pitchFamily="34" charset="0"/>
              </a:rPr>
              <a:t>Keep eye contact 50% of the time with the camera – practice this so it feels natural.</a:t>
            </a:r>
          </a:p>
          <a:p>
            <a:r>
              <a:rPr lang="en-US" sz="2000" dirty="0">
                <a:latin typeface="Arial Rounded MT Bold" panose="020F0704030504030204" pitchFamily="34" charset="0"/>
              </a:rPr>
              <a:t>Posture – sit up straight and be confident. Good posture also promotes better breathing which calms nerves!</a:t>
            </a:r>
          </a:p>
          <a:p>
            <a:r>
              <a:rPr lang="en-US" sz="2000" dirty="0">
                <a:latin typeface="Arial Rounded MT Bold" panose="020F0704030504030204" pitchFamily="34" charset="0"/>
              </a:rPr>
              <a:t>Avoid: yawning, slouching, fidgeting, rocking, and distracting body movements and facial expressions</a:t>
            </a:r>
            <a:r>
              <a:rPr lang="en-US" sz="2000" dirty="0"/>
              <a:t>.</a:t>
            </a:r>
          </a:p>
          <a:p>
            <a:endParaRPr lang="en-US" dirty="0"/>
          </a:p>
        </p:txBody>
      </p:sp>
      <p:pic>
        <p:nvPicPr>
          <p:cNvPr id="2050" name="Picture 2" descr="See the source image">
            <a:extLst>
              <a:ext uri="{FF2B5EF4-FFF2-40B4-BE49-F238E27FC236}">
                <a16:creationId xmlns:a16="http://schemas.microsoft.com/office/drawing/2014/main" id="{0F6F4CE9-C602-4011-8E24-5D934248B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994" y="2029087"/>
            <a:ext cx="3698144" cy="295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22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wave theme for pp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lue wave theme for ppt" id="{5B155A3E-9E72-4D0F-B85C-416B0637DF2F}" vid="{C8706035-85FA-438B-8F93-1EB5670F2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FE063E2B024D48A755B13405FBAF5C" ma:contentTypeVersion="5" ma:contentTypeDescription="Create a new document." ma:contentTypeScope="" ma:versionID="493e24873a0af110c5aae9ccba0aec21">
  <xsd:schema xmlns:xsd="http://www.w3.org/2001/XMLSchema" xmlns:xs="http://www.w3.org/2001/XMLSchema" xmlns:p="http://schemas.microsoft.com/office/2006/metadata/properties" xmlns:ns2="addbc15d-3b3c-4ada-a77c-e77bd5f032c4" targetNamespace="http://schemas.microsoft.com/office/2006/metadata/properties" ma:root="true" ma:fieldsID="eb2204ece0e601c2f7bb2b1c22a02569" ns2:_="">
    <xsd:import namespace="addbc15d-3b3c-4ada-a77c-e77bd5f032c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bc15d-3b3c-4ada-a77c-e77bd5f03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03C16F-00E0-4F55-8FD3-A66AE1BB7345}"/>
</file>

<file path=customXml/itemProps2.xml><?xml version="1.0" encoding="utf-8"?>
<ds:datastoreItem xmlns:ds="http://schemas.openxmlformats.org/officeDocument/2006/customXml" ds:itemID="{79B9414A-934D-4682-A905-8E23F6DC4ED4}"/>
</file>

<file path=customXml/itemProps3.xml><?xml version="1.0" encoding="utf-8"?>
<ds:datastoreItem xmlns:ds="http://schemas.openxmlformats.org/officeDocument/2006/customXml" ds:itemID="{B87B0938-494E-4C0B-AED4-DB293FC7826D}"/>
</file>

<file path=docProps/app.xml><?xml version="1.0" encoding="utf-8"?>
<Properties xmlns="http://schemas.openxmlformats.org/officeDocument/2006/extended-properties" xmlns:vt="http://schemas.openxmlformats.org/officeDocument/2006/docPropsVTypes">
  <Template>blue wave theme for ppt</Template>
  <TotalTime>473</TotalTime>
  <Words>614</Words>
  <Application>Microsoft Office PowerPoint</Application>
  <PresentationFormat>On-screen Show (4:3)</PresentationFormat>
  <Paragraphs>42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Agency FB</vt:lpstr>
      <vt:lpstr>Arial</vt:lpstr>
      <vt:lpstr>Arial Rounded MT Bold</vt:lpstr>
      <vt:lpstr>centra-medium</vt:lpstr>
      <vt:lpstr>Constantia</vt:lpstr>
      <vt:lpstr>Wingdings</vt:lpstr>
      <vt:lpstr>Wingdings 2</vt:lpstr>
      <vt:lpstr>blue wave theme for ppt</vt:lpstr>
      <vt:lpstr>Preparing for a Video Interview</vt:lpstr>
      <vt:lpstr>PowerPoint Presentation</vt:lpstr>
      <vt:lpstr>Virtual Interview Tips</vt:lpstr>
      <vt:lpstr>PowerPoint Presentation</vt:lpstr>
      <vt:lpstr>What’s Wrong With His Presentation?</vt:lpstr>
      <vt:lpstr>Lighting</vt:lpstr>
      <vt:lpstr>Can You See His Face?</vt:lpstr>
      <vt:lpstr>Backgrounds</vt:lpstr>
      <vt:lpstr>Body Language</vt:lpstr>
      <vt:lpstr>PowerPoint Presentation</vt:lpstr>
      <vt:lpstr>When Should You Arrive?</vt:lpstr>
      <vt:lpstr>Dress Professionally!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Interviews – Make a Good Impression!</dc:title>
  <dc:creator>Alexandra Rodriguez</dc:creator>
  <cp:lastModifiedBy>Alexandra Rodriguez</cp:lastModifiedBy>
  <cp:revision>14</cp:revision>
  <dcterms:created xsi:type="dcterms:W3CDTF">2021-09-23T20:00:29Z</dcterms:created>
  <dcterms:modified xsi:type="dcterms:W3CDTF">2021-10-19T16:52:14Z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0x01010036FE063E2B024D48A755B13405FBAF5C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y fmtid="{D5CDD505-2E9C-101B-9397-08002B2CF9AE}" pid="8" name="MediaServiceImageTags">
    <vt:lpwstr/>
  </property>
</Properties>
</file>