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4"/>
    <p:sldMasterId id="2147484119" r:id="rId5"/>
    <p:sldMasterId id="2147484131" r:id="rId6"/>
    <p:sldMasterId id="2147484114" r:id="rId7"/>
    <p:sldMasterId id="2147484109" r:id="rId8"/>
    <p:sldMasterId id="2147484104" r:id="rId9"/>
  </p:sldMasterIdLst>
  <p:notesMasterIdLst>
    <p:notesMasterId r:id="rId21"/>
  </p:notesMasterIdLst>
  <p:handoutMasterIdLst>
    <p:handoutMasterId r:id="rId22"/>
  </p:handoutMasterIdLst>
  <p:sldIdLst>
    <p:sldId id="1161" r:id="rId10"/>
    <p:sldId id="1182" r:id="rId11"/>
    <p:sldId id="1177" r:id="rId12"/>
    <p:sldId id="1164" r:id="rId13"/>
    <p:sldId id="1184" r:id="rId14"/>
    <p:sldId id="1179" r:id="rId15"/>
    <p:sldId id="1180" r:id="rId16"/>
    <p:sldId id="1149" r:id="rId17"/>
    <p:sldId id="1181" r:id="rId18"/>
    <p:sldId id="1185" r:id="rId19"/>
    <p:sldId id="1175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5pPr>
    <a:lvl6pPr marL="2286000" algn="l" defTabSz="914400" rtl="0" eaLnBrk="1" latinLnBrk="0" hangingPunct="1"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6pPr>
    <a:lvl7pPr marL="2743200" algn="l" defTabSz="914400" rtl="0" eaLnBrk="1" latinLnBrk="0" hangingPunct="1"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7pPr>
    <a:lvl8pPr marL="3200400" algn="l" defTabSz="914400" rtl="0" eaLnBrk="1" latinLnBrk="0" hangingPunct="1"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8pPr>
    <a:lvl9pPr marL="3657600" algn="l" defTabSz="914400" rtl="0" eaLnBrk="1" latinLnBrk="0" hangingPunct="1">
      <a:defRPr sz="5400" kern="1200">
        <a:solidFill>
          <a:schemeClr val="tx1"/>
        </a:solidFill>
        <a:latin typeface="Lucida Sans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94583-BBB9-4176-8D8A-BC604C41C395}" v="14" dt="2023-05-31T18:21:14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6677" autoAdjust="0"/>
  </p:normalViewPr>
  <p:slideViewPr>
    <p:cSldViewPr>
      <p:cViewPr varScale="1">
        <p:scale>
          <a:sx n="62" d="100"/>
          <a:sy n="62" d="100"/>
        </p:scale>
        <p:origin x="16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W" userId="9d9a2470-3667-417c-95ff-ed6053fcc3a1" providerId="ADAL" clId="{244F4A29-E954-4AE7-A0FA-2185B5FA7C39}"/>
    <pc:docChg chg="modSld">
      <pc:chgData name="CSW" userId="9d9a2470-3667-417c-95ff-ed6053fcc3a1" providerId="ADAL" clId="{244F4A29-E954-4AE7-A0FA-2185B5FA7C39}" dt="2023-05-31T18:53:47.276" v="1" actId="5793"/>
      <pc:docMkLst>
        <pc:docMk/>
      </pc:docMkLst>
      <pc:sldChg chg="modSp mod">
        <pc:chgData name="CSW" userId="9d9a2470-3667-417c-95ff-ed6053fcc3a1" providerId="ADAL" clId="{244F4A29-E954-4AE7-A0FA-2185B5FA7C39}" dt="2023-05-31T18:53:47.276" v="1" actId="5793"/>
        <pc:sldMkLst>
          <pc:docMk/>
          <pc:sldMk cId="3704387261" sldId="1177"/>
        </pc:sldMkLst>
        <pc:spChg chg="mod">
          <ac:chgData name="CSW" userId="9d9a2470-3667-417c-95ff-ed6053fcc3a1" providerId="ADAL" clId="{244F4A29-E954-4AE7-A0FA-2185B5FA7C39}" dt="2023-05-31T18:53:47.276" v="1" actId="5793"/>
          <ac:spMkLst>
            <pc:docMk/>
            <pc:sldMk cId="3704387261" sldId="1177"/>
            <ac:spMk id="4" creationId="{00000000-0000-0000-0000-000000000000}"/>
          </ac:spMkLst>
        </pc:spChg>
      </pc:sldChg>
    </pc:docChg>
  </pc:docChgLst>
  <pc:docChgLst>
    <pc:chgData name="Natasha Berkowitz" userId="7869fc00-a27e-4dcc-96c7-19acd81b487c" providerId="ADAL" clId="{28594583-BBB9-4176-8D8A-BC604C41C395}"/>
    <pc:docChg chg="undo custSel modSld sldOrd">
      <pc:chgData name="Natasha Berkowitz" userId="7869fc00-a27e-4dcc-96c7-19acd81b487c" providerId="ADAL" clId="{28594583-BBB9-4176-8D8A-BC604C41C395}" dt="2023-05-31T18:28:27.662" v="57" actId="2711"/>
      <pc:docMkLst>
        <pc:docMk/>
      </pc:docMkLst>
      <pc:sldChg chg="delSp modSp mod ord modAnim">
        <pc:chgData name="Natasha Berkowitz" userId="7869fc00-a27e-4dcc-96c7-19acd81b487c" providerId="ADAL" clId="{28594583-BBB9-4176-8D8A-BC604C41C395}" dt="2023-05-31T18:19:49.364" v="21"/>
        <pc:sldMkLst>
          <pc:docMk/>
          <pc:sldMk cId="0" sldId="1149"/>
        </pc:sldMkLst>
        <pc:spChg chg="mod">
          <ac:chgData name="Natasha Berkowitz" userId="7869fc00-a27e-4dcc-96c7-19acd81b487c" providerId="ADAL" clId="{28594583-BBB9-4176-8D8A-BC604C41C395}" dt="2023-05-31T17:43:49.572" v="13" actId="2711"/>
          <ac:spMkLst>
            <pc:docMk/>
            <pc:sldMk cId="0" sldId="1149"/>
            <ac:spMk id="2" creationId="{00000000-0000-0000-0000-000000000000}"/>
          </ac:spMkLst>
        </pc:spChg>
        <pc:spChg chg="mod">
          <ac:chgData name="Natasha Berkowitz" userId="7869fc00-a27e-4dcc-96c7-19acd81b487c" providerId="ADAL" clId="{28594583-BBB9-4176-8D8A-BC604C41C395}" dt="2023-05-31T17:43:58.020" v="14" actId="2711"/>
          <ac:spMkLst>
            <pc:docMk/>
            <pc:sldMk cId="0" sldId="1149"/>
            <ac:spMk id="6149" creationId="{00000000-0000-0000-0000-000000000000}"/>
          </ac:spMkLst>
        </pc:spChg>
        <pc:picChg chg="del">
          <ac:chgData name="Natasha Berkowitz" userId="7869fc00-a27e-4dcc-96c7-19acd81b487c" providerId="ADAL" clId="{28594583-BBB9-4176-8D8A-BC604C41C395}" dt="2023-05-31T18:18:59.172" v="19" actId="478"/>
          <ac:picMkLst>
            <pc:docMk/>
            <pc:sldMk cId="0" sldId="1149"/>
            <ac:picMk id="6147" creationId="{00000000-0000-0000-0000-000000000000}"/>
          </ac:picMkLst>
        </pc:picChg>
      </pc:sldChg>
      <pc:sldChg chg="modSp mod">
        <pc:chgData name="Natasha Berkowitz" userId="7869fc00-a27e-4dcc-96c7-19acd81b487c" providerId="ADAL" clId="{28594583-BBB9-4176-8D8A-BC604C41C395}" dt="2023-05-31T17:43:26.054" v="12" actId="14100"/>
        <pc:sldMkLst>
          <pc:docMk/>
          <pc:sldMk cId="4068319154" sldId="1161"/>
        </pc:sldMkLst>
        <pc:spChg chg="mod">
          <ac:chgData name="Natasha Berkowitz" userId="7869fc00-a27e-4dcc-96c7-19acd81b487c" providerId="ADAL" clId="{28594583-BBB9-4176-8D8A-BC604C41C395}" dt="2023-05-31T17:43:00.001" v="5" actId="404"/>
          <ac:spMkLst>
            <pc:docMk/>
            <pc:sldMk cId="4068319154" sldId="1161"/>
            <ac:spMk id="4" creationId="{00000000-0000-0000-0000-000000000000}"/>
          </ac:spMkLst>
        </pc:spChg>
        <pc:picChg chg="mod">
          <ac:chgData name="Natasha Berkowitz" userId="7869fc00-a27e-4dcc-96c7-19acd81b487c" providerId="ADAL" clId="{28594583-BBB9-4176-8D8A-BC604C41C395}" dt="2023-05-31T17:43:26.054" v="12" actId="14100"/>
          <ac:picMkLst>
            <pc:docMk/>
            <pc:sldMk cId="4068319154" sldId="1161"/>
            <ac:picMk id="1026" creationId="{D905E230-35EB-4AF8-A292-A209B77730EB}"/>
          </ac:picMkLst>
        </pc:picChg>
      </pc:sldChg>
      <pc:sldChg chg="modSp mod">
        <pc:chgData name="Natasha Berkowitz" userId="7869fc00-a27e-4dcc-96c7-19acd81b487c" providerId="ADAL" clId="{28594583-BBB9-4176-8D8A-BC604C41C395}" dt="2023-05-31T18:24:21.005" v="55" actId="1076"/>
        <pc:sldMkLst>
          <pc:docMk/>
          <pc:sldMk cId="2120907186" sldId="1164"/>
        </pc:sldMkLst>
        <pc:spChg chg="mod">
          <ac:chgData name="Natasha Berkowitz" userId="7869fc00-a27e-4dcc-96c7-19acd81b487c" providerId="ADAL" clId="{28594583-BBB9-4176-8D8A-BC604C41C395}" dt="2023-05-31T18:24:09.580" v="51" actId="2711"/>
          <ac:spMkLst>
            <pc:docMk/>
            <pc:sldMk cId="2120907186" sldId="1164"/>
            <ac:spMk id="5" creationId="{00000000-0000-0000-0000-000000000000}"/>
          </ac:spMkLst>
        </pc:spChg>
        <pc:spChg chg="mod">
          <ac:chgData name="Natasha Berkowitz" userId="7869fc00-a27e-4dcc-96c7-19acd81b487c" providerId="ADAL" clId="{28594583-BBB9-4176-8D8A-BC604C41C395}" dt="2023-05-31T18:24:15.646" v="53" actId="27636"/>
          <ac:spMkLst>
            <pc:docMk/>
            <pc:sldMk cId="2120907186" sldId="1164"/>
            <ac:spMk id="66562" creationId="{00000000-0000-0000-0000-000000000000}"/>
          </ac:spMkLst>
        </pc:spChg>
        <pc:picChg chg="mod">
          <ac:chgData name="Natasha Berkowitz" userId="7869fc00-a27e-4dcc-96c7-19acd81b487c" providerId="ADAL" clId="{28594583-BBB9-4176-8D8A-BC604C41C395}" dt="2023-05-31T18:24:21.005" v="55" actId="1076"/>
          <ac:picMkLst>
            <pc:docMk/>
            <pc:sldMk cId="2120907186" sldId="1164"/>
            <ac:picMk id="3" creationId="{4850BD7C-2514-40F1-8507-58B6214C208D}"/>
          </ac:picMkLst>
        </pc:picChg>
      </pc:sldChg>
      <pc:sldChg chg="modSp mod">
        <pc:chgData name="Natasha Berkowitz" userId="7869fc00-a27e-4dcc-96c7-19acd81b487c" providerId="ADAL" clId="{28594583-BBB9-4176-8D8A-BC604C41C395}" dt="2023-05-31T18:23:24.518" v="50" actId="2711"/>
        <pc:sldMkLst>
          <pc:docMk/>
          <pc:sldMk cId="3704387261" sldId="1177"/>
        </pc:sldMkLst>
        <pc:spChg chg="mod">
          <ac:chgData name="Natasha Berkowitz" userId="7869fc00-a27e-4dcc-96c7-19acd81b487c" providerId="ADAL" clId="{28594583-BBB9-4176-8D8A-BC604C41C395}" dt="2023-05-31T18:23:24.518" v="50" actId="2711"/>
          <ac:spMkLst>
            <pc:docMk/>
            <pc:sldMk cId="3704387261" sldId="1177"/>
            <ac:spMk id="2" creationId="{00000000-0000-0000-0000-000000000000}"/>
          </ac:spMkLst>
        </pc:spChg>
        <pc:spChg chg="mod">
          <ac:chgData name="Natasha Berkowitz" userId="7869fc00-a27e-4dcc-96c7-19acd81b487c" providerId="ADAL" clId="{28594583-BBB9-4176-8D8A-BC604C41C395}" dt="2023-05-31T18:23:18.602" v="49" actId="2711"/>
          <ac:spMkLst>
            <pc:docMk/>
            <pc:sldMk cId="3704387261" sldId="1177"/>
            <ac:spMk id="4" creationId="{00000000-0000-0000-0000-000000000000}"/>
          </ac:spMkLst>
        </pc:spChg>
      </pc:sldChg>
      <pc:sldChg chg="modSp mod ord">
        <pc:chgData name="Natasha Berkowitz" userId="7869fc00-a27e-4dcc-96c7-19acd81b487c" providerId="ADAL" clId="{28594583-BBB9-4176-8D8A-BC604C41C395}" dt="2023-05-31T18:28:27.662" v="57" actId="2711"/>
        <pc:sldMkLst>
          <pc:docMk/>
          <pc:sldMk cId="2169489847" sldId="1181"/>
        </pc:sldMkLst>
        <pc:spChg chg="mod">
          <ac:chgData name="Natasha Berkowitz" userId="7869fc00-a27e-4dcc-96c7-19acd81b487c" providerId="ADAL" clId="{28594583-BBB9-4176-8D8A-BC604C41C395}" dt="2023-05-31T18:28:27.662" v="57" actId="2711"/>
          <ac:spMkLst>
            <pc:docMk/>
            <pc:sldMk cId="2169489847" sldId="1181"/>
            <ac:spMk id="4" creationId="{00000000-0000-0000-0000-000000000000}"/>
          </ac:spMkLst>
        </pc:spChg>
      </pc:sldChg>
      <pc:sldChg chg="modSp mod modAnim">
        <pc:chgData name="Natasha Berkowitz" userId="7869fc00-a27e-4dcc-96c7-19acd81b487c" providerId="ADAL" clId="{28594583-BBB9-4176-8D8A-BC604C41C395}" dt="2023-05-31T18:21:14.925" v="34"/>
        <pc:sldMkLst>
          <pc:docMk/>
          <pc:sldMk cId="1664809541" sldId="1182"/>
        </pc:sldMkLst>
        <pc:spChg chg="mod">
          <ac:chgData name="Natasha Berkowitz" userId="7869fc00-a27e-4dcc-96c7-19acd81b487c" providerId="ADAL" clId="{28594583-BBB9-4176-8D8A-BC604C41C395}" dt="2023-05-31T18:20:24.084" v="29" actId="403"/>
          <ac:spMkLst>
            <pc:docMk/>
            <pc:sldMk cId="1664809541" sldId="1182"/>
            <ac:spMk id="4" creationId="{00000000-0000-0000-0000-000000000000}"/>
          </ac:spMkLst>
        </pc:spChg>
        <pc:spChg chg="mod">
          <ac:chgData name="Natasha Berkowitz" userId="7869fc00-a27e-4dcc-96c7-19acd81b487c" providerId="ADAL" clId="{28594583-BBB9-4176-8D8A-BC604C41C395}" dt="2023-05-31T18:20:42.517" v="31" actId="115"/>
          <ac:spMkLst>
            <pc:docMk/>
            <pc:sldMk cId="1664809541" sldId="1182"/>
            <ac:spMk id="5" creationId="{00000000-0000-0000-0000-000000000000}"/>
          </ac:spMkLst>
        </pc:spChg>
      </pc:sldChg>
      <pc:sldChg chg="modSp mod">
        <pc:chgData name="Natasha Berkowitz" userId="7869fc00-a27e-4dcc-96c7-19acd81b487c" providerId="ADAL" clId="{28594583-BBB9-4176-8D8A-BC604C41C395}" dt="2023-05-31T18:26:57.777" v="56" actId="2711"/>
        <pc:sldMkLst>
          <pc:docMk/>
          <pc:sldMk cId="494122331" sldId="1184"/>
        </pc:sldMkLst>
        <pc:spChg chg="mod">
          <ac:chgData name="Natasha Berkowitz" userId="7869fc00-a27e-4dcc-96c7-19acd81b487c" providerId="ADAL" clId="{28594583-BBB9-4176-8D8A-BC604C41C395}" dt="2023-05-31T18:26:57.777" v="56" actId="2711"/>
          <ac:spMkLst>
            <pc:docMk/>
            <pc:sldMk cId="494122331" sldId="118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F58FE0F-7ACF-46DA-93F6-44CCE9280D2E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5D605F-599B-405E-8132-03815026A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1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760EA22-19CE-42F2-9CC9-8E35475E391D}" type="datetimeFigureOut">
              <a:rPr lang="en-US"/>
              <a:pPr>
                <a:defRPr/>
              </a:pPr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38D0E9-73A3-4D3B-93D1-A2FFB43034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8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  <a:p>
            <a:r>
              <a:rPr lang="en-US" dirty="0"/>
              <a:t>In the U.S. there is a very interactive interview process where you are asked more open ended questions—ones that are more than just yes/no questions. </a:t>
            </a:r>
          </a:p>
          <a:p>
            <a:endParaRPr lang="en-US" dirty="0"/>
          </a:p>
          <a:p>
            <a:r>
              <a:rPr lang="en-US" dirty="0"/>
              <a:t>You will have technical interviews and testing but also an interview process that includes open ended questions. </a:t>
            </a:r>
          </a:p>
          <a:p>
            <a:endParaRPr lang="en-US" dirty="0"/>
          </a:p>
          <a:p>
            <a:r>
              <a:rPr lang="en-US" dirty="0"/>
              <a:t>These questions can include: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  what has been your biggest challenge on the job  </a:t>
            </a:r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  or tell me about a time you had a disagreement with a boss how did you handle it.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None/>
            </a:pPr>
            <a:r>
              <a:rPr lang="en-US" dirty="0"/>
              <a:t>They require description</a:t>
            </a:r>
          </a:p>
          <a:p>
            <a:endParaRPr lang="en-US" dirty="0"/>
          </a:p>
          <a:p>
            <a:r>
              <a:rPr lang="en-US" dirty="0"/>
              <a:t>There’s a method to handle these questions called the STAR statement that you can create and use to help yourself get through the interviewing process.</a:t>
            </a:r>
          </a:p>
          <a:p>
            <a:endParaRPr lang="en-US" dirty="0"/>
          </a:p>
          <a:p>
            <a:r>
              <a:rPr lang="en-US" dirty="0"/>
              <a:t>Star is an acronym standing for situation, task, action and result.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this brief. The next slides </a:t>
            </a:r>
            <a:r>
              <a:rPr lang="en-US"/>
              <a:t>go over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38D0E9-73A3-4D3B-93D1-A2FFB43034C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me about a time you and your manager had a difference of opinion and how did you resolve it?</a:t>
            </a:r>
          </a:p>
          <a:p>
            <a:r>
              <a:rPr lang="en-US" dirty="0"/>
              <a:t>In my last job, where I was working as a senior iOS developer, we received a payment gateway integration project. The technical manager (who was also my boss) suggested that we use </a:t>
            </a:r>
            <a:r>
              <a:rPr lang="en-US" dirty="0" err="1"/>
              <a:t>Xcode</a:t>
            </a:r>
            <a:r>
              <a:rPr lang="en-US" dirty="0"/>
              <a:t>. I was in a different opinion of using Swift as it provided cross-platform interoperability.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38D0E9-73A3-4D3B-93D1-A2FFB43034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1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/>
              <a:t>I requested for a meeting with the technical manager. I created a small pro and cons document on </a:t>
            </a:r>
            <a:r>
              <a:rPr lang="en-US" b="1" dirty="0" err="1"/>
              <a:t>Xcode</a:t>
            </a:r>
            <a:r>
              <a:rPr lang="en-US" b="1" dirty="0"/>
              <a:t> and Swift along with the project timeline mapping. We both collaborated and discussed on our ideas.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technical manager who has great experienced was able to convince that </a:t>
            </a:r>
            <a:r>
              <a:rPr lang="en-US" dirty="0" err="1"/>
              <a:t>Xcode</a:t>
            </a:r>
            <a:r>
              <a:rPr lang="en-US" dirty="0"/>
              <a:t> will allow us to finish the project before time, I agreed that project timelines take priority and we finished the project using </a:t>
            </a:r>
            <a:r>
              <a:rPr lang="en-US" dirty="0" err="1"/>
              <a:t>Xcode</a:t>
            </a:r>
            <a:r>
              <a:rPr lang="en-US" dirty="0"/>
              <a:t> well before the project deadline. The clients were very happy and I learnt how to resolve differences using </a:t>
            </a:r>
            <a:r>
              <a:rPr lang="en-US"/>
              <a:t>simple collaboration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38D0E9-73A3-4D3B-93D1-A2FFB43034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8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/>
              <a:t>Answer questions by first talking about a </a:t>
            </a:r>
            <a:r>
              <a:rPr lang="en-US" dirty="0">
                <a:solidFill>
                  <a:srgbClr val="02303E"/>
                </a:solidFill>
              </a:rPr>
              <a:t>Situation and or the Task you were working on this can be a problem, a challenge, or a specific situation you were handling or given.  </a:t>
            </a:r>
          </a:p>
          <a:p>
            <a:endParaRPr lang="en-US" dirty="0">
              <a:solidFill>
                <a:srgbClr val="02303E"/>
              </a:solidFill>
            </a:endParaRPr>
          </a:p>
          <a:p>
            <a:r>
              <a:rPr lang="en-US" dirty="0">
                <a:solidFill>
                  <a:srgbClr val="02303E"/>
                </a:solidFill>
              </a:rPr>
              <a:t>Then work through Action:  What  you did to resolve it. </a:t>
            </a:r>
          </a:p>
          <a:p>
            <a:endParaRPr lang="en-US" dirty="0">
              <a:solidFill>
                <a:srgbClr val="02303E"/>
              </a:solidFill>
            </a:endParaRPr>
          </a:p>
          <a:p>
            <a:r>
              <a:rPr lang="en-US" dirty="0">
                <a:solidFill>
                  <a:srgbClr val="02303E"/>
                </a:solidFill>
              </a:rPr>
              <a:t>Then the Result: what happened or what was an outcome. </a:t>
            </a:r>
          </a:p>
          <a:p>
            <a:endParaRPr lang="en-US" dirty="0">
              <a:solidFill>
                <a:srgbClr val="02303E"/>
              </a:solidFill>
            </a:endParaRPr>
          </a:p>
          <a:p>
            <a:r>
              <a:rPr lang="en-US" dirty="0">
                <a:solidFill>
                  <a:srgbClr val="02303E"/>
                </a:solidFill>
              </a:rPr>
              <a:t>Use this as a process to formulate your answers to interview questions! It will help you have an approach to interviewing and impress those whom you interview with. </a:t>
            </a:r>
            <a:endParaRPr lang="en-US" dirty="0">
              <a:solidFill>
                <a:srgbClr val="072428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STAR statements: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2303E"/>
                </a:solidFill>
              </a:rPr>
              <a:t>Shows a person you have the experience to help them by creating a clear picture of your ability.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solidFill>
                <a:srgbClr val="02303E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2303E"/>
                </a:solidFill>
              </a:rPr>
              <a:t>Remember these are to answer and illustrate those open ended questions: tell me about a time, how do you handle, what was biggest challenge…so giving detailed, organized information will keep an interviewer interested.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solidFill>
                <a:srgbClr val="02303E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2303E"/>
                </a:solidFill>
              </a:rPr>
              <a:t>STAR statements should: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solidFill>
                <a:srgbClr val="02303E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72428"/>
                </a:solidFill>
              </a:rPr>
              <a:t>Use 4-8 sentences maximum.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solidFill>
                <a:srgbClr val="072428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72428"/>
                </a:solidFill>
              </a:rPr>
              <a:t>Give enough details to make it interesting.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solidFill>
                <a:srgbClr val="072428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72428"/>
                </a:solidFill>
              </a:rPr>
              <a:t>Sounds conversational.</a:t>
            </a:r>
          </a:p>
          <a:p>
            <a:pPr eaLnBrk="1" hangingPunct="1">
              <a:buFont typeface="Wingdings" pitchFamily="2" charset="2"/>
              <a:buNone/>
            </a:pPr>
            <a:br>
              <a:rPr lang="en-US" dirty="0">
                <a:solidFill>
                  <a:srgbClr val="072428"/>
                </a:solidFill>
              </a:rPr>
            </a:br>
            <a:r>
              <a:rPr lang="en-US" dirty="0">
                <a:solidFill>
                  <a:srgbClr val="072428"/>
                </a:solidFill>
              </a:rPr>
              <a:t>Takes 1-2 min to say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F267D-1583-41C9-AA5E-8A32E098C7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58812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E013-DEAF-4FAF-950F-5321D878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90EDC-6964-42A8-ABD0-E64E368E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A5D8E-F2EE-430E-A3BC-1BA333A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9CB14-D68A-4D40-8F22-FC080956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82450-0253-4531-B150-30F123A4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E9BF3-5F99-4315-ACDB-B5BA2D7F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9FDE5-B18F-4449-854B-7CF2447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3D25-8F3D-4524-9936-CC9C7875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2F74-A9A5-456C-A350-D5664CA9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2BC3B-9BA2-45A6-9682-11BB2D1B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14934-A6E0-4230-BA66-B3C6D44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6603F-1CC5-4887-93D4-266205E6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CC45-23BF-4245-97C4-E921E95F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5EAB-DDBA-4F09-B903-E291F1C1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CC755-CB58-4A6A-9595-3A29AF633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8A9D-F862-473B-9D05-2D8FE12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9EFB-7259-4909-BEEE-DCED7DC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92F4D-F80F-4719-9630-E38706E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665EE-B3E8-4495-B979-E3C10386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0E5C-FEE4-4C3E-BFAC-ED3A57F6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C6CEB-C7EC-4E12-BED5-09D013B5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60B3-6E1A-4CAB-862C-C4FD50B2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3280-28C9-42CF-A054-CD1A09DA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75FB-00C2-45D9-AC9E-2612C0EC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F6C54-7518-4EDF-B7D3-990B05371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895A-0A29-4052-A4E1-8CD88A40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29AD-A5AE-4824-9F63-E4341871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C7D2-1942-4811-A685-5ACFA0A8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38CC-2E70-44B6-A9A5-706A7867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4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337787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400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2B0EB-8C93-4230-8C5E-6FB1B66C766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E2FF3-07C3-451C-89F0-B7A13E83D8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142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6EB9-3870-4026-8FE5-344DD057B96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39824-13C5-41C2-BB05-E328DE31F6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5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143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3362298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328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2B0EB-8C93-4230-8C5E-6FB1B66C766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E2FF3-07C3-451C-89F0-B7A13E83D8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354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6EB9-3870-4026-8FE5-344DD057B96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39824-13C5-41C2-BB05-E328DE31F6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454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919509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848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2B0EB-8C93-4230-8C5E-6FB1B66C766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E2FF3-07C3-451C-89F0-B7A13E83D8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07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6EB9-3870-4026-8FE5-344DD057B96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39824-13C5-41C2-BB05-E328DE31F6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427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3768257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97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2B0EB-8C93-4230-8C5E-6FB1B66C766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E2FF3-07C3-451C-89F0-B7A13E83D8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939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2B0EB-8C93-4230-8C5E-6FB1B66C766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E2FF3-07C3-451C-89F0-B7A13E83D8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424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6EB9-3870-4026-8FE5-344DD057B96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39824-13C5-41C2-BB05-E328DE31F6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176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556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E6EB9-3870-4026-8FE5-344DD057B96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39824-13C5-41C2-BB05-E328DE31F6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8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5315-7009-465E-9950-5C13C6BEB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099D5-6C44-4F02-8667-F083DFEE7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DC93-BB3A-4589-AC60-0451E27B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369B-8951-4774-86C4-299A354E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04E0-A05D-423A-BD6B-84E096BF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121F-7A33-44DE-BB53-253D1D7E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E835-B399-4197-9468-0B76341A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6BA0-AC2C-479E-916E-12961976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F6D2-2D27-45F0-9D1E-7F27660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AFFB-986B-485D-9832-145B46F0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205-916A-437B-B641-20346ACE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16512-0B48-495F-8AC4-AE01042A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9C2E-CBA7-42A3-8F83-C2F9E5CF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6B8B-34F3-4265-8828-01C4F392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B079-433D-4FF4-B7CE-255D0393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54B1-0ECE-4B20-85D5-1236DE2E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D2C3-DF0E-44BA-9D88-B8523A8CA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44BB-A2E2-4157-86FB-E6464BBFB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C1BE-F032-44D2-8BCE-11CD6F45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2D74E-79DD-45D1-BB1C-052ECB15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C042-14BA-4A58-B7B5-2EB81235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F9FE-A0CA-46A3-B678-7E4E52A2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35EDD-3EAC-4530-B7C7-6F9F045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DEE1D-F250-4735-BA86-0330771B2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460A9-1CA7-4E2F-96E0-5AD9E75BA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C4B64-EE1E-4E0C-A4E2-7DBAD1DA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AB15E-2253-4582-8258-6095A4EA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DFECF-1E0F-49FA-825E-1D4F6C2F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CC9F8-A86E-45EF-8F10-769A3C03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00B1E-FD92-4226-A33B-4BCF5898F60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410B1F-5A31-4B7C-BA5D-C4A53F429E2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3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62A2B-3B23-4A31-ADD9-5076C311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52A15-8BE5-4B5A-B61F-A25C3B1D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58C1-CBF7-4064-8E07-FAD43B8AD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D96B-9429-4C66-A601-1ED7F669C4F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51A4-5ECC-4A43-A48E-0C7BD8DA3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D1FC-52A2-4D14-ACA7-ADD52F9FD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5FAC-1A6F-4B03-A60C-A0674375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00B1E-FD92-4226-A33B-4BCF5898F60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410B1F-5A31-4B7C-BA5D-C4A53F429E2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00B1E-FD92-4226-A33B-4BCF5898F60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410B1F-5A31-4B7C-BA5D-C4A53F429E2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9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00B1E-FD92-4226-A33B-4BCF5898F60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410B1F-5A31-4B7C-BA5D-C4A53F429E2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7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00B1E-FD92-4226-A33B-4BCF5898F60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410B1F-5A31-4B7C-BA5D-C4A53F429E2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70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4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228600"/>
            <a:ext cx="9144000" cy="1447800"/>
          </a:xfrm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STAR Statements</a:t>
            </a:r>
          </a:p>
        </p:txBody>
      </p:sp>
      <p:pic>
        <p:nvPicPr>
          <p:cNvPr id="1026" name="Picture 2" descr="You&amp;#39;re a Star : Quotes and Statements to Make You Shine (Hardcover) -  Walmart.com">
            <a:extLst>
              <a:ext uri="{FF2B5EF4-FFF2-40B4-BE49-F238E27FC236}">
                <a16:creationId xmlns:a16="http://schemas.microsoft.com/office/drawing/2014/main" id="{D905E230-35EB-4AF8-A292-A209B77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48326"/>
            <a:ext cx="4722813" cy="49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81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  <a:latin typeface="+mj-lt"/>
              </a:rPr>
              <a:t>Tell me about a time when you had to resolve a collaboration issue in your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7F611-3C8F-435F-9472-A3491857D3A1}"/>
              </a:ext>
            </a:extLst>
          </p:cNvPr>
          <p:cNvSpPr txBox="1"/>
          <p:nvPr/>
        </p:nvSpPr>
        <p:spPr>
          <a:xfrm>
            <a:off x="221343" y="120633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(Situation</a:t>
            </a:r>
            <a:r>
              <a:rPr lang="en-US" sz="2200" b="1" dirty="0">
                <a:latin typeface="+mn-lt"/>
              </a:rPr>
              <a:t>) </a:t>
            </a:r>
            <a:r>
              <a:rPr lang="en-US" sz="2200" dirty="0">
                <a:latin typeface="+mn-lt"/>
              </a:rPr>
              <a:t>In my last company, there were disagreements between dev and testing team on the bug tracking sheet, causing delay in the production deployment by up to 30 days.</a:t>
            </a:r>
          </a:p>
          <a:p>
            <a:r>
              <a:rPr lang="en-US" sz="2400" b="1" dirty="0">
                <a:latin typeface="+mn-lt"/>
              </a:rPr>
              <a:t>(Action) </a:t>
            </a:r>
            <a:r>
              <a:rPr lang="en-US" sz="2200" dirty="0">
                <a:latin typeface="+mn-lt"/>
              </a:rPr>
              <a:t>I took initiative to resolve the issue and started detailed analysis and back-tracking the data for past 6 months. I found that most bugs were related to requirement understanding. I informed my manager about my findings. This was further taken up with the testing team manager and a join application development team was formed.</a:t>
            </a:r>
          </a:p>
          <a:p>
            <a:r>
              <a:rPr lang="en-US" sz="2400" b="1" dirty="0">
                <a:latin typeface="+mn-lt"/>
              </a:rPr>
              <a:t>(Result) </a:t>
            </a:r>
            <a:r>
              <a:rPr lang="en-US" sz="2200" dirty="0">
                <a:latin typeface="+mn-lt"/>
              </a:rPr>
              <a:t>The collaboration was a success and both team started working together in creation of sprint and work breakdown; which led to shorter testing time; including reduction in UAT to Production by 15 days. </a:t>
            </a:r>
          </a:p>
        </p:txBody>
      </p:sp>
    </p:spTree>
    <p:extLst>
      <p:ext uri="{BB962C8B-B14F-4D97-AF65-F5344CB8AC3E}">
        <p14:creationId xmlns:p14="http://schemas.microsoft.com/office/powerpoint/2010/main" val="396829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763000" cy="17335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Practice: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Write 1 STAR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7543800" cy="304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“Tell me about your most challenging project”</a:t>
            </a:r>
          </a:p>
        </p:txBody>
      </p:sp>
    </p:spTree>
    <p:extLst>
      <p:ext uri="{BB962C8B-B14F-4D97-AF65-F5344CB8AC3E}">
        <p14:creationId xmlns:p14="http://schemas.microsoft.com/office/powerpoint/2010/main" val="172674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" y="228600"/>
            <a:ext cx="8534400" cy="2057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3 Parts of a STAR Statement</a:t>
            </a:r>
            <a:br>
              <a:rPr lang="en-US" sz="4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143" y="16002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ituation/</a:t>
            </a:r>
            <a:r>
              <a:rPr lang="en-US" sz="2800" b="1" u="sng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ask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Gives a </a:t>
            </a:r>
            <a:r>
              <a:rPr lang="en-US" sz="2800" u="sng" dirty="0">
                <a:latin typeface="Arial Rounded MT Bold" panose="020F0704030504030204" pitchFamily="34" charset="0"/>
              </a:rPr>
              <a:t>few</a:t>
            </a:r>
            <a:r>
              <a:rPr lang="en-US" sz="2800" dirty="0">
                <a:latin typeface="Arial Rounded MT Bold" panose="020F0704030504030204" pitchFamily="34" charset="0"/>
              </a:rPr>
              <a:t> details about the project and what the problem/challenge was.</a:t>
            </a:r>
          </a:p>
          <a:p>
            <a:r>
              <a:rPr lang="en-US" sz="2800" b="1" u="sng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ction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Highlights what YOU did. What technologies you used and why.</a:t>
            </a:r>
          </a:p>
          <a:p>
            <a:r>
              <a:rPr lang="en-US" sz="2800" b="1" u="sng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esult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What happened as a result of your work. What you learned. </a:t>
            </a:r>
          </a:p>
        </p:txBody>
      </p:sp>
    </p:spTree>
    <p:extLst>
      <p:ext uri="{BB962C8B-B14F-4D97-AF65-F5344CB8AC3E}">
        <p14:creationId xmlns:p14="http://schemas.microsoft.com/office/powerpoint/2010/main" val="166480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924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52625"/>
            <a:ext cx="7924800" cy="487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1- 2 sentences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What is the problem or challenge?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Project or business domain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If technical then the problem and related technologies must be added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685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Action</a:t>
            </a:r>
          </a:p>
        </p:txBody>
      </p:sp>
      <p:sp>
        <p:nvSpPr>
          <p:cNvPr id="66562" name="Content Placeholder 3"/>
          <p:cNvSpPr>
            <a:spLocks noGrp="1"/>
          </p:cNvSpPr>
          <p:nvPr>
            <p:ph idx="1"/>
          </p:nvPr>
        </p:nvSpPr>
        <p:spPr>
          <a:xfrm>
            <a:off x="381000" y="1230086"/>
            <a:ext cx="8305800" cy="3581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ClrTx/>
              <a:buFont typeface="Arial" pitchFamily="34" charset="0"/>
              <a:buChar char="•"/>
              <a:defRPr/>
            </a:pPr>
            <a:r>
              <a:rPr lang="en-US" sz="3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What did YOU do? Not the team.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  <a:defRPr/>
            </a:pPr>
            <a:r>
              <a:rPr lang="en-US" sz="3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Provide a clear solution where a proper technique or an alternative technology is used. 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  <a:defRPr/>
            </a:pPr>
            <a:r>
              <a:rPr lang="en-US" sz="3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What technologies did you use and why?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  <a:defRPr/>
            </a:pPr>
            <a:r>
              <a:rPr lang="en-US" sz="3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Realistic and applicable</a:t>
            </a:r>
            <a:endParaRPr lang="en-US" sz="2800" i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514350" indent="-514350" eaLnBrk="1" hangingPunct="1">
              <a:defRPr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0BD7C-2514-40F1-8507-58B6214C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572000"/>
            <a:ext cx="7048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609600"/>
            <a:ext cx="7924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Results</a:t>
            </a:r>
          </a:p>
          <a:p>
            <a:pPr lvl="0" algn="ctr"/>
            <a:endParaRPr lang="en-US" sz="1400" b="1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Recognition? Award?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Bonus? Promotion?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Still in use?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Quantify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8CB65-410E-4B44-9136-66336408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038600"/>
            <a:ext cx="7048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2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096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Can you tell me about a time when you had to make technical changes to fix a client issue?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18288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(Situation) </a:t>
            </a:r>
            <a:r>
              <a:rPr lang="en-US" sz="2400" dirty="0">
                <a:latin typeface="+mn-lt"/>
              </a:rPr>
              <a:t>In my previous project, clients were having performance issues with legacy REST API while loading and inserting the records from MongoDB. Record retrieval and insertion took up to 10 seconds. </a:t>
            </a:r>
            <a:r>
              <a:rPr lang="en-US" sz="2400" b="1" dirty="0">
                <a:latin typeface="+mn-lt"/>
              </a:rPr>
              <a:t>(Action) </a:t>
            </a:r>
            <a:r>
              <a:rPr lang="en-US" sz="2400" dirty="0">
                <a:latin typeface="+mn-lt"/>
              </a:rPr>
              <a:t>I went through the code as well as database design. The REST API was not coded according to the industry standards; Mongo DB didn’t have indexing as well. I updated the code using REST verbs as well as added </a:t>
            </a:r>
            <a:r>
              <a:rPr lang="en-US" sz="2400" dirty="0" err="1">
                <a:latin typeface="+mn-lt"/>
              </a:rPr>
              <a:t>gzip</a:t>
            </a:r>
            <a:r>
              <a:rPr lang="en-US" sz="2400" dirty="0">
                <a:latin typeface="+mn-lt"/>
              </a:rPr>
              <a:t> for compressing and caching, indexing in Mongo DB allowed faster lookups. </a:t>
            </a:r>
          </a:p>
          <a:p>
            <a:r>
              <a:rPr lang="en-US" sz="2400" b="1" dirty="0">
                <a:latin typeface="+mn-lt"/>
              </a:rPr>
              <a:t>(Result) </a:t>
            </a:r>
            <a:r>
              <a:rPr lang="en-US" sz="2400" dirty="0">
                <a:latin typeface="+mn-lt"/>
              </a:rPr>
              <a:t>This reduced retrieval and insertion time to 3 seconds. The clients were happy, and the company earned 10% more with new clients. I received project bonus as well as appreciation. </a:t>
            </a:r>
          </a:p>
        </p:txBody>
      </p:sp>
    </p:spTree>
    <p:extLst>
      <p:ext uri="{BB962C8B-B14F-4D97-AF65-F5344CB8AC3E}">
        <p14:creationId xmlns:p14="http://schemas.microsoft.com/office/powerpoint/2010/main" val="10479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6344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What is your biggest accomplishment?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25731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(Situation) </a:t>
            </a:r>
            <a:r>
              <a:rPr lang="en-US" sz="2400" dirty="0">
                <a:latin typeface="+mn-lt"/>
              </a:rPr>
              <a:t>In my last company, there was an issue with system admin having to give access to a server to every developer just to deploy their code. This made servers less secured. </a:t>
            </a:r>
          </a:p>
          <a:p>
            <a:r>
              <a:rPr lang="en-US" sz="2400" b="1" dirty="0">
                <a:latin typeface="+mn-lt"/>
              </a:rPr>
              <a:t>(Action) </a:t>
            </a:r>
            <a:r>
              <a:rPr lang="en-US" sz="2400" dirty="0">
                <a:latin typeface="+mn-lt"/>
              </a:rPr>
              <a:t>I initiated a </a:t>
            </a:r>
            <a:r>
              <a:rPr lang="en-US" sz="2400" dirty="0" err="1">
                <a:latin typeface="+mn-lt"/>
              </a:rPr>
              <a:t>ChatOps</a:t>
            </a:r>
            <a:r>
              <a:rPr lang="en-US" sz="2400" dirty="0">
                <a:latin typeface="+mn-lt"/>
              </a:rPr>
              <a:t> application using NodeJs and </a:t>
            </a:r>
            <a:r>
              <a:rPr lang="en-US" sz="2400" dirty="0" err="1">
                <a:latin typeface="+mn-lt"/>
              </a:rPr>
              <a:t>Hubot</a:t>
            </a:r>
            <a:r>
              <a:rPr lang="en-US" sz="2400" dirty="0">
                <a:latin typeface="+mn-lt"/>
              </a:rPr>
              <a:t> framework. Being new to both of these technologies, it took me about a month to learn and implement the idea that enabled developers to deploy an application using </a:t>
            </a:r>
            <a:r>
              <a:rPr lang="en-US" sz="2400" dirty="0" err="1">
                <a:latin typeface="+mn-lt"/>
              </a:rPr>
              <a:t>Hipchat</a:t>
            </a:r>
            <a:r>
              <a:rPr lang="en-US" sz="2400" dirty="0">
                <a:latin typeface="+mn-lt"/>
              </a:rPr>
              <a:t>, a chat messaging application. I also made it configurable using Google spreadsheet so that only authorized developers could deploy their code. </a:t>
            </a:r>
          </a:p>
          <a:p>
            <a:r>
              <a:rPr lang="en-US" sz="2400" b="1" dirty="0">
                <a:latin typeface="+mn-lt"/>
              </a:rPr>
              <a:t>(Result) </a:t>
            </a:r>
            <a:r>
              <a:rPr lang="en-US" sz="2400" dirty="0">
                <a:latin typeface="+mn-lt"/>
              </a:rPr>
              <a:t>The deployment process was streamlined and made more secure. The project was a huge success and I was awarded innovation of the year award by my company. The best part is that the company is still using it.</a:t>
            </a:r>
          </a:p>
        </p:txBody>
      </p:sp>
    </p:spTree>
    <p:extLst>
      <p:ext uri="{BB962C8B-B14F-4D97-AF65-F5344CB8AC3E}">
        <p14:creationId xmlns:p14="http://schemas.microsoft.com/office/powerpoint/2010/main" val="198214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199" cy="939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STAR Statements: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33400" y="2209800"/>
            <a:ext cx="5029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Eliminates rambling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Focus on what’s important</a:t>
            </a:r>
          </a:p>
          <a:p>
            <a:endParaRPr lang="en-U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Engages the interviewer</a:t>
            </a:r>
          </a:p>
          <a:p>
            <a:endParaRPr lang="en-U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Useful throughout your career</a:t>
            </a:r>
          </a:p>
          <a:p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824522"/>
            <a:ext cx="7848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latin typeface="Arial Rounded MT Bold" panose="020F0704030504030204" pitchFamily="34" charset="0"/>
              </a:rPr>
              <a:t>6-8 sentences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latin typeface="Arial Rounded MT Bold" panose="020F0704030504030204" pitchFamily="34" charset="0"/>
              </a:rPr>
              <a:t>1 minute</a:t>
            </a:r>
            <a:endParaRPr lang="en-US" sz="2800" dirty="0">
              <a:latin typeface="Arial Rounded MT Bold" panose="020F0704030504030204" pitchFamily="34" charset="0"/>
            </a:endParaRP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Answer open ended questions like: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	“Tell me about a time when…” 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	“How did you handle…?”		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	“Can you tell  me what was your biggest 	challenge?”</a:t>
            </a:r>
          </a:p>
          <a:p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48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20872E-C045-4E39-B995-6319C96A1EEA}">
  <ds:schemaRefs>
    <ds:schemaRef ds:uri="http://schemas.microsoft.com/office/2006/metadata/properties"/>
    <ds:schemaRef ds:uri="0cd7d6a0-4a81-4f30-b943-bb3134e095b3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1511d139-171f-458d-a044-8058d1678c0f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538353-0479-42F7-87F4-61AD07A98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6F7C18-9E06-4DDB-94F0-05E7CBD36AC6}"/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26272</TotalTime>
  <Words>1155</Words>
  <Application>Microsoft Office PowerPoint</Application>
  <PresentationFormat>On-screen Show (4:3)</PresentationFormat>
  <Paragraphs>101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Agency FB</vt:lpstr>
      <vt:lpstr>Arial</vt:lpstr>
      <vt:lpstr>Arial Rounded MT Bold</vt:lpstr>
      <vt:lpstr>Calibri</vt:lpstr>
      <vt:lpstr>Calibri Light</vt:lpstr>
      <vt:lpstr>Constantia</vt:lpstr>
      <vt:lpstr>Lucida Sans</vt:lpstr>
      <vt:lpstr>Wingdings</vt:lpstr>
      <vt:lpstr>Wingdings 2</vt:lpstr>
      <vt:lpstr>4_Flow</vt:lpstr>
      <vt:lpstr>Custom Design</vt:lpstr>
      <vt:lpstr>3_Flow</vt:lpstr>
      <vt:lpstr>2_Flow</vt:lpstr>
      <vt:lpstr>1_Flow</vt:lpstr>
      <vt:lpstr>Flow</vt:lpstr>
      <vt:lpstr>STAR Statements</vt:lpstr>
      <vt:lpstr>3 Parts of a STAR Statement </vt:lpstr>
      <vt:lpstr>Situation</vt:lpstr>
      <vt:lpstr>Action</vt:lpstr>
      <vt:lpstr>PowerPoint Presentation</vt:lpstr>
      <vt:lpstr>PowerPoint Presentation</vt:lpstr>
      <vt:lpstr>PowerPoint Presentation</vt:lpstr>
      <vt:lpstr>STAR Statements:</vt:lpstr>
      <vt:lpstr>PowerPoint Presentation</vt:lpstr>
      <vt:lpstr>PowerPoint Presentation</vt:lpstr>
      <vt:lpstr>Practice:  Write 1 STAR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ashulga</dc:creator>
  <cp:lastModifiedBy>CSW</cp:lastModifiedBy>
  <cp:revision>1398</cp:revision>
  <cp:lastPrinted>2017-10-18T21:21:29Z</cp:lastPrinted>
  <dcterms:created xsi:type="dcterms:W3CDTF">2009-04-06T20:58:01Z</dcterms:created>
  <dcterms:modified xsi:type="dcterms:W3CDTF">2023-05-31T18:53:55Z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Order">
    <vt:r8>2150400</vt:r8>
  </property>
  <property fmtid="{D5CDD505-2E9C-101B-9397-08002B2CF9AE}" pid="4" name="MediaServiceImageTags">
    <vt:lpwstr/>
  </property>
</Properties>
</file>