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3ACBBD-4305-4C78-AEB3-FDC26336254C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68943B-CF10-48A5-A5B7-091703BA16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/>
              <a:t>Integration	Management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8" name="AutoShape 14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 Development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3429000" y="2667000"/>
            <a:ext cx="22860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Planning Methodology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Stakeholder skills and knowledge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Management Information System (PMIS)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Earned Value Management (EVM)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5943600" y="2590800"/>
            <a:ext cx="22098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Plan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Supporting Details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066800" y="2667000"/>
            <a:ext cx="2133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Other Planning Outputs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Historical Information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Organizational Policies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Constraints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Assumptions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467600" cy="685800"/>
          </a:xfrm>
        </p:spPr>
        <p:txBody>
          <a:bodyPr/>
          <a:lstStyle/>
          <a:p>
            <a:pPr algn="ctr"/>
            <a:r>
              <a:rPr lang="en-US" dirty="0"/>
              <a:t>Project Plan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80010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Project Plan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	- A formal, approved document used to manage project execution.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	- Otherwise known as integrated project plan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	- A document or collection of documents that should be expected to 	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        change over time as more information becomes available about the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Arial" charset="0"/>
              </a:rPr>
              <a:t>        project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Project Plan includes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Project Charter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Project Management approach or strategy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Project Objectives / Project Deliverables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Work Breakdown Structure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Scope Management Plan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Schedule Management Plan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Cost Management Plan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Risk response plan</a:t>
            </a:r>
          </a:p>
          <a:p>
            <a:pPr lvl="1">
              <a:lnSpc>
                <a:spcPct val="70000"/>
              </a:lnSpc>
            </a:pPr>
            <a:r>
              <a:rPr lang="en-US" dirty="0">
                <a:cs typeface="Arial" charset="0"/>
              </a:rPr>
              <a:t>Staffing Management Plan</a:t>
            </a:r>
          </a:p>
          <a:p>
            <a:pPr>
              <a:lnSpc>
                <a:spcPct val="70000"/>
              </a:lnSpc>
              <a:buFontTx/>
              <a:buChar char="–"/>
            </a:pP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 Execution</a:t>
            </a:r>
          </a:p>
        </p:txBody>
      </p:sp>
      <p:sp>
        <p:nvSpPr>
          <p:cNvPr id="29593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Is the actual performance of all project activities</a:t>
            </a:r>
          </a:p>
          <a:p>
            <a:endParaRPr lang="en-US"/>
          </a:p>
          <a:p>
            <a:r>
              <a:rPr lang="en-US"/>
              <a:t>Carrying out the project plan</a:t>
            </a:r>
          </a:p>
          <a:p>
            <a:endParaRPr lang="en-US"/>
          </a:p>
          <a:p>
            <a:r>
              <a:rPr lang="en-US"/>
              <a:t>The vast majority of the project cost will be expanded in performing the execution process</a:t>
            </a:r>
          </a:p>
          <a:p>
            <a:endParaRPr lang="en-US"/>
          </a:p>
          <a:p>
            <a:r>
              <a:rPr lang="en-US"/>
              <a:t>Managing the technical and organizational project interfaces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 Execution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514600"/>
            <a:ext cx="2057400" cy="1981200"/>
          </a:xfrm>
        </p:spPr>
        <p:txBody>
          <a:bodyPr>
            <a:normAutofit fontScale="92500" lnSpcReduction="20000"/>
          </a:bodyPr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Project Plan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Supporting details	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Organizational Policies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Preventive Action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Corrective Action</a:t>
            </a:r>
          </a:p>
          <a:p>
            <a:pPr marL="168275" indent="-168275">
              <a:lnSpc>
                <a:spcPct val="90000"/>
              </a:lnSpc>
              <a:buFontTx/>
              <a:buNone/>
            </a:pPr>
            <a:endParaRPr lang="en-US" sz="1800" b="1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0580" name="AutoShape 4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3429000" y="2438400"/>
            <a:ext cx="2438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General Management Skills</a:t>
            </a:r>
            <a:br>
              <a:rPr lang="en-US" sz="1800" b="1" dirty="0">
                <a:effectLst/>
              </a:rPr>
            </a:b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Product Skills and Knowledge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Work Authorization System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Status Review Meetings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Project Management Information System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Organizational Procedures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5943600" y="2438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Work Results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Change Requests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Authorization System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sz="2400"/>
              <a:t>A formal procedure for sanctioning project work to ensure that work is done at the right time and in proper sequence</a:t>
            </a:r>
          </a:p>
          <a:p>
            <a:pPr lvl="1"/>
            <a:endParaRPr lang="en-US" sz="2400"/>
          </a:p>
          <a:p>
            <a:pPr lvl="1"/>
            <a:r>
              <a:rPr lang="en-US" sz="2400"/>
              <a:t>The design of the system should balance the value of the control provided with the cost of that control.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Results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Outcomes of the activities performed to accomplish the project.  </a:t>
            </a:r>
          </a:p>
          <a:p>
            <a:r>
              <a:rPr lang="en-US"/>
              <a:t>Can be tangible or intangible</a:t>
            </a:r>
          </a:p>
          <a:p>
            <a:r>
              <a:rPr lang="en-US"/>
              <a:t>It Includes</a:t>
            </a:r>
          </a:p>
          <a:p>
            <a:pPr lvl="1"/>
            <a:r>
              <a:rPr lang="en-US"/>
              <a:t>Project justification</a:t>
            </a:r>
          </a:p>
          <a:p>
            <a:pPr lvl="1"/>
            <a:r>
              <a:rPr lang="en-US"/>
              <a:t>Project’s product</a:t>
            </a:r>
          </a:p>
          <a:p>
            <a:pPr lvl="1"/>
            <a:r>
              <a:rPr lang="en-US"/>
              <a:t>Project deliverables</a:t>
            </a:r>
          </a:p>
          <a:p>
            <a:pPr lvl="1"/>
            <a:r>
              <a:rPr lang="en-US"/>
              <a:t>Project Objectives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Requests	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Change requests (e.g. to expand or contract project scope, to modify cost (budgets), or schedule estimates are often identified while the work of the project is being done</a:t>
            </a:r>
          </a:p>
          <a:p>
            <a:endParaRPr lang="en-US" dirty="0"/>
          </a:p>
          <a:p>
            <a:r>
              <a:rPr lang="en-US" dirty="0"/>
              <a:t>Change requests can occur in many forms - oral or written, direct or indirect, externally or internally initiated, and legally mandated or optional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Change Control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Coordinates changes across the entire project</a:t>
            </a:r>
          </a:p>
          <a:p>
            <a:r>
              <a:rPr lang="en-US" dirty="0"/>
              <a:t>Concerned with influencing the factors which create changes</a:t>
            </a:r>
          </a:p>
          <a:p>
            <a:r>
              <a:rPr lang="en-US" dirty="0"/>
              <a:t>Ensures that the changes are beneficial</a:t>
            </a:r>
          </a:p>
          <a:p>
            <a:r>
              <a:rPr lang="en-US" dirty="0"/>
              <a:t>Determine that a change has occurred</a:t>
            </a:r>
          </a:p>
          <a:p>
            <a:r>
              <a:rPr lang="en-US" dirty="0"/>
              <a:t>Managing the actual changes when and as they occur</a:t>
            </a:r>
          </a:p>
          <a:p>
            <a:r>
              <a:rPr lang="en-US" dirty="0"/>
              <a:t>Maintains the integrity of any performance measurement baseline</a:t>
            </a:r>
          </a:p>
          <a:p>
            <a:r>
              <a:rPr lang="en-US" dirty="0"/>
              <a:t>Ensures that changes are reflected in the scope definition and product specifications</a:t>
            </a:r>
          </a:p>
          <a:p>
            <a:r>
              <a:rPr lang="en-US" dirty="0"/>
              <a:t>Coordinates changes across all knowledge areas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Change Control</a:t>
            </a:r>
          </a:p>
        </p:txBody>
      </p:sp>
      <p:sp>
        <p:nvSpPr>
          <p:cNvPr id="283657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914400" y="2819400"/>
            <a:ext cx="2362200" cy="2362200"/>
          </a:xfrm>
          <a:noFill/>
          <a:ln/>
        </p:spPr>
        <p:txBody>
          <a:bodyPr/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Project Plan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Performance reports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 dirty="0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 dirty="0"/>
              <a:t>Change requests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3653" name="AutoShape 5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3505200" y="28194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Change Control Systems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Configuration Management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Performance Measurement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Additional planning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 dirty="0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 dirty="0">
                <a:effectLst/>
              </a:rPr>
              <a:t>PM Information System</a:t>
            </a:r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6096000" y="2819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Plan updates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Corrective action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Lessons Learned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Control System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formal, documented procedures that defines how project performance will be monitored and evaluated </a:t>
            </a:r>
          </a:p>
          <a:p>
            <a:endParaRPr lang="en-US" dirty="0"/>
          </a:p>
          <a:p>
            <a:r>
              <a:rPr lang="en-US" dirty="0"/>
              <a:t>Includes the paperwork, tracking systems, processes, and approval levels necessary for authorizing changes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Agenda 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Integration management processes &amp; Process </a:t>
            </a:r>
            <a:r>
              <a:rPr lang="en-US" dirty="0" smtClean="0"/>
              <a:t>groups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Definitions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Integration management processes </a:t>
            </a:r>
          </a:p>
          <a:p>
            <a:pPr lvl="1"/>
            <a:r>
              <a:rPr lang="en-US" dirty="0"/>
              <a:t>Inputs, Tools &amp; techniques and </a:t>
            </a:r>
            <a:r>
              <a:rPr lang="en-US" dirty="0" smtClean="0"/>
              <a:t>Outputs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Wrap up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Change Control System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Capture and record change requests/proposals</a:t>
            </a:r>
          </a:p>
          <a:p>
            <a:r>
              <a:rPr lang="en-US" dirty="0"/>
              <a:t>Agreed  on Definition of priority classification</a:t>
            </a:r>
          </a:p>
          <a:p>
            <a:pPr lvl="1"/>
            <a:r>
              <a:rPr lang="en-US" dirty="0"/>
              <a:t>Mandatory, Critical, Value Added, Preferential</a:t>
            </a:r>
          </a:p>
          <a:p>
            <a:r>
              <a:rPr lang="en-US" dirty="0"/>
              <a:t>Classification process of change request/proposal</a:t>
            </a:r>
          </a:p>
          <a:p>
            <a:r>
              <a:rPr lang="en-US" dirty="0"/>
              <a:t>Impact evaluation and quantification</a:t>
            </a:r>
          </a:p>
          <a:p>
            <a:r>
              <a:rPr lang="en-US" dirty="0"/>
              <a:t>Agreed on Review/approval/decision process</a:t>
            </a:r>
          </a:p>
          <a:p>
            <a:r>
              <a:rPr lang="en-US" dirty="0"/>
              <a:t>Process of information update and communication</a:t>
            </a:r>
          </a:p>
          <a:p>
            <a:r>
              <a:rPr lang="en-US" dirty="0"/>
              <a:t>Implementation planning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3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</p:txBody>
      </p:sp>
      <p:sp>
        <p:nvSpPr>
          <p:cNvPr id="285732" name="Rectangle 3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documented procedure used to apply technical and administrative direction and surveillance to</a:t>
            </a:r>
          </a:p>
          <a:p>
            <a:pPr lvl="1"/>
            <a:r>
              <a:rPr lang="en-US" dirty="0"/>
              <a:t>Identify and document the functional and physical characteristics of an item or system</a:t>
            </a:r>
          </a:p>
          <a:p>
            <a:pPr lvl="1"/>
            <a:r>
              <a:rPr lang="en-US" dirty="0"/>
              <a:t>Control any changes to such characteristics</a:t>
            </a:r>
          </a:p>
          <a:p>
            <a:pPr lvl="1"/>
            <a:r>
              <a:rPr lang="en-US" dirty="0"/>
              <a:t>Record and report the change and its implementation status</a:t>
            </a:r>
          </a:p>
          <a:p>
            <a:pPr lvl="1"/>
            <a:r>
              <a:rPr lang="en-US" dirty="0"/>
              <a:t>Audit the items and system to verify conformance to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Management Information Systems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000"/>
          </a:p>
          <a:p>
            <a:r>
              <a:rPr lang="en-US"/>
              <a:t>It consists of tools and techniques used to gather, integrate, and disseminate the outputs of project management processes.</a:t>
            </a:r>
          </a:p>
          <a:p>
            <a:endParaRPr lang="en-US"/>
          </a:p>
          <a:p>
            <a:r>
              <a:rPr lang="en-US"/>
              <a:t> It is used to support all aspects of the project from initiating through closing and can include both manual and automated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Management Wrap-up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Integration Management Processes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Project Plan</a:t>
            </a:r>
          </a:p>
          <a:p>
            <a:r>
              <a:rPr lang="en-US" dirty="0"/>
              <a:t>Work results</a:t>
            </a:r>
          </a:p>
          <a:p>
            <a:r>
              <a:rPr lang="en-US" dirty="0"/>
              <a:t>Change Control Systems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9800"/>
            <a:ext cx="7772400" cy="1905000"/>
          </a:xfrm>
        </p:spPr>
        <p:txBody>
          <a:bodyPr/>
          <a:lstStyle/>
          <a:p>
            <a:r>
              <a:rPr lang="en-US" dirty="0" smtClean="0"/>
              <a:t>			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    Q &amp; A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096000" cy="8016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Managing Integration - Introduction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ln/>
        </p:spPr>
        <p:txBody>
          <a:bodyPr lIns="92075" tIns="46038" rIns="92075" bIns="46038"/>
          <a:lstStyle/>
          <a:p>
            <a:r>
              <a:rPr lang="en-US" sz="2200" dirty="0"/>
              <a:t>What is managing Integration? Why needed?</a:t>
            </a:r>
          </a:p>
          <a:p>
            <a:r>
              <a:rPr lang="en-US" sz="2200" dirty="0"/>
              <a:t>Do you have a proper project plan?</a:t>
            </a:r>
          </a:p>
          <a:p>
            <a:r>
              <a:rPr lang="en-US" sz="2200" dirty="0"/>
              <a:t>Are the other management plans included in the project plan</a:t>
            </a:r>
          </a:p>
          <a:p>
            <a:r>
              <a:rPr lang="en-US" sz="2200" dirty="0"/>
              <a:t>Do you have a proper change control mechanism?</a:t>
            </a:r>
          </a:p>
          <a:p>
            <a:r>
              <a:rPr lang="en-US" sz="2200" dirty="0"/>
              <a:t>Do you have scheduled status review meetings?</a:t>
            </a:r>
          </a:p>
          <a:p>
            <a:r>
              <a:rPr lang="en-US" sz="2200" dirty="0"/>
              <a:t>Do you maintain the information on deliverables?</a:t>
            </a:r>
          </a:p>
          <a:p>
            <a:r>
              <a:rPr lang="en-US" sz="2200" dirty="0"/>
              <a:t>Do you have project baselines?</a:t>
            </a:r>
          </a:p>
          <a:p>
            <a:r>
              <a:rPr lang="en-US" sz="2200" dirty="0"/>
              <a:t>What is product scope?</a:t>
            </a:r>
          </a:p>
          <a:p>
            <a:r>
              <a:rPr lang="en-US" sz="2200" dirty="0"/>
              <a:t>What is project scope?</a:t>
            </a:r>
          </a:p>
          <a:p>
            <a:endParaRPr lang="en-US" sz="2200" b="1" dirty="0"/>
          </a:p>
          <a:p>
            <a:endParaRPr lang="en-US" sz="2200" b="1" dirty="0"/>
          </a:p>
          <a:p>
            <a:pPr>
              <a:buFontTx/>
              <a:buNone/>
            </a:pPr>
            <a:endParaRPr lang="en-US" sz="2000" b="1" dirty="0"/>
          </a:p>
          <a:p>
            <a:pPr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467600" cy="80168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Managing Integration - Introduction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2075" tIns="46038" rIns="92075" bIns="46038">
            <a:normAutofit fontScale="77500" lnSpcReduction="20000"/>
          </a:bodyPr>
          <a:lstStyle/>
          <a:p>
            <a:pPr>
              <a:buFontTx/>
              <a:buNone/>
            </a:pPr>
            <a:endParaRPr lang="en-US" b="1" dirty="0"/>
          </a:p>
          <a:p>
            <a:r>
              <a:rPr lang="en-US" sz="2500" dirty="0"/>
              <a:t>Project is planned by moving down the </a:t>
            </a:r>
            <a:r>
              <a:rPr lang="en-US" sz="2500" dirty="0" smtClean="0"/>
              <a:t>list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  <a:p>
            <a:pPr lvl="1"/>
            <a:r>
              <a:rPr lang="en-US" dirty="0"/>
              <a:t>Scope : What needs to be </a:t>
            </a:r>
            <a:r>
              <a:rPr lang="en-US" dirty="0" smtClean="0"/>
              <a:t>done</a:t>
            </a:r>
            <a:endParaRPr lang="en-US" dirty="0"/>
          </a:p>
          <a:p>
            <a:pPr lvl="1"/>
            <a:r>
              <a:rPr lang="en-US" dirty="0"/>
              <a:t>Quality : Product performance </a:t>
            </a:r>
            <a:r>
              <a:rPr lang="en-US" dirty="0" smtClean="0"/>
              <a:t>standards</a:t>
            </a:r>
            <a:endParaRPr lang="en-US" dirty="0"/>
          </a:p>
          <a:p>
            <a:pPr lvl="1"/>
            <a:r>
              <a:rPr lang="en-US" dirty="0"/>
              <a:t>Time : The time and sequential order of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/>
              <a:t>Cost : How much will the task/project cost</a:t>
            </a:r>
          </a:p>
          <a:p>
            <a:pPr lvl="1"/>
            <a:r>
              <a:rPr lang="en-US" dirty="0"/>
              <a:t>Risk : What is the degree of uncertainty</a:t>
            </a:r>
          </a:p>
          <a:p>
            <a:pPr lvl="1"/>
            <a:r>
              <a:rPr lang="en-US" dirty="0"/>
              <a:t>Quality : Human performance standards</a:t>
            </a:r>
          </a:p>
          <a:p>
            <a:pPr lvl="1"/>
            <a:r>
              <a:rPr lang="en-US" dirty="0"/>
              <a:t>HR : Type of people required</a:t>
            </a:r>
          </a:p>
          <a:p>
            <a:pPr lvl="1"/>
            <a:r>
              <a:rPr lang="en-US" dirty="0"/>
              <a:t>Procurement : Commitments to be procured</a:t>
            </a:r>
          </a:p>
          <a:p>
            <a:pPr lvl="1"/>
            <a:r>
              <a:rPr lang="en-US" dirty="0"/>
              <a:t>Communication : How will all these people communicate </a:t>
            </a:r>
            <a:r>
              <a:rPr lang="en-US" dirty="0" smtClean="0"/>
              <a:t>together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Project is controlled by moving up the list</a:t>
            </a:r>
          </a:p>
          <a:p>
            <a:pPr lvl="1"/>
            <a:endParaRPr lang="en-US" dirty="0"/>
          </a:p>
          <a:p>
            <a:endParaRPr lang="en-US" sz="2200" dirty="0"/>
          </a:p>
          <a:p>
            <a:pPr>
              <a:buFontTx/>
              <a:buNone/>
            </a:pPr>
            <a:r>
              <a:rPr lang="en-US" sz="1800" b="1" dirty="0"/>
              <a:t>   </a:t>
            </a:r>
          </a:p>
          <a:p>
            <a:endParaRPr lang="en-US" sz="1800" b="1" dirty="0"/>
          </a:p>
          <a:p>
            <a:pPr>
              <a:buFontTx/>
              <a:buNone/>
            </a:pPr>
            <a:endParaRPr lang="en-US" sz="1800" b="1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Management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Project Integration Management is the function required to ensure that the various elements of the project are properly coordinated. </a:t>
            </a:r>
          </a:p>
          <a:p>
            <a:endParaRPr lang="en-US"/>
          </a:p>
          <a:p>
            <a:r>
              <a:rPr lang="en-US"/>
              <a:t>Project Integration</a:t>
            </a:r>
          </a:p>
          <a:p>
            <a:pPr lvl="1"/>
            <a:r>
              <a:rPr lang="en-US"/>
              <a:t>“The bringing together of diverse organizations, groups or parts to form a cohesive whole to successfully achieve PROJECT OBJECTIVES.”</a:t>
            </a:r>
          </a:p>
          <a:p>
            <a:pPr lvl="1"/>
            <a:r>
              <a:rPr lang="en-US"/>
              <a:t>“Process to bring different elements together to meet or exceed stakeholders expectations.”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Integration Management processes</a:t>
            </a:r>
            <a:br>
              <a:rPr lang="en-US"/>
            </a:br>
            <a:r>
              <a:rPr lang="en-US"/>
              <a:t>(Process groups)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1449388" y="2166938"/>
            <a:ext cx="2133600" cy="7493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Initiating</a:t>
            </a:r>
          </a:p>
          <a:p>
            <a:pPr algn="ctr"/>
            <a:r>
              <a:rPr lang="en-US" sz="1400">
                <a:effectLst/>
              </a:rPr>
              <a:t>None</a:t>
            </a:r>
          </a:p>
        </p:txBody>
      </p:sp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4953000" y="1828800"/>
            <a:ext cx="2433638" cy="105092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Planning</a:t>
            </a:r>
          </a:p>
          <a:p>
            <a:pPr algn="ctr"/>
            <a:r>
              <a:rPr lang="en-US" sz="1400">
                <a:effectLst/>
              </a:rPr>
              <a:t>Project Plan Development</a:t>
            </a:r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6480175" y="3494088"/>
            <a:ext cx="2130425" cy="122555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Executing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Project Plan Execution</a:t>
            </a:r>
          </a:p>
          <a:p>
            <a:pPr algn="ctr"/>
            <a:endParaRPr lang="en-US" sz="1600" b="1">
              <a:effectLst/>
              <a:latin typeface="Verdana" pitchFamily="34" charset="0"/>
            </a:endParaRP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2287588" y="3505200"/>
            <a:ext cx="2587625" cy="105092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 dirty="0">
                <a:effectLst/>
                <a:latin typeface="Verdana" pitchFamily="34" charset="0"/>
              </a:rPr>
              <a:t>Controlling</a:t>
            </a:r>
          </a:p>
          <a:p>
            <a:pPr algn="ctr"/>
            <a:r>
              <a:rPr lang="en-US" sz="1400" dirty="0">
                <a:effectLst/>
              </a:rPr>
              <a:t>Integrated Change Control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4954588" y="4965700"/>
            <a:ext cx="2209800" cy="92233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Closeout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>
            <a:off x="3582988" y="252571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6629400" y="28956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 flipH="1">
            <a:off x="4876800" y="3962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4876800" y="4114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4038600" y="27432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4419600" y="44196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 autoUpdateAnimBg="0"/>
      <p:bldP spid="274437" grpId="0" animBg="1" autoUpdateAnimBg="0"/>
      <p:bldP spid="274438" grpId="0" animBg="1" autoUpdateAnimBg="0"/>
      <p:bldP spid="274439" grpId="0" animBg="1" autoUpdateAnimBg="0"/>
      <p:bldP spid="274440" grpId="0" animBg="1" autoUpdateAnimBg="0"/>
      <p:bldP spid="274441" grpId="0" animBg="1"/>
      <p:bldP spid="274442" grpId="0" animBg="1"/>
      <p:bldP spid="274443" grpId="0" animBg="1"/>
      <p:bldP spid="274444" grpId="0" animBg="1"/>
      <p:bldP spid="274445" grpId="0" animBg="1"/>
      <p:bldP spid="2744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Management Processes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Project Plan Development</a:t>
            </a:r>
          </a:p>
          <a:p>
            <a:pPr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Integrating and coordinating all project plans to  create a consistent, coherent document		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Project Plan Execution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Carrying out the project plan by performing the activities included therein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Integrated Change Control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Coordinating changes across the entire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Project Management Software -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2000">
                <a:latin typeface="Arial" charset="0"/>
                <a:cs typeface="Arial" charset="0"/>
              </a:rPr>
              <a:t>Is a tool that aids integration within a project 	</a:t>
            </a:r>
          </a:p>
          <a:p>
            <a:pPr>
              <a:buFontTx/>
              <a:buNone/>
            </a:pPr>
            <a:endParaRPr lang="en-US" sz="2000" b="1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Control Account Plans (CAP) -</a:t>
            </a:r>
          </a:p>
          <a:p>
            <a:pPr>
              <a:buFontTx/>
              <a:buNone/>
            </a:pPr>
            <a:r>
              <a:rPr lang="en-US" sz="1800">
                <a:latin typeface="Arial" charset="0"/>
                <a:cs typeface="Arial" charset="0"/>
              </a:rPr>
              <a:t>	All the defined, planned, estimated, scheduled and authorized work with the use of detailed integrated management control plan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Total Project Scope -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800">
                <a:latin typeface="Arial" charset="0"/>
                <a:cs typeface="Arial" charset="0"/>
              </a:rPr>
              <a:t>Sum of all the integrated management control plans will constitute the total project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 Development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Taking the results of other planning processes and putting them into a consistent, coherent document </a:t>
            </a:r>
          </a:p>
          <a:p>
            <a:r>
              <a:rPr lang="en-US"/>
              <a:t>An iterative process to achieve a coherent document</a:t>
            </a:r>
          </a:p>
          <a:p>
            <a:r>
              <a:rPr lang="en-US"/>
              <a:t>Serves to guide project execution</a:t>
            </a:r>
          </a:p>
          <a:p>
            <a:r>
              <a:rPr lang="en-US"/>
              <a:t>Documents project planning assumptions</a:t>
            </a:r>
          </a:p>
          <a:p>
            <a:r>
              <a:rPr lang="en-US"/>
              <a:t>Documents decisions</a:t>
            </a:r>
          </a:p>
          <a:p>
            <a:r>
              <a:rPr lang="en-US"/>
              <a:t>Facilitates communication</a:t>
            </a:r>
          </a:p>
          <a:p>
            <a:r>
              <a:rPr lang="en-US"/>
              <a:t>Provides a baseline for progress measurement and control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753</Words>
  <Application>Microsoft Office PowerPoint</Application>
  <PresentationFormat>On-screen Show (4:3)</PresentationFormat>
  <Paragraphs>244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Integration Management</vt:lpstr>
      <vt:lpstr>    Agenda </vt:lpstr>
      <vt:lpstr>Managing Integration - Introduction</vt:lpstr>
      <vt:lpstr>Managing Integration - Introduction</vt:lpstr>
      <vt:lpstr>Integration Management</vt:lpstr>
      <vt:lpstr>Integration Management processes (Process groups) </vt:lpstr>
      <vt:lpstr>Integration Management Processes</vt:lpstr>
      <vt:lpstr>Definitions</vt:lpstr>
      <vt:lpstr>Project Plan Development</vt:lpstr>
      <vt:lpstr>Project Plan Development </vt:lpstr>
      <vt:lpstr>Project Plan</vt:lpstr>
      <vt:lpstr>Project Plan Execution</vt:lpstr>
      <vt:lpstr>Project Plan Execution</vt:lpstr>
      <vt:lpstr>Work Authorization System</vt:lpstr>
      <vt:lpstr>Work Results</vt:lpstr>
      <vt:lpstr>Change Requests </vt:lpstr>
      <vt:lpstr>Integrated Change Control</vt:lpstr>
      <vt:lpstr>Integrated Change Control</vt:lpstr>
      <vt:lpstr>Change Control System</vt:lpstr>
      <vt:lpstr>Elements of a Change Control System</vt:lpstr>
      <vt:lpstr>Configuration Management</vt:lpstr>
      <vt:lpstr>Project Management Information Systems</vt:lpstr>
      <vt:lpstr>Integration Management Wrap-up</vt:lpstr>
      <vt:lpstr>   Thank you         Q &amp; 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Management</dc:title>
  <dc:creator>jculver</dc:creator>
  <cp:lastModifiedBy>jculver</cp:lastModifiedBy>
  <cp:revision>7</cp:revision>
  <dcterms:created xsi:type="dcterms:W3CDTF">2011-11-09T18:07:32Z</dcterms:created>
  <dcterms:modified xsi:type="dcterms:W3CDTF">2011-11-23T22:15:55Z</dcterms:modified>
</cp:coreProperties>
</file>