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DC23-DDB8-4ADA-B9EF-87A4C2F470D3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8E44-1A46-4990-9FD4-19135BF7F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C04D846-800C-4083-97DA-18B51478226E}" type="datetimeFigureOut">
              <a:rPr lang="en-US" smtClean="0"/>
              <a:pPr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FF832F-D3B6-4A8A-A766-E22BDBFB7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219200"/>
            <a:ext cx="5486400" cy="114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Scope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Scope Criteria -</a:t>
            </a:r>
          </a:p>
          <a:p>
            <a:pPr>
              <a:buFontTx/>
              <a:buNone/>
            </a:pPr>
            <a:r>
              <a:rPr lang="en-US" sz="1800">
                <a:latin typeface="Arial" charset="0"/>
                <a:cs typeface="Arial" charset="0"/>
              </a:rPr>
              <a:t>	</a:t>
            </a:r>
            <a:r>
              <a:rPr lang="en-US" sz="2000">
                <a:latin typeface="Arial" charset="0"/>
                <a:cs typeface="Arial" charset="0"/>
              </a:rPr>
              <a:t>Standards or rules composed of parameters to be considered in defining the project</a:t>
            </a:r>
          </a:p>
          <a:p>
            <a:pPr>
              <a:buFontTx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Scope of Work (SOW) -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2000">
                <a:latin typeface="Arial" charset="0"/>
                <a:cs typeface="Arial" charset="0"/>
              </a:rPr>
              <a:t>A narrative description of the work to be accomplished or resource to be supplied</a:t>
            </a:r>
          </a:p>
          <a:p>
            <a:pPr>
              <a:buFontTx/>
              <a:buNone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Scope Interfaces -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2000">
                <a:latin typeface="Arial" charset="0"/>
                <a:cs typeface="Arial" charset="0"/>
              </a:rPr>
              <a:t>Points of interaction between the project and its components and their respective environments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8" name="AutoShape 14"/>
          <p:cNvSpPr>
            <a:spLocks noChangeArrowheads="1"/>
          </p:cNvSpPr>
          <p:nvPr/>
        </p:nvSpPr>
        <p:spPr bwMode="auto">
          <a:xfrm>
            <a:off x="685800" y="1600200"/>
            <a:ext cx="8077200" cy="762000"/>
          </a:xfrm>
          <a:prstGeom prst="rightArrow">
            <a:avLst>
              <a:gd name="adj1" fmla="val 18750"/>
              <a:gd name="adj2" fmla="val 96234"/>
            </a:avLst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Initiation 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1143000" y="1600200"/>
            <a:ext cx="19812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INPUT</a:t>
            </a:r>
            <a:endParaRPr lang="en-US">
              <a:effectLst/>
            </a:endParaRPr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3429000" y="1600200"/>
            <a:ext cx="2057400" cy="762000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Tools &amp; </a:t>
            </a:r>
          </a:p>
          <a:p>
            <a:pPr algn="ctr"/>
            <a:r>
              <a:rPr lang="en-US" sz="2000" b="1">
                <a:effectLst/>
              </a:rPr>
              <a:t>Techniques</a:t>
            </a: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5791200" y="1600200"/>
            <a:ext cx="1981200" cy="790575"/>
          </a:xfrm>
          <a:prstGeom prst="rect">
            <a:avLst/>
          </a:prstGeom>
          <a:gradFill rotWithShape="0">
            <a:gsLst>
              <a:gs pos="0">
                <a:srgbClr val="DDF6FF">
                  <a:gamma/>
                  <a:shade val="46275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 b="1">
                <a:effectLst/>
              </a:rPr>
              <a:t>Output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3429000" y="2667000"/>
            <a:ext cx="22860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Selection Methods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Expert Judgment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5943600" y="2590800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Charter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Manager Assigned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Constraints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Assumptions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066800" y="2667000"/>
            <a:ext cx="21336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Product Description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Strategic Plan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Project Selection Criteria</a:t>
            </a:r>
          </a:p>
          <a:p>
            <a:pPr marL="107950" indent="-107950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07950" indent="-107950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Historical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Charter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724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/>
              <a:t>Projects are Authorized as a result of </a:t>
            </a:r>
          </a:p>
          <a:p>
            <a:pPr lvl="1">
              <a:lnSpc>
                <a:spcPct val="70000"/>
              </a:lnSpc>
            </a:pPr>
            <a:r>
              <a:rPr lang="en-US">
                <a:cs typeface="Arial" charset="0"/>
              </a:rPr>
              <a:t>Market demand</a:t>
            </a:r>
          </a:p>
          <a:p>
            <a:pPr lvl="1">
              <a:lnSpc>
                <a:spcPct val="70000"/>
              </a:lnSpc>
            </a:pPr>
            <a:r>
              <a:rPr lang="en-US">
                <a:cs typeface="Arial" charset="0"/>
              </a:rPr>
              <a:t>Business need</a:t>
            </a:r>
          </a:p>
          <a:p>
            <a:pPr lvl="1">
              <a:lnSpc>
                <a:spcPct val="70000"/>
              </a:lnSpc>
            </a:pPr>
            <a:r>
              <a:rPr lang="en-US">
                <a:cs typeface="Arial" charset="0"/>
              </a:rPr>
              <a:t>Customer request</a:t>
            </a:r>
          </a:p>
          <a:p>
            <a:pPr lvl="1">
              <a:lnSpc>
                <a:spcPct val="70000"/>
              </a:lnSpc>
            </a:pPr>
            <a:r>
              <a:rPr lang="en-US">
                <a:cs typeface="Arial" charset="0"/>
              </a:rPr>
              <a:t>Technological advance</a:t>
            </a:r>
          </a:p>
          <a:p>
            <a:pPr lvl="1">
              <a:lnSpc>
                <a:spcPct val="70000"/>
              </a:lnSpc>
            </a:pPr>
            <a:r>
              <a:rPr lang="en-US">
                <a:cs typeface="Arial" charset="0"/>
              </a:rPr>
              <a:t>Legal requirement</a:t>
            </a:r>
          </a:p>
          <a:p>
            <a:endParaRPr lang="en-US" sz="2000">
              <a:cs typeface="Arial" charset="0"/>
            </a:endParaRPr>
          </a:p>
          <a:p>
            <a:pPr>
              <a:buFontTx/>
              <a:buNone/>
            </a:pPr>
            <a:r>
              <a:rPr lang="en-US"/>
              <a:t>Project Charter is a document that formally authorizes a project</a:t>
            </a:r>
          </a:p>
          <a:p>
            <a:pPr>
              <a:buFontTx/>
              <a:buNone/>
            </a:pPr>
            <a:r>
              <a:rPr lang="en-US"/>
              <a:t>It includes</a:t>
            </a:r>
          </a:p>
          <a:p>
            <a:pPr lvl="1">
              <a:lnSpc>
                <a:spcPct val="70000"/>
              </a:lnSpc>
            </a:pPr>
            <a:r>
              <a:rPr lang="en-US">
                <a:cs typeface="Arial" charset="0"/>
              </a:rPr>
              <a:t>Business need that the project was undertaken to address </a:t>
            </a:r>
          </a:p>
          <a:p>
            <a:pPr lvl="1">
              <a:lnSpc>
                <a:spcPct val="70000"/>
              </a:lnSpc>
            </a:pPr>
            <a:r>
              <a:rPr lang="en-US">
                <a:cs typeface="Arial" charset="0"/>
              </a:rPr>
              <a:t>The product description</a:t>
            </a:r>
          </a:p>
          <a:p>
            <a:pPr>
              <a:lnSpc>
                <a:spcPct val="70000"/>
              </a:lnSpc>
              <a:buFontTx/>
              <a:buChar char="–"/>
            </a:pPr>
            <a:endParaRPr lang="en-US" sz="2000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Planning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2819400"/>
            <a:ext cx="2057400" cy="1981200"/>
          </a:xfrm>
        </p:spPr>
        <p:txBody>
          <a:bodyPr/>
          <a:lstStyle/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Product Description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Project Charter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Constraints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Assumptions</a:t>
            </a:r>
          </a:p>
          <a:p>
            <a:pPr marL="168275" indent="-168275">
              <a:buFontTx/>
              <a:buNone/>
            </a:pPr>
            <a:endParaRPr lang="en-US" sz="1800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85800" y="1600200"/>
            <a:ext cx="8077200" cy="790575"/>
            <a:chOff x="432" y="1008"/>
            <a:chExt cx="5088" cy="498"/>
          </a:xfrm>
        </p:grpSpPr>
        <p:sp>
          <p:nvSpPr>
            <p:cNvPr id="280580" name="AutoShape 4"/>
            <p:cNvSpPr>
              <a:spLocks noChangeArrowheads="1"/>
            </p:cNvSpPr>
            <p:nvPr/>
          </p:nvSpPr>
          <p:spPr bwMode="auto">
            <a:xfrm>
              <a:off x="432" y="1008"/>
              <a:ext cx="5088" cy="480"/>
            </a:xfrm>
            <a:prstGeom prst="rightArrow">
              <a:avLst>
                <a:gd name="adj1" fmla="val 18750"/>
                <a:gd name="adj2" fmla="val 96234"/>
              </a:avLst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581" name="Rectangle 5"/>
            <p:cNvSpPr>
              <a:spLocks noChangeArrowheads="1"/>
            </p:cNvSpPr>
            <p:nvPr/>
          </p:nvSpPr>
          <p:spPr bwMode="auto">
            <a:xfrm>
              <a:off x="720" y="1008"/>
              <a:ext cx="1248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INPUT</a:t>
              </a:r>
              <a:endParaRPr lang="en-US">
                <a:effectLst/>
              </a:endParaRPr>
            </a:p>
          </p:txBody>
        </p:sp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2160" y="1008"/>
              <a:ext cx="1296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Tools &amp; </a:t>
              </a:r>
            </a:p>
            <a:p>
              <a:pPr algn="ctr"/>
              <a:r>
                <a:rPr lang="en-US" sz="2000" b="1">
                  <a:effectLst/>
                </a:rPr>
                <a:t>Techniques</a:t>
              </a:r>
            </a:p>
          </p:txBody>
        </p:sp>
        <p:sp>
          <p:nvSpPr>
            <p:cNvPr id="280583" name="Rectangle 7"/>
            <p:cNvSpPr>
              <a:spLocks noChangeArrowheads="1"/>
            </p:cNvSpPr>
            <p:nvPr/>
          </p:nvSpPr>
          <p:spPr bwMode="auto">
            <a:xfrm>
              <a:off x="3648" y="1008"/>
              <a:ext cx="1248" cy="498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Output</a:t>
              </a:r>
            </a:p>
          </p:txBody>
        </p:sp>
      </p:grp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3429000" y="2819400"/>
            <a:ext cx="2133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Product Analysis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Cost Benefit Analysis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Alternative Identification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Expert Judgment</a:t>
            </a: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6019800" y="2819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Scope Statement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Supporting Detail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Scope Management Plan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Management Plan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Describes</a:t>
            </a:r>
          </a:p>
          <a:p>
            <a:pPr lvl="1"/>
            <a:r>
              <a:rPr lang="en-US"/>
              <a:t>How scope will be managed</a:t>
            </a:r>
          </a:p>
          <a:p>
            <a:pPr lvl="1"/>
            <a:r>
              <a:rPr lang="en-US"/>
              <a:t>How scope changes are integrated into the project</a:t>
            </a:r>
          </a:p>
          <a:p>
            <a:pPr lvl="1"/>
            <a:r>
              <a:rPr lang="en-US"/>
              <a:t>An assessment of the expected stability of project scope</a:t>
            </a:r>
          </a:p>
          <a:p>
            <a:pPr lvl="1"/>
            <a:r>
              <a:rPr lang="en-US"/>
              <a:t>How scope changes will be identified and classified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Statement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A documented basis for making future project decisions </a:t>
            </a:r>
          </a:p>
          <a:p>
            <a:r>
              <a:rPr lang="en-US"/>
              <a:t>Confirming a common understanding of project scope among stakeholders</a:t>
            </a:r>
          </a:p>
          <a:p>
            <a:r>
              <a:rPr lang="en-US"/>
              <a:t>It Includes</a:t>
            </a:r>
          </a:p>
          <a:p>
            <a:pPr lvl="1"/>
            <a:r>
              <a:rPr lang="en-US"/>
              <a:t>Project justification</a:t>
            </a:r>
          </a:p>
          <a:p>
            <a:pPr lvl="1"/>
            <a:r>
              <a:rPr lang="en-US"/>
              <a:t>Project’s product</a:t>
            </a:r>
          </a:p>
          <a:p>
            <a:pPr lvl="1"/>
            <a:r>
              <a:rPr lang="en-US"/>
              <a:t>Project deliverables</a:t>
            </a:r>
          </a:p>
          <a:p>
            <a:pPr lvl="1"/>
            <a:r>
              <a:rPr lang="en-US"/>
              <a:t>Project Objectives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Definition</a:t>
            </a:r>
          </a:p>
        </p:txBody>
      </p:sp>
      <p:sp>
        <p:nvSpPr>
          <p:cNvPr id="283657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914400" y="2819400"/>
            <a:ext cx="2362200" cy="2362200"/>
          </a:xfrm>
          <a:noFill/>
          <a:ln/>
        </p:spPr>
        <p:txBody>
          <a:bodyPr/>
          <a:lstStyle/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Scope Statement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Constraints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Assumptions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Other Planning Outputs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Historical Information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600200"/>
            <a:ext cx="8077200" cy="790575"/>
            <a:chOff x="432" y="1008"/>
            <a:chExt cx="5088" cy="498"/>
          </a:xfrm>
        </p:grpSpPr>
        <p:sp>
          <p:nvSpPr>
            <p:cNvPr id="283653" name="AutoShape 5"/>
            <p:cNvSpPr>
              <a:spLocks noChangeArrowheads="1"/>
            </p:cNvSpPr>
            <p:nvPr/>
          </p:nvSpPr>
          <p:spPr bwMode="auto">
            <a:xfrm>
              <a:off x="432" y="1008"/>
              <a:ext cx="5088" cy="480"/>
            </a:xfrm>
            <a:prstGeom prst="rightArrow">
              <a:avLst>
                <a:gd name="adj1" fmla="val 18750"/>
                <a:gd name="adj2" fmla="val 96234"/>
              </a:avLst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654" name="Rectangle 6"/>
            <p:cNvSpPr>
              <a:spLocks noChangeArrowheads="1"/>
            </p:cNvSpPr>
            <p:nvPr/>
          </p:nvSpPr>
          <p:spPr bwMode="auto">
            <a:xfrm>
              <a:off x="720" y="1008"/>
              <a:ext cx="1248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INPUT</a:t>
              </a:r>
              <a:endParaRPr lang="en-US">
                <a:effectLst/>
              </a:endParaRPr>
            </a:p>
          </p:txBody>
        </p:sp>
        <p:sp>
          <p:nvSpPr>
            <p:cNvPr id="283655" name="Rectangle 7"/>
            <p:cNvSpPr>
              <a:spLocks noChangeArrowheads="1"/>
            </p:cNvSpPr>
            <p:nvPr/>
          </p:nvSpPr>
          <p:spPr bwMode="auto">
            <a:xfrm>
              <a:off x="2160" y="1008"/>
              <a:ext cx="1296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Tools &amp; </a:t>
              </a:r>
            </a:p>
            <a:p>
              <a:pPr algn="ctr"/>
              <a:r>
                <a:rPr lang="en-US" sz="2000" b="1">
                  <a:effectLst/>
                </a:rPr>
                <a:t>Techniques</a:t>
              </a:r>
            </a:p>
          </p:txBody>
        </p:sp>
        <p:sp>
          <p:nvSpPr>
            <p:cNvPr id="283656" name="Rectangle 8"/>
            <p:cNvSpPr>
              <a:spLocks noChangeArrowheads="1"/>
            </p:cNvSpPr>
            <p:nvPr/>
          </p:nvSpPr>
          <p:spPr bwMode="auto">
            <a:xfrm>
              <a:off x="3648" y="1008"/>
              <a:ext cx="1248" cy="498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Output</a:t>
              </a:r>
            </a:p>
          </p:txBody>
        </p:sp>
      </p:grp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3505200" y="2819400"/>
            <a:ext cx="2133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WBS Templates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Decomposition</a:t>
            </a:r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6096000" y="2819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Work Break Down Structure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Breakdown Structure (WBS)</a:t>
            </a:r>
          </a:p>
        </p:txBody>
      </p:sp>
      <p:sp>
        <p:nvSpPr>
          <p:cNvPr id="28467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</a:t>
            </a:r>
          </a:p>
          <a:p>
            <a:pPr lvl="1"/>
            <a:r>
              <a:rPr lang="en-US"/>
              <a:t>Manageable</a:t>
            </a:r>
          </a:p>
          <a:p>
            <a:pPr lvl="1"/>
            <a:r>
              <a:rPr lang="en-US"/>
              <a:t>Assignable</a:t>
            </a:r>
          </a:p>
          <a:p>
            <a:pPr lvl="1"/>
            <a:r>
              <a:rPr lang="en-US"/>
              <a:t>Independent</a:t>
            </a:r>
          </a:p>
          <a:p>
            <a:pPr lvl="1"/>
            <a:r>
              <a:rPr lang="en-US"/>
              <a:t>Integratable</a:t>
            </a:r>
          </a:p>
          <a:p>
            <a:pPr lvl="1"/>
            <a:r>
              <a:rPr lang="en-US"/>
              <a:t>Measurable</a:t>
            </a:r>
          </a:p>
          <a:p>
            <a:r>
              <a:rPr lang="en-US"/>
              <a:t>Purpose</a:t>
            </a:r>
          </a:p>
          <a:p>
            <a:pPr lvl="1"/>
            <a:r>
              <a:rPr lang="en-US"/>
              <a:t>Simplify a complex project</a:t>
            </a:r>
          </a:p>
          <a:p>
            <a:pPr lvl="1"/>
            <a:r>
              <a:rPr lang="en-US"/>
              <a:t>Time, cost, performance can be tracked</a:t>
            </a:r>
          </a:p>
          <a:p>
            <a:pPr lvl="1"/>
            <a:r>
              <a:rPr lang="en-US"/>
              <a:t>Provide a common structure and coding system</a:t>
            </a:r>
          </a:p>
          <a:p>
            <a:pPr lvl="1"/>
            <a:r>
              <a:rPr lang="en-US"/>
              <a:t>Planning can be better performed</a:t>
            </a:r>
          </a:p>
          <a:p>
            <a:pPr lvl="1"/>
            <a:r>
              <a:rPr lang="en-US"/>
              <a:t>Scope Tracking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WBS Example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38200" y="1676400"/>
            <a:ext cx="7467600" cy="4572000"/>
            <a:chOff x="528" y="1056"/>
            <a:chExt cx="4704" cy="2880"/>
          </a:xfrm>
        </p:grpSpPr>
        <p:sp>
          <p:nvSpPr>
            <p:cNvPr id="285700" name="Text Box 4"/>
            <p:cNvSpPr txBox="1">
              <a:spLocks noChangeArrowheads="1"/>
            </p:cNvSpPr>
            <p:nvPr/>
          </p:nvSpPr>
          <p:spPr bwMode="auto">
            <a:xfrm>
              <a:off x="2262" y="1056"/>
              <a:ext cx="1269" cy="296"/>
            </a:xfrm>
            <a:prstGeom prst="rect">
              <a:avLst/>
            </a:prstGeom>
            <a:solidFill>
              <a:srgbClr val="0076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/>
                </a:rPr>
                <a:t>1.0 Software Product</a:t>
              </a:r>
            </a:p>
          </p:txBody>
        </p:sp>
        <p:sp>
          <p:nvSpPr>
            <p:cNvPr id="285701" name="Text Box 5"/>
            <p:cNvSpPr txBox="1">
              <a:spLocks noChangeArrowheads="1"/>
            </p:cNvSpPr>
            <p:nvPr/>
          </p:nvSpPr>
          <p:spPr bwMode="auto">
            <a:xfrm>
              <a:off x="677" y="2754"/>
              <a:ext cx="1268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1.1.2 Meeting</a:t>
              </a:r>
            </a:p>
          </p:txBody>
        </p:sp>
        <p:sp>
          <p:nvSpPr>
            <p:cNvPr id="285702" name="Text Box 6"/>
            <p:cNvSpPr txBox="1">
              <a:spLocks noChangeArrowheads="1"/>
            </p:cNvSpPr>
            <p:nvPr/>
          </p:nvSpPr>
          <p:spPr bwMode="auto">
            <a:xfrm>
              <a:off x="677" y="3123"/>
              <a:ext cx="1268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1.1.3 Administration</a:t>
              </a:r>
            </a:p>
          </p:txBody>
        </p:sp>
        <p:sp>
          <p:nvSpPr>
            <p:cNvPr id="285703" name="Text Box 7"/>
            <p:cNvSpPr txBox="1">
              <a:spLocks noChangeArrowheads="1"/>
            </p:cNvSpPr>
            <p:nvPr/>
          </p:nvSpPr>
          <p:spPr bwMode="auto">
            <a:xfrm>
              <a:off x="677" y="2385"/>
              <a:ext cx="1268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1.1.1 Planning</a:t>
              </a:r>
            </a:p>
          </p:txBody>
        </p:sp>
        <p:sp>
          <p:nvSpPr>
            <p:cNvPr id="285704" name="Text Box 8"/>
            <p:cNvSpPr txBox="1">
              <a:spLocks noChangeArrowheads="1"/>
            </p:cNvSpPr>
            <p:nvPr/>
          </p:nvSpPr>
          <p:spPr bwMode="auto">
            <a:xfrm>
              <a:off x="2219" y="1794"/>
              <a:ext cx="1375" cy="2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400">
                  <a:effectLst/>
                </a:rPr>
                <a:t>1.2 Detail Design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3752" y="1794"/>
              <a:ext cx="1480" cy="2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400">
                  <a:effectLst/>
                </a:rPr>
                <a:t>1.3 Construction</a:t>
              </a:r>
            </a:p>
          </p:txBody>
        </p:sp>
        <p:sp>
          <p:nvSpPr>
            <p:cNvPr id="285706" name="Text Box 10"/>
            <p:cNvSpPr txBox="1">
              <a:spLocks noChangeArrowheads="1"/>
            </p:cNvSpPr>
            <p:nvPr/>
          </p:nvSpPr>
          <p:spPr bwMode="auto">
            <a:xfrm>
              <a:off x="528" y="1794"/>
              <a:ext cx="1480" cy="2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400">
                  <a:effectLst/>
                </a:rPr>
                <a:t>1.1 Project Management</a:t>
              </a:r>
            </a:p>
          </p:txBody>
        </p:sp>
        <p:sp>
          <p:nvSpPr>
            <p:cNvPr id="285707" name="Text Box 11"/>
            <p:cNvSpPr txBox="1">
              <a:spLocks noChangeArrowheads="1"/>
            </p:cNvSpPr>
            <p:nvPr/>
          </p:nvSpPr>
          <p:spPr bwMode="auto">
            <a:xfrm>
              <a:off x="2262" y="2754"/>
              <a:ext cx="1269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1.2.2 User Documentation</a:t>
              </a:r>
            </a:p>
          </p:txBody>
        </p:sp>
        <p:sp>
          <p:nvSpPr>
            <p:cNvPr id="285708" name="Text Box 12"/>
            <p:cNvSpPr txBox="1">
              <a:spLocks noChangeArrowheads="1"/>
            </p:cNvSpPr>
            <p:nvPr/>
          </p:nvSpPr>
          <p:spPr bwMode="auto">
            <a:xfrm>
              <a:off x="2262" y="3123"/>
              <a:ext cx="1269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1.2.3 Training material</a:t>
              </a:r>
            </a:p>
          </p:txBody>
        </p:sp>
        <p:sp>
          <p:nvSpPr>
            <p:cNvPr id="285709" name="Text Box 13"/>
            <p:cNvSpPr txBox="1">
              <a:spLocks noChangeArrowheads="1"/>
            </p:cNvSpPr>
            <p:nvPr/>
          </p:nvSpPr>
          <p:spPr bwMode="auto">
            <a:xfrm>
              <a:off x="2262" y="2385"/>
              <a:ext cx="1269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1.2.1 Software</a:t>
              </a:r>
            </a:p>
          </p:txBody>
        </p:sp>
        <p:sp>
          <p:nvSpPr>
            <p:cNvPr id="285710" name="Text Box 14"/>
            <p:cNvSpPr txBox="1">
              <a:spLocks noChangeArrowheads="1"/>
            </p:cNvSpPr>
            <p:nvPr/>
          </p:nvSpPr>
          <p:spPr bwMode="auto">
            <a:xfrm>
              <a:off x="3848" y="2754"/>
              <a:ext cx="1268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1.3.2 User Documentation</a:t>
              </a: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3848" y="3123"/>
              <a:ext cx="1268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1.3.3 Training Material</a:t>
              </a:r>
            </a:p>
          </p:txBody>
        </p:sp>
        <p:sp>
          <p:nvSpPr>
            <p:cNvPr id="285712" name="Text Box 16"/>
            <p:cNvSpPr txBox="1">
              <a:spLocks noChangeArrowheads="1"/>
            </p:cNvSpPr>
            <p:nvPr/>
          </p:nvSpPr>
          <p:spPr bwMode="auto">
            <a:xfrm>
              <a:off x="3848" y="2385"/>
              <a:ext cx="1268" cy="296"/>
            </a:xfrm>
            <a:prstGeom prst="rect">
              <a:avLst/>
            </a:prstGeom>
            <a:gradFill rotWithShape="0">
              <a:gsLst>
                <a:gs pos="0">
                  <a:srgbClr val="DDF6FF"/>
                </a:gs>
                <a:gs pos="100000">
                  <a:srgbClr val="DDF6FF">
                    <a:gamma/>
                    <a:shade val="7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solidFill>
                    <a:schemeClr val="accent2"/>
                  </a:solidFill>
                  <a:effectLst/>
                </a:rPr>
                <a:t>1.3.1 Software</a:t>
              </a:r>
            </a:p>
          </p:txBody>
        </p:sp>
        <p:sp>
          <p:nvSpPr>
            <p:cNvPr id="285713" name="Line 17"/>
            <p:cNvSpPr>
              <a:spLocks noChangeShapeType="1"/>
            </p:cNvSpPr>
            <p:nvPr/>
          </p:nvSpPr>
          <p:spPr bwMode="auto">
            <a:xfrm>
              <a:off x="2897" y="1352"/>
              <a:ext cx="0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14" name="Line 18"/>
            <p:cNvSpPr>
              <a:spLocks noChangeShapeType="1"/>
            </p:cNvSpPr>
            <p:nvPr/>
          </p:nvSpPr>
          <p:spPr bwMode="auto">
            <a:xfrm>
              <a:off x="1311" y="1574"/>
              <a:ext cx="3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15" name="Line 19"/>
            <p:cNvSpPr>
              <a:spLocks noChangeShapeType="1"/>
            </p:cNvSpPr>
            <p:nvPr/>
          </p:nvSpPr>
          <p:spPr bwMode="auto">
            <a:xfrm>
              <a:off x="1311" y="1574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16" name="Line 20"/>
            <p:cNvSpPr>
              <a:spLocks noChangeShapeType="1"/>
            </p:cNvSpPr>
            <p:nvPr/>
          </p:nvSpPr>
          <p:spPr bwMode="auto">
            <a:xfrm>
              <a:off x="1311" y="209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17" name="Line 21"/>
            <p:cNvSpPr>
              <a:spLocks noChangeShapeType="1"/>
            </p:cNvSpPr>
            <p:nvPr/>
          </p:nvSpPr>
          <p:spPr bwMode="auto">
            <a:xfrm>
              <a:off x="4482" y="1574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18" name="Line 22"/>
            <p:cNvSpPr>
              <a:spLocks noChangeShapeType="1"/>
            </p:cNvSpPr>
            <p:nvPr/>
          </p:nvSpPr>
          <p:spPr bwMode="auto">
            <a:xfrm>
              <a:off x="2897" y="209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19" name="Line 23"/>
            <p:cNvSpPr>
              <a:spLocks noChangeShapeType="1"/>
            </p:cNvSpPr>
            <p:nvPr/>
          </p:nvSpPr>
          <p:spPr bwMode="auto">
            <a:xfrm>
              <a:off x="4482" y="2090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20" name="Line 24"/>
            <p:cNvSpPr>
              <a:spLocks noChangeShapeType="1"/>
            </p:cNvSpPr>
            <p:nvPr/>
          </p:nvSpPr>
          <p:spPr bwMode="auto">
            <a:xfrm flipH="1">
              <a:off x="3657" y="1205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21" name="Text Box 25"/>
            <p:cNvSpPr txBox="1">
              <a:spLocks noChangeArrowheads="1"/>
            </p:cNvSpPr>
            <p:nvPr/>
          </p:nvSpPr>
          <p:spPr bwMode="auto">
            <a:xfrm>
              <a:off x="3975" y="1130"/>
              <a:ext cx="1257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>
                  <a:effectLst/>
                </a:rPr>
                <a:t>Project Level deliverable</a:t>
              </a:r>
            </a:p>
          </p:txBody>
        </p:sp>
        <p:sp>
          <p:nvSpPr>
            <p:cNvPr id="285722" name="Oval 26"/>
            <p:cNvSpPr>
              <a:spLocks noChangeArrowheads="1"/>
            </p:cNvSpPr>
            <p:nvPr/>
          </p:nvSpPr>
          <p:spPr bwMode="auto">
            <a:xfrm>
              <a:off x="2136" y="2312"/>
              <a:ext cx="1521" cy="12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23" name="Line 27"/>
            <p:cNvSpPr>
              <a:spLocks noChangeShapeType="1"/>
            </p:cNvSpPr>
            <p:nvPr/>
          </p:nvSpPr>
          <p:spPr bwMode="auto">
            <a:xfrm flipH="1" flipV="1">
              <a:off x="3264" y="3552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724" name="Text Box 28"/>
            <p:cNvSpPr txBox="1">
              <a:spLocks noChangeArrowheads="1"/>
            </p:cNvSpPr>
            <p:nvPr/>
          </p:nvSpPr>
          <p:spPr bwMode="auto">
            <a:xfrm>
              <a:off x="3911" y="3714"/>
              <a:ext cx="126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sz="1400">
                  <a:effectLst/>
                </a:rPr>
                <a:t>Deliverables for a phase</a:t>
              </a: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WBS  Definitions 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>
                <a:latin typeface="Arial" charset="0"/>
              </a:rPr>
              <a:t>Code of Accounts</a:t>
            </a:r>
          </a:p>
          <a:p>
            <a:pPr lvl="1"/>
            <a:r>
              <a:rPr lang="en-US">
                <a:latin typeface="Arial" charset="0"/>
              </a:rPr>
              <a:t>Any numbering system used to uniquely identify each element of the WBS</a:t>
            </a:r>
          </a:p>
          <a:p>
            <a:pPr>
              <a:buFontTx/>
              <a:buNone/>
            </a:pPr>
            <a:r>
              <a:rPr lang="en-US" sz="2000" b="1">
                <a:latin typeface="Arial" charset="0"/>
              </a:rPr>
              <a:t>Task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</a:rPr>
              <a:t>Often used as a subdivision of an activity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>
              <a:latin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</a:rPr>
              <a:t>Activity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</a:rPr>
              <a:t>An element of work performed during the course of a project.</a:t>
            </a:r>
          </a:p>
          <a:p>
            <a:pPr lvl="1">
              <a:lnSpc>
                <a:spcPct val="70000"/>
              </a:lnSpc>
            </a:pPr>
            <a:r>
              <a:rPr lang="en-US">
                <a:latin typeface="Arial" charset="0"/>
              </a:rPr>
              <a:t>Has expected duration, cost, resource requirements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b="1">
              <a:latin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</a:rPr>
              <a:t>Work Package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Arial" charset="0"/>
              </a:rPr>
              <a:t>A deliverable at the lowest level of WBS. This may be subdivided into activities.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</p:spPr>
        <p:txBody>
          <a:bodyPr/>
          <a:lstStyle/>
          <a:p>
            <a:pPr algn="ctr"/>
            <a:r>
              <a:rPr lang="en-US" dirty="0"/>
              <a:t>Agenda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Scope management processes &amp; Process groups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Scope management processes </a:t>
            </a:r>
          </a:p>
          <a:p>
            <a:pPr lvl="1"/>
            <a:r>
              <a:rPr lang="en-US" dirty="0"/>
              <a:t>Inputs, Tools &amp; techniques and Outputs</a:t>
            </a:r>
          </a:p>
          <a:p>
            <a:r>
              <a:rPr lang="en-US" dirty="0"/>
              <a:t>Wrap 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Verification</a:t>
            </a:r>
          </a:p>
        </p:txBody>
      </p:sp>
      <p:sp>
        <p:nvSpPr>
          <p:cNvPr id="286729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914400" y="2819400"/>
            <a:ext cx="2286000" cy="1981200"/>
          </a:xfrm>
          <a:noFill/>
          <a:ln/>
        </p:spPr>
        <p:txBody>
          <a:bodyPr/>
          <a:lstStyle/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Work Results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Product Documentation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600200"/>
            <a:ext cx="8077200" cy="790575"/>
            <a:chOff x="432" y="1008"/>
            <a:chExt cx="5088" cy="498"/>
          </a:xfrm>
        </p:grpSpPr>
        <p:sp>
          <p:nvSpPr>
            <p:cNvPr id="286725" name="AutoShape 5"/>
            <p:cNvSpPr>
              <a:spLocks noChangeArrowheads="1"/>
            </p:cNvSpPr>
            <p:nvPr/>
          </p:nvSpPr>
          <p:spPr bwMode="auto">
            <a:xfrm>
              <a:off x="432" y="1008"/>
              <a:ext cx="5088" cy="480"/>
            </a:xfrm>
            <a:prstGeom prst="rightArrow">
              <a:avLst>
                <a:gd name="adj1" fmla="val 18750"/>
                <a:gd name="adj2" fmla="val 96234"/>
              </a:avLst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720" y="1008"/>
              <a:ext cx="1248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INPUT</a:t>
              </a:r>
              <a:endParaRPr lang="en-US">
                <a:effectLst/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160" y="1008"/>
              <a:ext cx="1296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Tools &amp; </a:t>
              </a:r>
            </a:p>
            <a:p>
              <a:pPr algn="ctr"/>
              <a:r>
                <a:rPr lang="en-US" sz="2000" b="1">
                  <a:effectLst/>
                </a:rPr>
                <a:t>Techniques</a:t>
              </a:r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3648" y="1008"/>
              <a:ext cx="1248" cy="498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Output</a:t>
              </a:r>
            </a:p>
          </p:txBody>
        </p:sp>
      </p:grp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3505200" y="2819400"/>
            <a:ext cx="2133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buFontTx/>
              <a:buChar char="•"/>
            </a:pPr>
            <a:r>
              <a:rPr lang="en-US" sz="1800" b="1">
                <a:effectLst/>
              </a:rPr>
              <a:t>Inspection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6096000" y="2819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Formal Acceptance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Results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Outcomes of the activities performed to accomplish the project</a:t>
            </a:r>
          </a:p>
          <a:p>
            <a:r>
              <a:rPr lang="en-US"/>
              <a:t>Information </a:t>
            </a:r>
          </a:p>
          <a:p>
            <a:pPr lvl="1"/>
            <a:r>
              <a:rPr lang="en-US"/>
              <a:t>Which deliverables have been completed and which have not</a:t>
            </a:r>
          </a:p>
          <a:p>
            <a:pPr lvl="1"/>
            <a:r>
              <a:rPr lang="en-US"/>
              <a:t>What extent quality standards are being met</a:t>
            </a:r>
          </a:p>
          <a:p>
            <a:pPr lvl="1"/>
            <a:r>
              <a:rPr lang="en-US"/>
              <a:t>What costs have been incurred or committed</a:t>
            </a:r>
          </a:p>
          <a:p>
            <a:r>
              <a:rPr lang="en-US"/>
              <a:t>Information collected as part of Project plan execution and fed into Performance reporting process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Acceptance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Documentation that the client or sponsor has accepted the product of the project phase or major deliverables will be prepared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Reporting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Timely determination, recording and accumulation of progress details</a:t>
            </a:r>
          </a:p>
          <a:p>
            <a:r>
              <a:rPr lang="en-US"/>
              <a:t>Reports such as</a:t>
            </a:r>
          </a:p>
          <a:p>
            <a:pPr lvl="1"/>
            <a:r>
              <a:rPr lang="en-US"/>
              <a:t>Cost / Schedule status</a:t>
            </a:r>
          </a:p>
          <a:p>
            <a:pPr lvl="1"/>
            <a:r>
              <a:rPr lang="en-US"/>
              <a:t>Quality Reports</a:t>
            </a:r>
          </a:p>
          <a:p>
            <a:pPr lvl="1"/>
            <a:r>
              <a:rPr lang="en-US"/>
              <a:t>Technical performance</a:t>
            </a:r>
          </a:p>
          <a:p>
            <a:pPr lvl="1"/>
            <a:r>
              <a:rPr lang="en-US"/>
              <a:t>‘S’ Curve</a:t>
            </a:r>
          </a:p>
          <a:p>
            <a:pPr lvl="1"/>
            <a:r>
              <a:rPr lang="en-US"/>
              <a:t>Earned Value</a:t>
            </a:r>
          </a:p>
          <a:p>
            <a:pPr lvl="1"/>
            <a:r>
              <a:rPr lang="en-US"/>
              <a:t>Variances</a:t>
            </a:r>
          </a:p>
          <a:p>
            <a:pPr lvl="1"/>
            <a:r>
              <a:rPr lang="en-US"/>
              <a:t>Trend Reports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Change Control</a:t>
            </a:r>
          </a:p>
        </p:txBody>
      </p:sp>
      <p:sp>
        <p:nvSpPr>
          <p:cNvPr id="289801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914400" y="2819400"/>
            <a:ext cx="2286000" cy="19812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WBS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Performance Reports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Change Requests</a:t>
            </a:r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endParaRPr lang="en-US" sz="1800" b="1"/>
          </a:p>
          <a:p>
            <a:pPr marL="168275" indent="-168275">
              <a:lnSpc>
                <a:spcPct val="75000"/>
              </a:lnSpc>
              <a:spcBef>
                <a:spcPct val="0"/>
              </a:spcBef>
            </a:pPr>
            <a:r>
              <a:rPr lang="en-US" sz="1800" b="1"/>
              <a:t>Scope Management Plan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1600200"/>
            <a:ext cx="8077200" cy="790575"/>
            <a:chOff x="432" y="1008"/>
            <a:chExt cx="5088" cy="498"/>
          </a:xfrm>
        </p:grpSpPr>
        <p:sp>
          <p:nvSpPr>
            <p:cNvPr id="289797" name="AutoShape 5"/>
            <p:cNvSpPr>
              <a:spLocks noChangeArrowheads="1"/>
            </p:cNvSpPr>
            <p:nvPr/>
          </p:nvSpPr>
          <p:spPr bwMode="auto">
            <a:xfrm>
              <a:off x="432" y="1008"/>
              <a:ext cx="5088" cy="480"/>
            </a:xfrm>
            <a:prstGeom prst="rightArrow">
              <a:avLst>
                <a:gd name="adj1" fmla="val 18750"/>
                <a:gd name="adj2" fmla="val 96234"/>
              </a:avLst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798" name="Rectangle 6"/>
            <p:cNvSpPr>
              <a:spLocks noChangeArrowheads="1"/>
            </p:cNvSpPr>
            <p:nvPr/>
          </p:nvSpPr>
          <p:spPr bwMode="auto">
            <a:xfrm>
              <a:off x="720" y="1008"/>
              <a:ext cx="1248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INPUT</a:t>
              </a:r>
              <a:endParaRPr lang="en-US">
                <a:effectLst/>
              </a:endParaRPr>
            </a:p>
          </p:txBody>
        </p:sp>
        <p:sp>
          <p:nvSpPr>
            <p:cNvPr id="289799" name="Rectangle 7"/>
            <p:cNvSpPr>
              <a:spLocks noChangeArrowheads="1"/>
            </p:cNvSpPr>
            <p:nvPr/>
          </p:nvSpPr>
          <p:spPr bwMode="auto">
            <a:xfrm>
              <a:off x="2160" y="1008"/>
              <a:ext cx="1296" cy="480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Tools &amp; </a:t>
              </a:r>
            </a:p>
            <a:p>
              <a:pPr algn="ctr"/>
              <a:r>
                <a:rPr lang="en-US" sz="2000" b="1">
                  <a:effectLst/>
                </a:rPr>
                <a:t>Techniques</a:t>
              </a:r>
            </a:p>
          </p:txBody>
        </p:sp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3648" y="1008"/>
              <a:ext cx="1248" cy="498"/>
            </a:xfrm>
            <a:prstGeom prst="rect">
              <a:avLst/>
            </a:prstGeom>
            <a:gradFill rotWithShape="0">
              <a:gsLst>
                <a:gs pos="0">
                  <a:srgbClr val="DDF6FF">
                    <a:gamma/>
                    <a:shade val="46275"/>
                    <a:invGamma/>
                  </a:srgbClr>
                </a:gs>
                <a:gs pos="100000">
                  <a:srgbClr val="DDF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>
                  <a:effectLst/>
                </a:rPr>
                <a:t>Output</a:t>
              </a:r>
            </a:p>
          </p:txBody>
        </p:sp>
      </p:grpSp>
      <p:sp>
        <p:nvSpPr>
          <p:cNvPr id="289802" name="Rectangle 10"/>
          <p:cNvSpPr>
            <a:spLocks noChangeArrowheads="1"/>
          </p:cNvSpPr>
          <p:nvPr/>
        </p:nvSpPr>
        <p:spPr bwMode="auto">
          <a:xfrm>
            <a:off x="3505200" y="2819400"/>
            <a:ext cx="2133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Scope Change Control System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Performance Measurement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Additional Planning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</p:txBody>
      </p:sp>
      <p:sp>
        <p:nvSpPr>
          <p:cNvPr id="289803" name="Rectangle 11"/>
          <p:cNvSpPr>
            <a:spLocks noChangeArrowheads="1"/>
          </p:cNvSpPr>
          <p:nvPr/>
        </p:nvSpPr>
        <p:spPr bwMode="auto">
          <a:xfrm>
            <a:off x="6096000" y="28194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Scope Changes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Corrective Actions</a:t>
            </a:r>
          </a:p>
          <a:p>
            <a:pPr marL="168275" indent="-168275">
              <a:lnSpc>
                <a:spcPct val="75000"/>
              </a:lnSpc>
              <a:buFontTx/>
              <a:buChar char="•"/>
            </a:pPr>
            <a:endParaRPr lang="en-US" sz="1800" b="1">
              <a:effectLst/>
            </a:endParaRPr>
          </a:p>
          <a:p>
            <a:pPr marL="168275" indent="-168275">
              <a:lnSpc>
                <a:spcPct val="75000"/>
              </a:lnSpc>
              <a:buFontTx/>
              <a:buChar char="•"/>
            </a:pPr>
            <a:r>
              <a:rPr lang="en-US" sz="1800" b="1">
                <a:effectLst/>
              </a:rPr>
              <a:t>Lessons Learned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Control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A System of procedures that monitors emerging Project Scope against the Scope Baseline</a:t>
            </a:r>
          </a:p>
          <a:p>
            <a:r>
              <a:rPr lang="en-US" sz="2800"/>
              <a:t>Any changes to the baseline requires documentation and management approval</a:t>
            </a:r>
          </a:p>
          <a:p>
            <a:pPr lvl="1">
              <a:buFontTx/>
              <a:buNone/>
            </a:pPr>
            <a:endParaRPr lang="en-US" sz="280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Management Wrap-up</a:t>
            </a:r>
          </a:p>
        </p:txBody>
      </p:sp>
      <p:sp>
        <p:nvSpPr>
          <p:cNvPr id="29389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Scope Management Processes</a:t>
            </a:r>
          </a:p>
          <a:p>
            <a:r>
              <a:rPr lang="en-US"/>
              <a:t>Definitions</a:t>
            </a:r>
          </a:p>
          <a:p>
            <a:r>
              <a:rPr lang="en-US"/>
              <a:t>Scope Statement</a:t>
            </a:r>
          </a:p>
          <a:p>
            <a:r>
              <a:rPr lang="en-US"/>
              <a:t>Scope Management Plan</a:t>
            </a:r>
          </a:p>
          <a:p>
            <a:r>
              <a:rPr lang="en-US"/>
              <a:t>WBS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8229600" cy="2133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			Thank You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			    Q&amp;A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6096000" cy="5334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Managing Scope - Introduction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696200" cy="4876800"/>
          </a:xfrm>
          <a:ln/>
        </p:spPr>
        <p:txBody>
          <a:bodyPr lIns="92075" tIns="46038" rIns="92075" bIns="46038">
            <a:normAutofit/>
          </a:bodyPr>
          <a:lstStyle/>
          <a:p>
            <a:r>
              <a:rPr lang="en-US" sz="2200" dirty="0"/>
              <a:t>What is managing scope? Why needed?</a:t>
            </a:r>
          </a:p>
          <a:p>
            <a:r>
              <a:rPr lang="en-US" sz="2200" dirty="0"/>
              <a:t>Why are information systems projects always late?</a:t>
            </a:r>
          </a:p>
          <a:p>
            <a:r>
              <a:rPr lang="en-US" sz="2200" dirty="0"/>
              <a:t>We have a defined set of requirements from the client</a:t>
            </a:r>
          </a:p>
          <a:p>
            <a:r>
              <a:rPr lang="en-US" sz="2200" dirty="0"/>
              <a:t>Have the implicit requirements been documented?</a:t>
            </a:r>
          </a:p>
          <a:p>
            <a:r>
              <a:rPr lang="en-US" sz="2200" dirty="0"/>
              <a:t>Do you have scope baseline?</a:t>
            </a:r>
          </a:p>
          <a:p>
            <a:r>
              <a:rPr lang="en-US" sz="2200" dirty="0"/>
              <a:t>Do you face constant change in requirements?</a:t>
            </a:r>
          </a:p>
          <a:p>
            <a:r>
              <a:rPr lang="en-US" sz="2200" dirty="0"/>
              <a:t>Scope Creep involving more work, time and money</a:t>
            </a:r>
          </a:p>
          <a:p>
            <a:r>
              <a:rPr lang="en-US" sz="2200" dirty="0"/>
              <a:t>The customer says – “That's not really what I meant”</a:t>
            </a:r>
          </a:p>
          <a:p>
            <a:r>
              <a:rPr lang="en-US" sz="2200" dirty="0"/>
              <a:t>Scope changes Vs Design changes</a:t>
            </a:r>
          </a:p>
          <a:p>
            <a:r>
              <a:rPr lang="en-US" sz="2200" dirty="0"/>
              <a:t>The trick is to "freeze" the description</a:t>
            </a:r>
            <a:r>
              <a:rPr lang="en-US" sz="2000" dirty="0"/>
              <a:t> </a:t>
            </a:r>
          </a:p>
          <a:p>
            <a:pPr>
              <a:buFontTx/>
              <a:buNone/>
            </a:pPr>
            <a:endParaRPr lang="en-US" sz="2000" b="1" dirty="0"/>
          </a:p>
          <a:p>
            <a:pPr>
              <a:buFontTx/>
              <a:buNone/>
            </a:pPr>
            <a:endParaRPr lang="en-US" sz="2000" b="1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9" name="Rectangle 1031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6096000" cy="8016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/>
              <a:t>Managing Scope - Introduction</a:t>
            </a:r>
          </a:p>
        </p:txBody>
      </p:sp>
      <p:sp>
        <p:nvSpPr>
          <p:cNvPr id="259075" name="Rectangle 1027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b="1" smtClean="0"/>
              <a:t>   Scope</a:t>
            </a:r>
            <a:endParaRPr lang="en-US" b="1"/>
          </a:p>
          <a:p>
            <a:r>
              <a:rPr lang="en-US" sz="2200" dirty="0"/>
              <a:t>Managing the goals, objectives, products or deliverables of the project </a:t>
            </a:r>
          </a:p>
          <a:p>
            <a:r>
              <a:rPr lang="en-US" sz="2200" dirty="0"/>
              <a:t>More generic term, managing "deliverables“</a:t>
            </a:r>
          </a:p>
          <a:p>
            <a:r>
              <a:rPr lang="en-US" sz="2200" dirty="0"/>
              <a:t>Conceptual development of requirements </a:t>
            </a:r>
          </a:p>
          <a:p>
            <a:r>
              <a:rPr lang="en-US" sz="2200" dirty="0"/>
              <a:t>Mutually agreed between the customer and the supplier</a:t>
            </a:r>
          </a:p>
          <a:p>
            <a:r>
              <a:rPr lang="en-US" sz="2200" dirty="0"/>
              <a:t>Describes the project's product deliverables </a:t>
            </a:r>
          </a:p>
          <a:p>
            <a:endParaRPr lang="en-US" sz="2200" dirty="0"/>
          </a:p>
          <a:p>
            <a:pPr>
              <a:buFontTx/>
              <a:buNone/>
            </a:pPr>
            <a:r>
              <a:rPr lang="en-US" sz="1800" b="1" dirty="0"/>
              <a:t>   </a:t>
            </a:r>
          </a:p>
          <a:p>
            <a:endParaRPr lang="en-US" sz="1800" b="1" dirty="0"/>
          </a:p>
          <a:p>
            <a:pPr>
              <a:buFontTx/>
              <a:buNone/>
            </a:pPr>
            <a:endParaRPr lang="en-US" sz="1800" b="1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Managing scope - Introduction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71600" y="1371600"/>
            <a:ext cx="6629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Tips</a:t>
            </a:r>
          </a:p>
          <a:p>
            <a:r>
              <a:rPr lang="en-US" sz="2200"/>
              <a:t>Document and signoff the requirements</a:t>
            </a:r>
          </a:p>
          <a:p>
            <a:r>
              <a:rPr lang="en-US" sz="2200"/>
              <a:t>Have periodic customer review of the product in its current stage</a:t>
            </a:r>
          </a:p>
          <a:p>
            <a:r>
              <a:rPr lang="en-US" sz="2200"/>
              <a:t>Periodically track and verify the requirements against what is accomplished</a:t>
            </a:r>
          </a:p>
          <a:p>
            <a:r>
              <a:rPr lang="en-US" sz="2200"/>
              <a:t>Understand the implicit expectations and document the same</a:t>
            </a:r>
          </a:p>
          <a:p>
            <a:r>
              <a:rPr lang="en-US" sz="2200"/>
              <a:t>Understand the need for the product under study and its necessity</a:t>
            </a:r>
          </a:p>
          <a:p>
            <a:endParaRPr 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Management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Project Scope Management is the function required to ensure that the project includes all the work required, and only the work required, to complete the project successfully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Scope Management processes</a:t>
            </a:r>
            <a:br>
              <a:rPr lang="en-US"/>
            </a:br>
            <a:r>
              <a:rPr lang="en-US"/>
              <a:t>(Process groups)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74436" name="Oval 4"/>
          <p:cNvSpPr>
            <a:spLocks noChangeArrowheads="1"/>
          </p:cNvSpPr>
          <p:nvPr/>
        </p:nvSpPr>
        <p:spPr bwMode="auto">
          <a:xfrm>
            <a:off x="1449388" y="2166938"/>
            <a:ext cx="2133600" cy="74930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Initiating</a:t>
            </a:r>
          </a:p>
          <a:p>
            <a:pPr algn="ctr"/>
            <a:r>
              <a:rPr lang="en-US" sz="1400">
                <a:effectLst/>
              </a:rPr>
              <a:t>Initiation</a:t>
            </a:r>
          </a:p>
        </p:txBody>
      </p:sp>
      <p:sp>
        <p:nvSpPr>
          <p:cNvPr id="274437" name="Oval 5"/>
          <p:cNvSpPr>
            <a:spLocks noChangeArrowheads="1"/>
          </p:cNvSpPr>
          <p:nvPr/>
        </p:nvSpPr>
        <p:spPr bwMode="auto">
          <a:xfrm>
            <a:off x="4957763" y="1860550"/>
            <a:ext cx="2433637" cy="105092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Planning</a:t>
            </a:r>
          </a:p>
          <a:p>
            <a:pPr algn="ctr"/>
            <a:r>
              <a:rPr lang="en-US" sz="1400">
                <a:effectLst/>
              </a:rPr>
              <a:t>Scope Planning</a:t>
            </a:r>
          </a:p>
          <a:p>
            <a:pPr algn="ctr"/>
            <a:r>
              <a:rPr lang="en-US" sz="1400">
                <a:effectLst/>
              </a:rPr>
              <a:t>Scope Definition</a:t>
            </a:r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274438" name="Oval 6"/>
          <p:cNvSpPr>
            <a:spLocks noChangeArrowheads="1"/>
          </p:cNvSpPr>
          <p:nvPr/>
        </p:nvSpPr>
        <p:spPr bwMode="auto">
          <a:xfrm>
            <a:off x="6480175" y="3602038"/>
            <a:ext cx="2130425" cy="1009650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Executing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  <a:p>
            <a:pPr algn="ctr"/>
            <a:endParaRPr lang="en-US" sz="1600" b="1">
              <a:effectLst/>
              <a:latin typeface="Verdana" pitchFamily="34" charset="0"/>
            </a:endParaRPr>
          </a:p>
        </p:txBody>
      </p:sp>
      <p:sp>
        <p:nvSpPr>
          <p:cNvPr id="274439" name="Oval 7"/>
          <p:cNvSpPr>
            <a:spLocks noChangeArrowheads="1"/>
          </p:cNvSpPr>
          <p:nvPr/>
        </p:nvSpPr>
        <p:spPr bwMode="auto">
          <a:xfrm>
            <a:off x="2287588" y="3505200"/>
            <a:ext cx="2587625" cy="1050925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Controlling</a:t>
            </a:r>
          </a:p>
          <a:p>
            <a:pPr algn="ctr"/>
            <a:r>
              <a:rPr lang="en-US" sz="1400">
                <a:effectLst/>
              </a:rPr>
              <a:t>Scope Verification</a:t>
            </a:r>
          </a:p>
          <a:p>
            <a:pPr algn="ctr"/>
            <a:r>
              <a:rPr lang="en-US" sz="1400">
                <a:effectLst/>
              </a:rPr>
              <a:t>Scope Change Control</a:t>
            </a:r>
          </a:p>
        </p:txBody>
      </p:sp>
      <p:sp>
        <p:nvSpPr>
          <p:cNvPr id="274440" name="Oval 8"/>
          <p:cNvSpPr>
            <a:spLocks noChangeArrowheads="1"/>
          </p:cNvSpPr>
          <p:nvPr/>
        </p:nvSpPr>
        <p:spPr bwMode="auto">
          <a:xfrm>
            <a:off x="4954588" y="4965700"/>
            <a:ext cx="2209800" cy="922338"/>
          </a:xfrm>
          <a:prstGeom prst="ellipse">
            <a:avLst/>
          </a:prstGeom>
          <a:gradFill rotWithShape="0">
            <a:gsLst>
              <a:gs pos="0">
                <a:srgbClr val="DDF6FF">
                  <a:gamma/>
                  <a:tint val="0"/>
                  <a:invGamma/>
                </a:srgbClr>
              </a:gs>
              <a:gs pos="100000">
                <a:srgbClr val="DDF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effectLst/>
                <a:latin typeface="Verdana" pitchFamily="34" charset="0"/>
              </a:rPr>
              <a:t>Closeout</a:t>
            </a:r>
          </a:p>
          <a:p>
            <a:pPr algn="ctr"/>
            <a:r>
              <a:rPr lang="en-US" sz="1000" b="1">
                <a:effectLst/>
                <a:latin typeface="Verdana" pitchFamily="34" charset="0"/>
              </a:rPr>
              <a:t>NONE</a:t>
            </a:r>
          </a:p>
          <a:p>
            <a:pPr algn="ctr"/>
            <a:endParaRPr lang="en-US" sz="1200" b="1">
              <a:effectLst/>
              <a:latin typeface="Verdana" pitchFamily="34" charset="0"/>
            </a:endParaRPr>
          </a:p>
        </p:txBody>
      </p:sp>
      <p:sp>
        <p:nvSpPr>
          <p:cNvPr id="274441" name="Line 9"/>
          <p:cNvSpPr>
            <a:spLocks noChangeShapeType="1"/>
          </p:cNvSpPr>
          <p:nvPr/>
        </p:nvSpPr>
        <p:spPr bwMode="auto">
          <a:xfrm>
            <a:off x="3582988" y="252571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2" name="Line 10"/>
          <p:cNvSpPr>
            <a:spLocks noChangeShapeType="1"/>
          </p:cNvSpPr>
          <p:nvPr/>
        </p:nvSpPr>
        <p:spPr bwMode="auto">
          <a:xfrm>
            <a:off x="6629400" y="2895600"/>
            <a:ext cx="914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3" name="Line 11"/>
          <p:cNvSpPr>
            <a:spLocks noChangeShapeType="1"/>
          </p:cNvSpPr>
          <p:nvPr/>
        </p:nvSpPr>
        <p:spPr bwMode="auto">
          <a:xfrm flipH="1">
            <a:off x="4876800" y="3962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>
            <a:off x="4876800" y="4114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V="1">
            <a:off x="4038600" y="27432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446" name="Line 14"/>
          <p:cNvSpPr>
            <a:spLocks noChangeShapeType="1"/>
          </p:cNvSpPr>
          <p:nvPr/>
        </p:nvSpPr>
        <p:spPr bwMode="auto">
          <a:xfrm>
            <a:off x="4419600" y="441960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 autoUpdateAnimBg="0"/>
      <p:bldP spid="274437" grpId="0" animBg="1" autoUpdateAnimBg="0"/>
      <p:bldP spid="274438" grpId="0" animBg="1" autoUpdateAnimBg="0"/>
      <p:bldP spid="274439" grpId="0" animBg="1" autoUpdateAnimBg="0"/>
      <p:bldP spid="274440" grpId="0" animBg="1" autoUpdateAnimBg="0"/>
      <p:bldP spid="274441" grpId="0" animBg="1"/>
      <p:bldP spid="274442" grpId="0" animBg="1"/>
      <p:bldP spid="274443" grpId="0" animBg="1"/>
      <p:bldP spid="274444" grpId="0" animBg="1"/>
      <p:bldP spid="274445" grpId="0" animBg="1"/>
      <p:bldP spid="2744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Management Processes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Initiation</a:t>
            </a:r>
          </a:p>
          <a:p>
            <a:pPr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      Process of formally recognizing that a new project exists or that an existing project shall continue</a:t>
            </a:r>
          </a:p>
          <a:p>
            <a:pPr>
              <a:buFontTx/>
              <a:buNone/>
            </a:pPr>
            <a:r>
              <a:rPr lang="en-US" dirty="0"/>
              <a:t>Scope Planning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	Developing a scope statement that includes the project justifications, the major deliverables and objectives</a:t>
            </a:r>
          </a:p>
          <a:p>
            <a:pPr>
              <a:buFontTx/>
              <a:buNone/>
            </a:pPr>
            <a:r>
              <a:rPr lang="en-US" dirty="0"/>
              <a:t>Scope Definition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	Decomposing the major deliverables into smaller and manageable  components to provide better control</a:t>
            </a:r>
          </a:p>
          <a:p>
            <a:pPr>
              <a:buFontTx/>
              <a:buNone/>
            </a:pPr>
            <a:r>
              <a:rPr lang="en-US" dirty="0"/>
              <a:t>Scope Verification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	The process of formally accepting the project scope by the stakeholders</a:t>
            </a:r>
          </a:p>
          <a:p>
            <a:pPr>
              <a:buFontTx/>
              <a:buNone/>
            </a:pPr>
            <a:r>
              <a:rPr lang="en-US" dirty="0"/>
              <a:t>Scope Change Control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The process of controlling the changes to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27545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Product Scope -</a:t>
            </a:r>
          </a:p>
          <a:p>
            <a:pPr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The features and functions that are to be included in a product or service. Completion measured against the requirements </a:t>
            </a:r>
          </a:p>
          <a:p>
            <a:pPr>
              <a:buFontTx/>
              <a:buNone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Project Scope -</a:t>
            </a:r>
            <a:endParaRPr lang="en-US" sz="2000">
              <a:cs typeface="Times New Roman" charset="0"/>
            </a:endParaRPr>
          </a:p>
          <a:p>
            <a:pPr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The work that must be done to deliver a product  with the specified features and functions. Completion measured against the plan </a:t>
            </a:r>
          </a:p>
          <a:p>
            <a:pPr>
              <a:buFontTx/>
              <a:buNone/>
            </a:pPr>
            <a:endParaRPr lang="en-US" sz="200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000" b="1">
                <a:latin typeface="Arial" charset="0"/>
                <a:cs typeface="Arial" charset="0"/>
              </a:rPr>
              <a:t>Scope Baseline -</a:t>
            </a:r>
            <a:endParaRPr lang="en-US" sz="2000">
              <a:cs typeface="Times New Roman" charset="0"/>
            </a:endParaRPr>
          </a:p>
          <a:p>
            <a:pPr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Description of project and product including budgetary &amp; time constraints data. Changes to this to be addressed through Change Management process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</TotalTime>
  <Words>802</Words>
  <Application>Microsoft Office PowerPoint</Application>
  <PresentationFormat>On-screen Show (4:3)</PresentationFormat>
  <Paragraphs>273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Scope Management</vt:lpstr>
      <vt:lpstr>Agenda </vt:lpstr>
      <vt:lpstr>Managing Scope - Introduction</vt:lpstr>
      <vt:lpstr>Managing Scope - Introduction</vt:lpstr>
      <vt:lpstr>Managing scope - Introduction</vt:lpstr>
      <vt:lpstr>Scope Management</vt:lpstr>
      <vt:lpstr>Scope Management processes (Process groups) </vt:lpstr>
      <vt:lpstr>Scope Management Processes</vt:lpstr>
      <vt:lpstr>Definitions</vt:lpstr>
      <vt:lpstr>Definitions</vt:lpstr>
      <vt:lpstr>Initiation </vt:lpstr>
      <vt:lpstr>Project Charter</vt:lpstr>
      <vt:lpstr>Scope Planning</vt:lpstr>
      <vt:lpstr>Scope Management Plan</vt:lpstr>
      <vt:lpstr>Scope Statement</vt:lpstr>
      <vt:lpstr>Scope Definition</vt:lpstr>
      <vt:lpstr>Work Breakdown Structure (WBS)</vt:lpstr>
      <vt:lpstr>WBS Example</vt:lpstr>
      <vt:lpstr>WBS  Definitions </vt:lpstr>
      <vt:lpstr>Scope Verification</vt:lpstr>
      <vt:lpstr>Work Results</vt:lpstr>
      <vt:lpstr>Formal Acceptance</vt:lpstr>
      <vt:lpstr>Scope Reporting</vt:lpstr>
      <vt:lpstr>Scope Change Control</vt:lpstr>
      <vt:lpstr>Configuration Control</vt:lpstr>
      <vt:lpstr>Scope Management Wrap-up</vt:lpstr>
      <vt:lpstr>   Thank You          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02_PM_Scope Management</dc:title>
  <dc:subject>Project Management</dc:subject>
  <dc:creator>Someswara Rao Pullapantula</dc:creator>
  <cp:keywords>Project Management</cp:keywords>
  <dc:description>Project Management - Scope Management</dc:description>
  <cp:lastModifiedBy>jculver</cp:lastModifiedBy>
  <cp:revision>11</cp:revision>
  <dcterms:created xsi:type="dcterms:W3CDTF">2011-11-08T21:04:31Z</dcterms:created>
  <dcterms:modified xsi:type="dcterms:W3CDTF">2011-11-23T22:10:26Z</dcterms:modified>
  <cp:category>PM_Scope Management</cp:category>
</cp:coreProperties>
</file>