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DC23-DDB8-4ADA-B9EF-87A4C2F470D3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8E44-1A46-4990-9FD4-19135BF7F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FDD35-7DD4-43C0-A09F-45C46D2A52C8}" type="slidenum">
              <a:rPr lang="en-US"/>
              <a:pPr/>
              <a:t>23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8DB7F-EB0F-4355-AF4B-8509FE2F7907}" type="slidenum">
              <a:rPr lang="en-US"/>
              <a:pPr/>
              <a:t>25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219200"/>
            <a:ext cx="548640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Time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Arrow Diagramming Method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2803525" y="1905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4937125" y="1905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</p:txBody>
      </p:sp>
      <p:sp>
        <p:nvSpPr>
          <p:cNvPr id="337929" name="Oval 9"/>
          <p:cNvSpPr>
            <a:spLocks noChangeArrowheads="1"/>
          </p:cNvSpPr>
          <p:nvPr/>
        </p:nvSpPr>
        <p:spPr bwMode="auto">
          <a:xfrm>
            <a:off x="1447800" y="2397125"/>
            <a:ext cx="1371600" cy="38100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30" name="Oval 10"/>
          <p:cNvSpPr>
            <a:spLocks noChangeArrowheads="1"/>
          </p:cNvSpPr>
          <p:nvPr/>
        </p:nvSpPr>
        <p:spPr bwMode="auto">
          <a:xfrm>
            <a:off x="3352800" y="2625725"/>
            <a:ext cx="1371600" cy="38100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31" name="Oval 11"/>
          <p:cNvSpPr>
            <a:spLocks noChangeArrowheads="1"/>
          </p:cNvSpPr>
          <p:nvPr/>
        </p:nvSpPr>
        <p:spPr bwMode="auto">
          <a:xfrm>
            <a:off x="3429000" y="2016125"/>
            <a:ext cx="1371600" cy="38100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32" name="Oval 12"/>
          <p:cNvSpPr>
            <a:spLocks noChangeArrowheads="1"/>
          </p:cNvSpPr>
          <p:nvPr/>
        </p:nvSpPr>
        <p:spPr bwMode="auto">
          <a:xfrm>
            <a:off x="5334000" y="2320925"/>
            <a:ext cx="1371600" cy="38100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33" name="Line 13"/>
          <p:cNvSpPr>
            <a:spLocks noChangeShapeType="1"/>
          </p:cNvSpPr>
          <p:nvPr/>
        </p:nvSpPr>
        <p:spPr bwMode="auto">
          <a:xfrm flipV="1">
            <a:off x="2819400" y="2244725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2819400" y="2625725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>
            <a:off x="4800600" y="22447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 flipV="1">
            <a:off x="4724400" y="2549525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7" name="Text Box 17"/>
          <p:cNvSpPr txBox="1">
            <a:spLocks noChangeArrowheads="1"/>
          </p:cNvSpPr>
          <p:nvPr/>
        </p:nvSpPr>
        <p:spPr bwMode="auto">
          <a:xfrm>
            <a:off x="2879725" y="2590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337938" name="Text Box 18"/>
          <p:cNvSpPr txBox="1">
            <a:spLocks noChangeArrowheads="1"/>
          </p:cNvSpPr>
          <p:nvPr/>
        </p:nvSpPr>
        <p:spPr bwMode="auto">
          <a:xfrm>
            <a:off x="4860925" y="2667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</p:txBody>
      </p:sp>
      <p:sp>
        <p:nvSpPr>
          <p:cNvPr id="337939" name="Oval 19"/>
          <p:cNvSpPr>
            <a:spLocks noChangeArrowheads="1"/>
          </p:cNvSpPr>
          <p:nvPr/>
        </p:nvSpPr>
        <p:spPr bwMode="auto">
          <a:xfrm>
            <a:off x="2590800" y="3429000"/>
            <a:ext cx="1371600" cy="38100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40" name="Line 20"/>
          <p:cNvSpPr>
            <a:spLocks noChangeShapeType="1"/>
          </p:cNvSpPr>
          <p:nvPr/>
        </p:nvSpPr>
        <p:spPr bwMode="auto">
          <a:xfrm>
            <a:off x="2209800" y="2819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1" name="Line 21"/>
          <p:cNvSpPr>
            <a:spLocks noChangeShapeType="1"/>
          </p:cNvSpPr>
          <p:nvPr/>
        </p:nvSpPr>
        <p:spPr bwMode="auto">
          <a:xfrm flipV="1">
            <a:off x="3429000" y="3048000"/>
            <a:ext cx="533400" cy="3810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2" name="Oval 22"/>
          <p:cNvSpPr>
            <a:spLocks noChangeArrowheads="1"/>
          </p:cNvSpPr>
          <p:nvPr/>
        </p:nvSpPr>
        <p:spPr bwMode="auto">
          <a:xfrm>
            <a:off x="4419600" y="3429000"/>
            <a:ext cx="1371600" cy="38100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43" name="Line 23"/>
          <p:cNvSpPr>
            <a:spLocks noChangeShapeType="1"/>
          </p:cNvSpPr>
          <p:nvPr/>
        </p:nvSpPr>
        <p:spPr bwMode="auto">
          <a:xfrm>
            <a:off x="39624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4" name="Line 24"/>
          <p:cNvSpPr>
            <a:spLocks noChangeShapeType="1"/>
          </p:cNvSpPr>
          <p:nvPr/>
        </p:nvSpPr>
        <p:spPr bwMode="auto">
          <a:xfrm flipV="1">
            <a:off x="5257800" y="2667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5" name="Text Box 25"/>
          <p:cNvSpPr txBox="1">
            <a:spLocks noChangeArrowheads="1"/>
          </p:cNvSpPr>
          <p:nvPr/>
        </p:nvSpPr>
        <p:spPr bwMode="auto">
          <a:xfrm>
            <a:off x="2057400" y="297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337946" name="Text Box 26"/>
          <p:cNvSpPr txBox="1">
            <a:spLocks noChangeArrowheads="1"/>
          </p:cNvSpPr>
          <p:nvPr/>
        </p:nvSpPr>
        <p:spPr bwMode="auto">
          <a:xfrm>
            <a:off x="4038600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337947" name="Text Box 27"/>
          <p:cNvSpPr txBox="1">
            <a:spLocks noChangeArrowheads="1"/>
          </p:cNvSpPr>
          <p:nvPr/>
        </p:nvSpPr>
        <p:spPr bwMode="auto">
          <a:xfrm>
            <a:off x="5638800" y="2971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</a:p>
        </p:txBody>
      </p:sp>
      <p:sp>
        <p:nvSpPr>
          <p:cNvPr id="337948" name="Text Box 28"/>
          <p:cNvSpPr txBox="1">
            <a:spLocks noChangeArrowheads="1"/>
          </p:cNvSpPr>
          <p:nvPr/>
        </p:nvSpPr>
        <p:spPr bwMode="auto">
          <a:xfrm>
            <a:off x="3429000" y="3124200"/>
            <a:ext cx="600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Dummy</a:t>
            </a:r>
          </a:p>
        </p:txBody>
      </p:sp>
      <p:sp>
        <p:nvSpPr>
          <p:cNvPr id="337949" name="Rectangle 29"/>
          <p:cNvSpPr>
            <a:spLocks noChangeArrowheads="1"/>
          </p:cNvSpPr>
          <p:nvPr/>
        </p:nvSpPr>
        <p:spPr bwMode="auto">
          <a:xfrm>
            <a:off x="914400" y="4114800"/>
            <a:ext cx="7620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effectLst/>
              </a:rPr>
              <a:t> Arrows represent tasks &amp; Nodes represent task dependencies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effectLst/>
              </a:rPr>
              <a:t>Can depict only Finish to Start relationships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effectLst/>
              </a:rPr>
              <a:t>Dummy activities represented by dotted lines are used to show dependencies between tasks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Diagramming Method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Facilitates modeling non-sequential activities such as loops &amp; conditional branching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E.g.: </a:t>
            </a:r>
          </a:p>
          <a:p>
            <a:r>
              <a:rPr lang="en-US"/>
              <a:t>Graphical Evaluation and Review Technique(GERT)</a:t>
            </a:r>
          </a:p>
          <a:p>
            <a:r>
              <a:rPr lang="en-US"/>
              <a:t>System Dynamics models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/>
              <a:t>Critical Path</a:t>
            </a:r>
            <a:r>
              <a:rPr lang="en-US"/>
              <a:t> : Longest Path through a network diagram and determines the earliest completion of the project</a:t>
            </a:r>
          </a:p>
          <a:p>
            <a:pPr>
              <a:lnSpc>
                <a:spcPct val="90000"/>
              </a:lnSpc>
            </a:pPr>
            <a:r>
              <a:rPr lang="en-US" b="1"/>
              <a:t>Lag :</a:t>
            </a:r>
            <a:r>
              <a:rPr lang="en-US"/>
              <a:t> waiting time between two tasks</a:t>
            </a:r>
          </a:p>
          <a:p>
            <a:pPr>
              <a:lnSpc>
                <a:spcPct val="90000"/>
              </a:lnSpc>
            </a:pPr>
            <a:r>
              <a:rPr lang="en-US" b="1"/>
              <a:t>Slack or Float :</a:t>
            </a:r>
            <a:r>
              <a:rPr lang="en-US"/>
              <a:t> Amount of time a task can be delayed without delaying the project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Slack = LS (Latest Start)  – ES (Earliest Start)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Slack = LF (Latest Finish) – EF (Earliest Finish)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Discussions:</a:t>
            </a:r>
          </a:p>
          <a:p>
            <a:pPr>
              <a:lnSpc>
                <a:spcPct val="90000"/>
              </a:lnSpc>
            </a:pPr>
            <a:r>
              <a:rPr lang="en-US"/>
              <a:t>What  is the available slack for tasks in the Critical Path ?</a:t>
            </a:r>
          </a:p>
          <a:p>
            <a:pPr>
              <a:lnSpc>
                <a:spcPct val="90000"/>
              </a:lnSpc>
            </a:pPr>
            <a:r>
              <a:rPr lang="en-US"/>
              <a:t>How is Slack Calculated ?</a:t>
            </a:r>
          </a:p>
          <a:p>
            <a:pPr>
              <a:lnSpc>
                <a:spcPct val="90000"/>
              </a:lnSpc>
            </a:pPr>
            <a:r>
              <a:rPr lang="en-US"/>
              <a:t>Forward Pass &amp; Backward Pass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 Definitions  ….</a:t>
            </a:r>
          </a:p>
        </p:txBody>
      </p:sp>
      <p:sp>
        <p:nvSpPr>
          <p:cNvPr id="34304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Free Float</a:t>
            </a:r>
            <a:r>
              <a:rPr lang="en-US"/>
              <a:t> : Amount of time a task can be delayed without delaying the early start date of its successor</a:t>
            </a:r>
          </a:p>
          <a:p>
            <a:endParaRPr lang="en-US"/>
          </a:p>
          <a:p>
            <a:r>
              <a:rPr lang="en-US" b="1"/>
              <a:t>Total Float</a:t>
            </a:r>
            <a:r>
              <a:rPr lang="en-US"/>
              <a:t> : Amount of time a task can be delayed without delaying the project completion date</a:t>
            </a:r>
          </a:p>
          <a:p>
            <a:endParaRPr lang="en-US" b="1"/>
          </a:p>
          <a:p>
            <a:r>
              <a:rPr lang="en-US" b="1"/>
              <a:t>Project Float</a:t>
            </a:r>
            <a:r>
              <a:rPr lang="en-US"/>
              <a:t> : Amount of time a project can be delayed without delaying the project completion date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96200" cy="1143000"/>
          </a:xfrm>
        </p:spPr>
        <p:txBody>
          <a:bodyPr/>
          <a:lstStyle/>
          <a:p>
            <a:r>
              <a:rPr lang="en-US"/>
              <a:t>Activity Duration Estimation </a:t>
            </a:r>
          </a:p>
        </p:txBody>
      </p:sp>
      <p:sp>
        <p:nvSpPr>
          <p:cNvPr id="341003" name="WordArt 11"/>
          <p:cNvSpPr>
            <a:spLocks noChangeArrowheads="1" noChangeShapeType="1" noTextEdit="1"/>
          </p:cNvSpPr>
          <p:nvPr/>
        </p:nvSpPr>
        <p:spPr bwMode="auto">
          <a:xfrm>
            <a:off x="762000" y="1676400"/>
            <a:ext cx="1219200" cy="6969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ial Narrow"/>
              </a:rPr>
              <a:t>Input process</a:t>
            </a:r>
          </a:p>
        </p:txBody>
      </p:sp>
      <p:sp>
        <p:nvSpPr>
          <p:cNvPr id="341004" name="AutoShape 12"/>
          <p:cNvSpPr>
            <a:spLocks noChangeArrowheads="1"/>
          </p:cNvSpPr>
          <p:nvPr/>
        </p:nvSpPr>
        <p:spPr bwMode="auto">
          <a:xfrm>
            <a:off x="685800" y="2530475"/>
            <a:ext cx="3121025" cy="1749425"/>
          </a:xfrm>
          <a:prstGeom prst="flowChartPredefinedProcess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effectLst/>
              </a:rPr>
              <a:t>Activity list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Constraints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Assumptions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Resource reqmts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Resource capabilities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Historical Information</a:t>
            </a:r>
          </a:p>
        </p:txBody>
      </p:sp>
      <p:sp>
        <p:nvSpPr>
          <p:cNvPr id="341005" name="AutoShape 13"/>
          <p:cNvSpPr>
            <a:spLocks noChangeArrowheads="1"/>
          </p:cNvSpPr>
          <p:nvPr/>
        </p:nvSpPr>
        <p:spPr bwMode="auto">
          <a:xfrm>
            <a:off x="5638800" y="2876550"/>
            <a:ext cx="2816225" cy="1200150"/>
          </a:xfrm>
          <a:prstGeom prst="flowChartPredefinedProcess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effectLst/>
              </a:rPr>
              <a:t>Activity Duration Estimates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Basis of  Estimate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Activity List Update</a:t>
            </a:r>
          </a:p>
        </p:txBody>
      </p:sp>
      <p:sp>
        <p:nvSpPr>
          <p:cNvPr id="341006" name="AutoShape 14"/>
          <p:cNvSpPr>
            <a:spLocks noChangeArrowheads="1"/>
          </p:cNvSpPr>
          <p:nvPr/>
        </p:nvSpPr>
        <p:spPr bwMode="auto">
          <a:xfrm>
            <a:off x="3505200" y="4495800"/>
            <a:ext cx="3121025" cy="925513"/>
          </a:xfrm>
          <a:prstGeom prst="flowChartPredefinedProcess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effectLst/>
              </a:rPr>
              <a:t>Expert Judgment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Analogous Estimating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Simulation</a:t>
            </a:r>
          </a:p>
        </p:txBody>
      </p:sp>
      <p:sp>
        <p:nvSpPr>
          <p:cNvPr id="341007" name="WordArt 15"/>
          <p:cNvSpPr>
            <a:spLocks noChangeArrowheads="1" noChangeShapeType="1" noTextEdit="1"/>
          </p:cNvSpPr>
          <p:nvPr/>
        </p:nvSpPr>
        <p:spPr bwMode="auto">
          <a:xfrm>
            <a:off x="5562600" y="1981200"/>
            <a:ext cx="1524000" cy="6969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ial Narrow"/>
              </a:rPr>
              <a:t>Output process</a:t>
            </a:r>
          </a:p>
        </p:txBody>
      </p:sp>
      <p:sp>
        <p:nvSpPr>
          <p:cNvPr id="341008" name="WordArt 16"/>
          <p:cNvSpPr>
            <a:spLocks noChangeArrowheads="1" noChangeShapeType="1" noTextEdit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ial Narrow"/>
              </a:rPr>
              <a:t>Tool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r>
              <a:rPr lang="en-US"/>
              <a:t>Guidelines for Estimating Duration 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1524000"/>
            <a:ext cx="6096000" cy="4343400"/>
          </a:xfrm>
        </p:spPr>
        <p:txBody>
          <a:bodyPr>
            <a:normAutofit/>
          </a:bodyPr>
          <a:lstStyle/>
          <a:p>
            <a:r>
              <a:rPr lang="en-US"/>
              <a:t>Evaluate each activity independently</a:t>
            </a:r>
          </a:p>
          <a:p>
            <a:r>
              <a:rPr lang="en-US"/>
              <a:t>Assume a normal level of labor and equipment</a:t>
            </a:r>
          </a:p>
          <a:p>
            <a:r>
              <a:rPr lang="en-US"/>
              <a:t>Assume a normal workday/workweek</a:t>
            </a:r>
          </a:p>
          <a:p>
            <a:r>
              <a:rPr lang="en-US"/>
              <a:t>Disregard any predetermined contract completion date</a:t>
            </a:r>
          </a:p>
          <a:p>
            <a:r>
              <a:rPr lang="en-US"/>
              <a:t>use consistent time units</a:t>
            </a:r>
          </a:p>
          <a:p>
            <a:r>
              <a:rPr lang="en-US"/>
              <a:t>Use past actual duration as guides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r>
              <a:rPr lang="en-US"/>
              <a:t>Estimating by Experience 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752600"/>
            <a:ext cx="6096000" cy="4343400"/>
          </a:xfrm>
        </p:spPr>
        <p:txBody>
          <a:bodyPr/>
          <a:lstStyle/>
          <a:p>
            <a:r>
              <a:rPr lang="en-US"/>
              <a:t>Most Accurate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Based on “Personal”  Experience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Must be Adjusted to Reflect Anticipated Environment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r>
              <a:rPr lang="en-US"/>
              <a:t>Estimation by Comparison 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76400"/>
            <a:ext cx="6096000" cy="4343400"/>
          </a:xfrm>
        </p:spPr>
        <p:txBody>
          <a:bodyPr>
            <a:normAutofit/>
          </a:bodyPr>
          <a:lstStyle/>
          <a:p>
            <a:r>
              <a:rPr lang="en-US"/>
              <a:t>More  accurate than using mathematical  formulas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Based on “Someone Else’s “ Experience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Must be adjusted to reflect the anticipated environment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r>
              <a:rPr lang="en-US"/>
              <a:t>Formula driven Estimation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00200"/>
            <a:ext cx="6096000" cy="4343400"/>
          </a:xfrm>
        </p:spPr>
        <p:txBody>
          <a:bodyPr/>
          <a:lstStyle/>
          <a:p>
            <a:r>
              <a:rPr lang="en-US"/>
              <a:t>Least Accurate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Based on Statistically derived Averages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 Must be Adjusted to Reflect Anticipated Environment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r>
              <a:rPr lang="en-US"/>
              <a:t>Analogous - Estimation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60960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Also called  ‘Top-Down Estimation’</a:t>
            </a:r>
          </a:p>
          <a:p>
            <a:pPr>
              <a:lnSpc>
                <a:spcPct val="90000"/>
              </a:lnSpc>
            </a:pPr>
            <a:r>
              <a:rPr lang="en-US"/>
              <a:t>Uses the actual duration of a previous similar activity  as the basis</a:t>
            </a:r>
          </a:p>
          <a:p>
            <a:pPr>
              <a:lnSpc>
                <a:spcPct val="90000"/>
              </a:lnSpc>
            </a:pPr>
            <a:r>
              <a:rPr lang="en-US"/>
              <a:t>Frequently used when limited amount of detailed information is available.</a:t>
            </a:r>
          </a:p>
          <a:p>
            <a:pPr>
              <a:lnSpc>
                <a:spcPct val="90000"/>
              </a:lnSpc>
            </a:pPr>
            <a:r>
              <a:rPr lang="en-US"/>
              <a:t>One form of Expert Judgment</a:t>
            </a:r>
          </a:p>
          <a:p>
            <a:pPr>
              <a:lnSpc>
                <a:spcPct val="90000"/>
              </a:lnSpc>
            </a:pPr>
            <a:r>
              <a:rPr lang="en-US"/>
              <a:t>More reliable when activities compared are identical</a:t>
            </a:r>
          </a:p>
          <a:p>
            <a:pPr>
              <a:lnSpc>
                <a:spcPct val="90000"/>
              </a:lnSpc>
            </a:pPr>
            <a:r>
              <a:rPr lang="en-US"/>
              <a:t>More reliable when the individual preparing the estimate has the experience of similar activities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Time management </a:t>
            </a:r>
          </a:p>
          <a:p>
            <a:pPr lvl="1"/>
            <a:r>
              <a:rPr lang="en-US" dirty="0"/>
              <a:t>Processes </a:t>
            </a:r>
          </a:p>
          <a:p>
            <a:pPr lvl="1"/>
            <a:r>
              <a:rPr lang="en-US" dirty="0"/>
              <a:t>Concepts</a:t>
            </a:r>
          </a:p>
          <a:p>
            <a:pPr lvl="1"/>
            <a:r>
              <a:rPr lang="en-US" dirty="0"/>
              <a:t>Definitions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r>
              <a:rPr lang="en-US"/>
              <a:t>Simulation 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772400" cy="4572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/>
              <a:t>- Uses a representation / model of a system to analyze the behavior of the system</a:t>
            </a:r>
          </a:p>
          <a:p>
            <a:pPr>
              <a:buFontTx/>
              <a:buNone/>
            </a:pPr>
            <a:r>
              <a:rPr lang="en-US"/>
              <a:t>- Involves calculating multiple duration with different sets of assumptions</a:t>
            </a:r>
          </a:p>
          <a:p>
            <a:pPr>
              <a:buFontTx/>
              <a:buNone/>
            </a:pPr>
            <a:r>
              <a:rPr lang="en-US"/>
              <a:t>- Should be used for estimation of large system</a:t>
            </a:r>
          </a:p>
          <a:p>
            <a:pPr>
              <a:buFontTx/>
              <a:buNone/>
            </a:pPr>
            <a:r>
              <a:rPr lang="en-US" b="1"/>
              <a:t>E.g.: MONTE CARLO ANALYSIS</a:t>
            </a:r>
          </a:p>
          <a:p>
            <a:pPr>
              <a:buFontTx/>
              <a:buNone/>
            </a:pPr>
            <a:r>
              <a:rPr lang="en-US"/>
              <a:t> - A distribution of probable results is defined for each activity and used to calculate a distribution of probable results for the total project</a:t>
            </a:r>
          </a:p>
          <a:p>
            <a:pPr>
              <a:buFontTx/>
              <a:buNone/>
            </a:pPr>
            <a:r>
              <a:rPr lang="en-US"/>
              <a:t>-   Most commonly used simulation for large or complex projects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r>
              <a:rPr lang="en-US"/>
              <a:t>Types of estimates &amp; their accuracy 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219200"/>
            <a:ext cx="8001000" cy="4876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b="1"/>
              <a:t>Order of Estimate (-25% , +75%)</a:t>
            </a:r>
          </a:p>
          <a:p>
            <a:pPr>
              <a:buFontTx/>
              <a:buNone/>
            </a:pPr>
            <a:r>
              <a:rPr lang="en-US" sz="2000"/>
              <a:t>     An appropriate estimate made without detailed data. This type of estimate is used during the formative stages of an expenditure program for initial evaluation of the project. </a:t>
            </a:r>
          </a:p>
          <a:p>
            <a:pPr>
              <a:buFontTx/>
              <a:buNone/>
            </a:pPr>
            <a:r>
              <a:rPr lang="en-US" sz="2800" b="1"/>
              <a:t>Budget Estimate (-10%, +25%)</a:t>
            </a:r>
          </a:p>
          <a:p>
            <a:pPr>
              <a:buFontTx/>
              <a:buNone/>
            </a:pPr>
            <a:r>
              <a:rPr lang="en-US" sz="2000"/>
              <a:t>     A budget estimate is prepared from flow sheets, layouts and equipment details These estimates establish the funds required and are used for obtaining  approval for the project .</a:t>
            </a:r>
          </a:p>
          <a:p>
            <a:pPr>
              <a:buFontTx/>
              <a:buNone/>
            </a:pPr>
            <a:r>
              <a:rPr lang="en-US" sz="2800" b="1"/>
              <a:t>Definitive Estimate (-5%, +10%)</a:t>
            </a:r>
          </a:p>
          <a:p>
            <a:pPr>
              <a:buFontTx/>
              <a:buNone/>
            </a:pPr>
            <a:r>
              <a:rPr lang="en-US" sz="1800"/>
              <a:t>    A definitive estimate is prepared from well defined data, specifications,drawings etc. This category covers all estimate ranges from a minimum to a maximum definitive type.These estimates are used  for bid proposals,bid evaluations, contract changes, extra work, legal claims, permit and government approvals.</a:t>
            </a:r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96200" cy="1143000"/>
          </a:xfrm>
        </p:spPr>
        <p:txBody>
          <a:bodyPr/>
          <a:lstStyle/>
          <a:p>
            <a:r>
              <a:rPr lang="en-US"/>
              <a:t>Schedule Development </a:t>
            </a:r>
          </a:p>
        </p:txBody>
      </p:sp>
      <p:sp>
        <p:nvSpPr>
          <p:cNvPr id="355338" name="WordArt 10"/>
          <p:cNvSpPr>
            <a:spLocks noChangeArrowheads="1" noChangeShapeType="1" noTextEdit="1"/>
          </p:cNvSpPr>
          <p:nvPr/>
        </p:nvSpPr>
        <p:spPr bwMode="auto">
          <a:xfrm>
            <a:off x="609600" y="1447800"/>
            <a:ext cx="1219200" cy="6969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ial Narrow"/>
              </a:rPr>
              <a:t>Input process</a:t>
            </a:r>
          </a:p>
        </p:txBody>
      </p:sp>
      <p:sp>
        <p:nvSpPr>
          <p:cNvPr id="355339" name="AutoShape 11"/>
          <p:cNvSpPr>
            <a:spLocks noChangeArrowheads="1"/>
          </p:cNvSpPr>
          <p:nvPr/>
        </p:nvSpPr>
        <p:spPr bwMode="auto">
          <a:xfrm>
            <a:off x="458788" y="2266950"/>
            <a:ext cx="3579812" cy="2298700"/>
          </a:xfrm>
          <a:prstGeom prst="flowChartPredefinedProcess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effectLst/>
              </a:rPr>
              <a:t>Project Network Diagram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Activity duration 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Resource Requirement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Resource pool description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Calendars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Constraints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Assumptions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Leads and Lags  </a:t>
            </a:r>
          </a:p>
        </p:txBody>
      </p:sp>
      <p:sp>
        <p:nvSpPr>
          <p:cNvPr id="355340" name="AutoShape 12"/>
          <p:cNvSpPr>
            <a:spLocks noChangeArrowheads="1"/>
          </p:cNvSpPr>
          <p:nvPr/>
        </p:nvSpPr>
        <p:spPr bwMode="auto">
          <a:xfrm>
            <a:off x="5486400" y="2362200"/>
            <a:ext cx="3121025" cy="1749425"/>
          </a:xfrm>
          <a:prstGeom prst="flowChartPredefinedProcess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effectLst/>
              </a:rPr>
              <a:t>Project schedule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Supporting detail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Schedule Management plan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Resource requirement updates    </a:t>
            </a:r>
          </a:p>
        </p:txBody>
      </p:sp>
      <p:sp>
        <p:nvSpPr>
          <p:cNvPr id="355341" name="AutoShape 13"/>
          <p:cNvSpPr>
            <a:spLocks noChangeArrowheads="1"/>
          </p:cNvSpPr>
          <p:nvPr/>
        </p:nvSpPr>
        <p:spPr bwMode="auto">
          <a:xfrm>
            <a:off x="3200400" y="4876800"/>
            <a:ext cx="3121025" cy="1749425"/>
          </a:xfrm>
          <a:prstGeom prst="flowChartPredefinedProcess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effectLst/>
              </a:rPr>
              <a:t>Mathematical Analysis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Duration Compression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Simulation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Resource leveling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Project Management Software</a:t>
            </a:r>
          </a:p>
        </p:txBody>
      </p:sp>
      <p:sp>
        <p:nvSpPr>
          <p:cNvPr id="355342" name="WordArt 14"/>
          <p:cNvSpPr>
            <a:spLocks noChangeArrowheads="1" noChangeShapeType="1" noTextEdit="1"/>
          </p:cNvSpPr>
          <p:nvPr/>
        </p:nvSpPr>
        <p:spPr bwMode="auto">
          <a:xfrm>
            <a:off x="5562600" y="1447800"/>
            <a:ext cx="1524000" cy="6969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ial Narrow"/>
              </a:rPr>
              <a:t>Output process</a:t>
            </a:r>
          </a:p>
        </p:txBody>
      </p:sp>
      <p:sp>
        <p:nvSpPr>
          <p:cNvPr id="355343" name="WordArt 15"/>
          <p:cNvSpPr>
            <a:spLocks noChangeArrowheads="1" noChangeShapeType="1" noTextEdit="1"/>
          </p:cNvSpPr>
          <p:nvPr/>
        </p:nvSpPr>
        <p:spPr bwMode="auto">
          <a:xfrm>
            <a:off x="4267200" y="4267200"/>
            <a:ext cx="1066800" cy="533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ial Narrow"/>
              </a:rPr>
              <a:t>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/>
              <a:t>Shortening the Schedule 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838200" y="1219200"/>
            <a:ext cx="79248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effectLst/>
              </a:rPr>
              <a:t>Crashing</a:t>
            </a:r>
            <a:r>
              <a:rPr lang="en-US">
                <a:effectLst/>
              </a:rPr>
              <a:t> : Adding more resources to the critical path.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>
                <a:effectLst/>
              </a:rPr>
              <a:t>Almost always results in increased cost.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>
                <a:effectLst/>
              </a:rPr>
              <a:t>However crashing could also mean moving resources around within the project (no cost impact)</a:t>
            </a:r>
          </a:p>
          <a:p>
            <a:pPr>
              <a:spcBef>
                <a:spcPct val="50000"/>
              </a:spcBef>
            </a:pPr>
            <a:r>
              <a:rPr lang="en-US" b="1">
                <a:effectLst/>
              </a:rPr>
              <a:t>Fast  Tracking</a:t>
            </a:r>
            <a:r>
              <a:rPr lang="en-US">
                <a:effectLst/>
              </a:rPr>
              <a:t> : Doing more tasks in parallel.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>
                <a:effectLst/>
              </a:rPr>
              <a:t>Results in re-work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>
                <a:effectLst/>
              </a:rPr>
              <a:t>Increases risk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>
                <a:effectLst/>
              </a:rPr>
              <a:t>Requires more attention to communications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96200" cy="1143000"/>
          </a:xfrm>
        </p:spPr>
        <p:txBody>
          <a:bodyPr/>
          <a:lstStyle/>
          <a:p>
            <a:r>
              <a:rPr lang="en-US"/>
              <a:t>Schedule Control </a:t>
            </a:r>
          </a:p>
        </p:txBody>
      </p:sp>
      <p:sp>
        <p:nvSpPr>
          <p:cNvPr id="356362" name="WordArt 10"/>
          <p:cNvSpPr>
            <a:spLocks noChangeArrowheads="1" noChangeShapeType="1" noTextEdit="1"/>
          </p:cNvSpPr>
          <p:nvPr/>
        </p:nvSpPr>
        <p:spPr bwMode="auto">
          <a:xfrm>
            <a:off x="457200" y="1828800"/>
            <a:ext cx="1219200" cy="6969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ial Narrow"/>
              </a:rPr>
              <a:t>Input process</a:t>
            </a:r>
          </a:p>
        </p:txBody>
      </p:sp>
      <p:sp>
        <p:nvSpPr>
          <p:cNvPr id="356363" name="AutoShape 11"/>
          <p:cNvSpPr>
            <a:spLocks noChangeArrowheads="1"/>
          </p:cNvSpPr>
          <p:nvPr/>
        </p:nvSpPr>
        <p:spPr bwMode="auto">
          <a:xfrm>
            <a:off x="458788" y="2446631"/>
            <a:ext cx="3579812" cy="1754326"/>
          </a:xfrm>
          <a:prstGeom prst="flowChartPredefinedProcess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Tx/>
              <a:buChar char="•"/>
            </a:pPr>
            <a:r>
              <a:rPr lang="en-US" sz="1800" dirty="0">
                <a:effectLst/>
              </a:rPr>
              <a:t>Project schedule</a:t>
            </a:r>
          </a:p>
          <a:p>
            <a:pPr>
              <a:buFontTx/>
              <a:buChar char="•"/>
            </a:pPr>
            <a:r>
              <a:rPr lang="en-US" sz="1800" dirty="0">
                <a:effectLst/>
              </a:rPr>
              <a:t>Performance reports</a:t>
            </a:r>
          </a:p>
          <a:p>
            <a:pPr>
              <a:buFontTx/>
              <a:buChar char="•"/>
            </a:pPr>
            <a:r>
              <a:rPr lang="en-US" sz="1800" dirty="0">
                <a:effectLst/>
              </a:rPr>
              <a:t>Change requests</a:t>
            </a:r>
          </a:p>
          <a:p>
            <a:pPr>
              <a:buFontTx/>
              <a:buChar char="•"/>
            </a:pPr>
            <a:r>
              <a:rPr lang="en-US" sz="1800" dirty="0">
                <a:effectLst/>
              </a:rPr>
              <a:t>Schedule </a:t>
            </a:r>
            <a:r>
              <a:rPr lang="en-US" sz="1800" dirty="0" smtClean="0">
                <a:effectLst/>
              </a:rPr>
              <a:t>Management</a:t>
            </a:r>
            <a:endParaRPr lang="en-US" sz="1800" dirty="0">
              <a:effectLst/>
            </a:endParaRPr>
          </a:p>
          <a:p>
            <a:pPr>
              <a:buFontTx/>
              <a:buChar char="•"/>
            </a:pPr>
            <a:r>
              <a:rPr lang="en-US" sz="1800" dirty="0">
                <a:effectLst/>
              </a:rPr>
              <a:t> Plan</a:t>
            </a:r>
          </a:p>
        </p:txBody>
      </p:sp>
      <p:sp>
        <p:nvSpPr>
          <p:cNvPr id="356364" name="AutoShape 12"/>
          <p:cNvSpPr>
            <a:spLocks noChangeArrowheads="1"/>
          </p:cNvSpPr>
          <p:nvPr/>
        </p:nvSpPr>
        <p:spPr bwMode="auto">
          <a:xfrm>
            <a:off x="5410200" y="3003550"/>
            <a:ext cx="3048000" cy="925513"/>
          </a:xfrm>
          <a:prstGeom prst="flowChartPredefinedProcess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effectLst/>
              </a:rPr>
              <a:t>Schedule update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Corrective actions</a:t>
            </a:r>
          </a:p>
          <a:p>
            <a:pPr>
              <a:buFontTx/>
              <a:buChar char="•"/>
            </a:pPr>
            <a:r>
              <a:rPr lang="en-US" sz="1800">
                <a:effectLst/>
              </a:rPr>
              <a:t>Lessons learned</a:t>
            </a:r>
          </a:p>
        </p:txBody>
      </p:sp>
      <p:sp>
        <p:nvSpPr>
          <p:cNvPr id="356365" name="AutoShape 13"/>
          <p:cNvSpPr>
            <a:spLocks noChangeArrowheads="1"/>
          </p:cNvSpPr>
          <p:nvPr/>
        </p:nvSpPr>
        <p:spPr bwMode="auto">
          <a:xfrm>
            <a:off x="3200400" y="4349701"/>
            <a:ext cx="3810000" cy="2308324"/>
          </a:xfrm>
          <a:prstGeom prst="flowChartPredefinedProcess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Tx/>
              <a:buChar char="•"/>
            </a:pPr>
            <a:r>
              <a:rPr lang="en-US" sz="1800" dirty="0">
                <a:effectLst/>
              </a:rPr>
              <a:t>Schedule change control</a:t>
            </a:r>
          </a:p>
          <a:p>
            <a:pPr>
              <a:buFontTx/>
              <a:buChar char="•"/>
            </a:pPr>
            <a:r>
              <a:rPr lang="en-US" sz="1800" dirty="0">
                <a:effectLst/>
              </a:rPr>
              <a:t>system</a:t>
            </a:r>
          </a:p>
          <a:p>
            <a:pPr>
              <a:buFontTx/>
              <a:buChar char="•"/>
            </a:pPr>
            <a:r>
              <a:rPr lang="en-US" sz="1800" dirty="0">
                <a:effectLst/>
              </a:rPr>
              <a:t>Performance measurement</a:t>
            </a:r>
          </a:p>
          <a:p>
            <a:pPr>
              <a:buFontTx/>
              <a:buChar char="•"/>
            </a:pPr>
            <a:r>
              <a:rPr lang="en-US" sz="1800" dirty="0">
                <a:effectLst/>
              </a:rPr>
              <a:t>Additional  Planning</a:t>
            </a:r>
          </a:p>
          <a:p>
            <a:pPr>
              <a:buFontTx/>
              <a:buChar char="•"/>
            </a:pPr>
            <a:r>
              <a:rPr lang="en-US" sz="1800" dirty="0">
                <a:effectLst/>
              </a:rPr>
              <a:t>Project Management S/W</a:t>
            </a:r>
          </a:p>
        </p:txBody>
      </p:sp>
      <p:sp>
        <p:nvSpPr>
          <p:cNvPr id="356366" name="WordArt 14"/>
          <p:cNvSpPr>
            <a:spLocks noChangeArrowheads="1" noChangeShapeType="1" noTextEdit="1"/>
          </p:cNvSpPr>
          <p:nvPr/>
        </p:nvSpPr>
        <p:spPr bwMode="auto">
          <a:xfrm>
            <a:off x="5562600" y="2209800"/>
            <a:ext cx="1524000" cy="6969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ial Narrow"/>
              </a:rPr>
              <a:t>Output process</a:t>
            </a:r>
          </a:p>
        </p:txBody>
      </p:sp>
      <p:sp>
        <p:nvSpPr>
          <p:cNvPr id="356367" name="WordArt 15"/>
          <p:cNvSpPr>
            <a:spLocks noChangeArrowheads="1" noChangeShapeType="1" noTextEdit="1"/>
          </p:cNvSpPr>
          <p:nvPr/>
        </p:nvSpPr>
        <p:spPr bwMode="auto">
          <a:xfrm>
            <a:off x="4267200" y="3962400"/>
            <a:ext cx="10668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ial Narrow"/>
              </a:rPr>
              <a:t>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924800" cy="1143000"/>
          </a:xfrm>
        </p:spPr>
        <p:txBody>
          <a:bodyPr/>
          <a:lstStyle/>
          <a:p>
            <a:r>
              <a:rPr lang="en-US"/>
              <a:t>More Definitions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1219200"/>
            <a:ext cx="7239000" cy="4876800"/>
            <a:chOff x="-3" y="-3"/>
            <a:chExt cx="3800" cy="294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3794" cy="2940"/>
              <a:chOff x="0" y="0"/>
              <a:chExt cx="3794" cy="294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512" cy="980"/>
                <a:chOff x="0" y="0"/>
                <a:chExt cx="1512" cy="980"/>
              </a:xfrm>
            </p:grpSpPr>
            <p:sp>
              <p:nvSpPr>
                <p:cNvPr id="359432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26" cy="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r>
                    <a:rPr lang="en-US">
                      <a:effectLst/>
                    </a:rPr>
                    <a:t>Resource Leveling</a:t>
                  </a:r>
                </a:p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359433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12" cy="9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1512" y="0"/>
                <a:ext cx="2282" cy="980"/>
                <a:chOff x="1512" y="0"/>
                <a:chExt cx="2282" cy="980"/>
              </a:xfrm>
            </p:grpSpPr>
            <p:sp>
              <p:nvSpPr>
                <p:cNvPr id="359435" name="Rectangle 11"/>
                <p:cNvSpPr>
                  <a:spLocks noChangeArrowheads="1"/>
                </p:cNvSpPr>
                <p:nvPr/>
              </p:nvSpPr>
              <p:spPr bwMode="auto">
                <a:xfrm>
                  <a:off x="1555" y="0"/>
                  <a:ext cx="2196" cy="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800">
                      <a:effectLst/>
                      <a:latin typeface="Arial" charset="0"/>
                      <a:cs typeface="Arial" charset="0"/>
                    </a:rPr>
                    <a:t>Leveling peaks &amp; valleys of resource use from one month to another</a:t>
                  </a:r>
                  <a:endParaRPr lang="en-US" sz="2000" i="1">
                    <a:effectLst/>
                  </a:endParaRPr>
                </a:p>
              </p:txBody>
            </p:sp>
            <p:sp>
              <p:nvSpPr>
                <p:cNvPr id="359436" name="Rectangle 12"/>
                <p:cNvSpPr>
                  <a:spLocks noChangeArrowheads="1"/>
                </p:cNvSpPr>
                <p:nvPr/>
              </p:nvSpPr>
              <p:spPr bwMode="auto">
                <a:xfrm>
                  <a:off x="1512" y="0"/>
                  <a:ext cx="2282" cy="9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0" y="980"/>
                <a:ext cx="1512" cy="1153"/>
                <a:chOff x="0" y="980"/>
                <a:chExt cx="1512" cy="1153"/>
              </a:xfrm>
            </p:grpSpPr>
            <p:sp>
              <p:nvSpPr>
                <p:cNvPr id="359438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980"/>
                  <a:ext cx="1426" cy="11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effectLst/>
                    </a:rPr>
                    <a:t>SPI </a:t>
                  </a:r>
                </a:p>
              </p:txBody>
            </p:sp>
            <p:sp>
              <p:nvSpPr>
                <p:cNvPr id="359439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980"/>
                  <a:ext cx="1512" cy="11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1512" y="980"/>
                <a:ext cx="2282" cy="1153"/>
                <a:chOff x="1512" y="980"/>
                <a:chExt cx="2282" cy="1153"/>
              </a:xfrm>
            </p:grpSpPr>
            <p:sp>
              <p:nvSpPr>
                <p:cNvPr id="359441" name="Rectangle 17"/>
                <p:cNvSpPr>
                  <a:spLocks noChangeArrowheads="1"/>
                </p:cNvSpPr>
                <p:nvPr/>
              </p:nvSpPr>
              <p:spPr bwMode="auto">
                <a:xfrm>
                  <a:off x="1555" y="980"/>
                  <a:ext cx="2196" cy="11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800">
                      <a:effectLst/>
                      <a:latin typeface="Arial" charset="0"/>
                      <a:cs typeface="Arial" charset="0"/>
                    </a:rPr>
                    <a:t>Ratio of work Performed to Work Scheduled</a:t>
                  </a:r>
                  <a:endParaRPr lang="en-US">
                    <a:effectLst/>
                  </a:endParaRPr>
                </a:p>
              </p:txBody>
            </p:sp>
            <p:sp>
              <p:nvSpPr>
                <p:cNvPr id="359442" name="Rectangle 18"/>
                <p:cNvSpPr>
                  <a:spLocks noChangeArrowheads="1"/>
                </p:cNvSpPr>
                <p:nvPr/>
              </p:nvSpPr>
              <p:spPr bwMode="auto">
                <a:xfrm>
                  <a:off x="1512" y="980"/>
                  <a:ext cx="2282" cy="11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0" y="2133"/>
                <a:ext cx="1512" cy="807"/>
                <a:chOff x="0" y="2133"/>
                <a:chExt cx="1512" cy="807"/>
              </a:xfrm>
            </p:grpSpPr>
            <p:sp>
              <p:nvSpPr>
                <p:cNvPr id="359444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2133"/>
                  <a:ext cx="1426" cy="8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effectLst/>
                    </a:rPr>
                    <a:t>Schedule Variance</a:t>
                  </a:r>
                </a:p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359445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2133"/>
                  <a:ext cx="1512" cy="80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1512" y="2133"/>
                <a:ext cx="2282" cy="807"/>
                <a:chOff x="1512" y="2133"/>
                <a:chExt cx="2282" cy="807"/>
              </a:xfrm>
            </p:grpSpPr>
            <p:sp>
              <p:nvSpPr>
                <p:cNvPr id="359447" name="Rectangle 23"/>
                <p:cNvSpPr>
                  <a:spLocks noChangeArrowheads="1"/>
                </p:cNvSpPr>
                <p:nvPr/>
              </p:nvSpPr>
              <p:spPr bwMode="auto">
                <a:xfrm>
                  <a:off x="1555" y="2133"/>
                  <a:ext cx="2196" cy="8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800">
                      <a:effectLst/>
                      <a:latin typeface="Arial" charset="0"/>
                      <a:cs typeface="Arial" charset="0"/>
                    </a:rPr>
                    <a:t>Difference between scheduled completion and actual completion</a:t>
                  </a:r>
                </a:p>
                <a:p>
                  <a:r>
                    <a:rPr lang="en-US" sz="1800" b="1">
                      <a:effectLst/>
                      <a:latin typeface="Arial" charset="0"/>
                      <a:cs typeface="Arial" charset="0"/>
                    </a:rPr>
                    <a:t>BCWP - BCWS</a:t>
                  </a:r>
                  <a:endParaRPr lang="en-US" b="1">
                    <a:effectLst/>
                  </a:endParaRPr>
                </a:p>
              </p:txBody>
            </p:sp>
            <p:sp>
              <p:nvSpPr>
                <p:cNvPr id="359448" name="Rectangle 24"/>
                <p:cNvSpPr>
                  <a:spLocks noChangeArrowheads="1"/>
                </p:cNvSpPr>
                <p:nvPr/>
              </p:nvSpPr>
              <p:spPr bwMode="auto">
                <a:xfrm>
                  <a:off x="1512" y="2133"/>
                  <a:ext cx="2282" cy="80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59449" name="Rectangle 25"/>
            <p:cNvSpPr>
              <a:spLocks noChangeArrowheads="1"/>
            </p:cNvSpPr>
            <p:nvPr/>
          </p:nvSpPr>
          <p:spPr bwMode="auto">
            <a:xfrm>
              <a:off x="-3" y="-3"/>
              <a:ext cx="3800" cy="29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Project Time Management is all about ensuring timely completion of the project</a:t>
            </a:r>
          </a:p>
          <a:p>
            <a:pPr lvl="1"/>
            <a:endParaRPr lang="en-US" sz="2400"/>
          </a:p>
          <a:p>
            <a:pPr lvl="1"/>
            <a:r>
              <a:rPr lang="en-US"/>
              <a:t>Define activities by decomposing the the scope</a:t>
            </a:r>
          </a:p>
          <a:p>
            <a:pPr lvl="1"/>
            <a:endParaRPr lang="en-US"/>
          </a:p>
          <a:p>
            <a:pPr lvl="1"/>
            <a:r>
              <a:rPr lang="en-US"/>
              <a:t>Identify dependencies among activities</a:t>
            </a:r>
          </a:p>
          <a:p>
            <a:pPr lvl="1"/>
            <a:endParaRPr lang="en-US"/>
          </a:p>
          <a:p>
            <a:pPr lvl="1"/>
            <a:r>
              <a:rPr lang="en-US"/>
              <a:t>Estimate individual activities</a:t>
            </a:r>
          </a:p>
          <a:p>
            <a:pPr lvl="1"/>
            <a:endParaRPr lang="en-US"/>
          </a:p>
          <a:p>
            <a:pPr lvl="1"/>
            <a:r>
              <a:rPr lang="en-US"/>
              <a:t>Develop a project schedule</a:t>
            </a:r>
          </a:p>
          <a:p>
            <a:pPr lvl="1"/>
            <a:endParaRPr lang="en-US"/>
          </a:p>
          <a:p>
            <a:pPr lvl="1"/>
            <a:r>
              <a:rPr lang="en-US"/>
              <a:t>Track &amp; control changes to the schedule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</a:t>
            </a:r>
            <a:br>
              <a:rPr lang="en-US"/>
            </a:br>
            <a:r>
              <a:rPr lang="en-US"/>
              <a:t>(Process groups) 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326660" name="Oval 4"/>
          <p:cNvSpPr>
            <a:spLocks noChangeArrowheads="1"/>
          </p:cNvSpPr>
          <p:nvPr/>
        </p:nvSpPr>
        <p:spPr bwMode="auto">
          <a:xfrm>
            <a:off x="1449388" y="2198688"/>
            <a:ext cx="2133600" cy="663575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Initiating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NONE</a:t>
            </a:r>
          </a:p>
        </p:txBody>
      </p:sp>
      <p:sp>
        <p:nvSpPr>
          <p:cNvPr id="326661" name="Oval 5"/>
          <p:cNvSpPr>
            <a:spLocks noChangeArrowheads="1"/>
          </p:cNvSpPr>
          <p:nvPr/>
        </p:nvSpPr>
        <p:spPr bwMode="auto">
          <a:xfrm>
            <a:off x="4957763" y="1576388"/>
            <a:ext cx="3194050" cy="1909762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Planning</a:t>
            </a:r>
          </a:p>
          <a:p>
            <a:pPr algn="ctr"/>
            <a:r>
              <a:rPr lang="en-US" sz="1400">
                <a:effectLst/>
              </a:rPr>
              <a:t>Activity Definition</a:t>
            </a:r>
          </a:p>
          <a:p>
            <a:pPr algn="ctr"/>
            <a:r>
              <a:rPr lang="en-US" sz="1400">
                <a:effectLst/>
              </a:rPr>
              <a:t>Activity Sequencing</a:t>
            </a:r>
          </a:p>
          <a:p>
            <a:pPr algn="ctr"/>
            <a:r>
              <a:rPr lang="en-US" sz="1400">
                <a:effectLst/>
              </a:rPr>
              <a:t>Activity Duration Estimates</a:t>
            </a:r>
          </a:p>
          <a:p>
            <a:pPr algn="ctr"/>
            <a:r>
              <a:rPr lang="en-US" sz="1400">
                <a:effectLst/>
              </a:rPr>
              <a:t>Schedule Development</a:t>
            </a:r>
          </a:p>
          <a:p>
            <a:pPr algn="ctr"/>
            <a:endParaRPr lang="en-US" sz="1200" b="1">
              <a:effectLst/>
              <a:latin typeface="Verdana" pitchFamily="34" charset="0"/>
            </a:endParaRPr>
          </a:p>
        </p:txBody>
      </p:sp>
      <p:sp>
        <p:nvSpPr>
          <p:cNvPr id="326662" name="Oval 6"/>
          <p:cNvSpPr>
            <a:spLocks noChangeArrowheads="1"/>
          </p:cNvSpPr>
          <p:nvPr/>
        </p:nvSpPr>
        <p:spPr bwMode="auto">
          <a:xfrm>
            <a:off x="6480175" y="3602038"/>
            <a:ext cx="2435225" cy="100965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Executing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NONE</a:t>
            </a:r>
          </a:p>
          <a:p>
            <a:pPr algn="ctr"/>
            <a:endParaRPr lang="en-US" sz="1600" b="1">
              <a:effectLst/>
              <a:latin typeface="Verdana" pitchFamily="34" charset="0"/>
            </a:endParaRPr>
          </a:p>
        </p:txBody>
      </p:sp>
      <p:sp>
        <p:nvSpPr>
          <p:cNvPr id="326663" name="Oval 7"/>
          <p:cNvSpPr>
            <a:spLocks noChangeArrowheads="1"/>
          </p:cNvSpPr>
          <p:nvPr/>
        </p:nvSpPr>
        <p:spPr bwMode="auto">
          <a:xfrm>
            <a:off x="2593975" y="3605213"/>
            <a:ext cx="2282825" cy="74930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Controlling</a:t>
            </a:r>
          </a:p>
          <a:p>
            <a:pPr algn="ctr"/>
            <a:r>
              <a:rPr lang="en-US" sz="1400">
                <a:effectLst/>
              </a:rPr>
              <a:t>Schedule Control</a:t>
            </a:r>
          </a:p>
        </p:txBody>
      </p:sp>
      <p:sp>
        <p:nvSpPr>
          <p:cNvPr id="326664" name="Oval 8"/>
          <p:cNvSpPr>
            <a:spLocks noChangeArrowheads="1"/>
          </p:cNvSpPr>
          <p:nvPr/>
        </p:nvSpPr>
        <p:spPr bwMode="auto">
          <a:xfrm>
            <a:off x="4954588" y="4965700"/>
            <a:ext cx="2209800" cy="922338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Closeout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NONE</a:t>
            </a:r>
          </a:p>
          <a:p>
            <a:pPr algn="ctr"/>
            <a:endParaRPr lang="en-US" sz="1200" b="1">
              <a:effectLst/>
              <a:latin typeface="Verdana" pitchFamily="34" charset="0"/>
            </a:endParaRPr>
          </a:p>
        </p:txBody>
      </p:sp>
      <p:sp>
        <p:nvSpPr>
          <p:cNvPr id="326665" name="Line 9"/>
          <p:cNvSpPr>
            <a:spLocks noChangeShapeType="1"/>
          </p:cNvSpPr>
          <p:nvPr/>
        </p:nvSpPr>
        <p:spPr bwMode="auto">
          <a:xfrm>
            <a:off x="3582988" y="2525713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>
            <a:off x="7391400" y="33528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7" name="Line 11"/>
          <p:cNvSpPr>
            <a:spLocks noChangeShapeType="1"/>
          </p:cNvSpPr>
          <p:nvPr/>
        </p:nvSpPr>
        <p:spPr bwMode="auto">
          <a:xfrm flipH="1">
            <a:off x="4876800" y="3962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8" name="Line 12"/>
          <p:cNvSpPr>
            <a:spLocks noChangeShapeType="1"/>
          </p:cNvSpPr>
          <p:nvPr/>
        </p:nvSpPr>
        <p:spPr bwMode="auto">
          <a:xfrm>
            <a:off x="4876800" y="4114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9" name="Line 13"/>
          <p:cNvSpPr>
            <a:spLocks noChangeShapeType="1"/>
          </p:cNvSpPr>
          <p:nvPr/>
        </p:nvSpPr>
        <p:spPr bwMode="auto">
          <a:xfrm flipV="1">
            <a:off x="3963988" y="2971800"/>
            <a:ext cx="1217612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70" name="Line 14"/>
          <p:cNvSpPr>
            <a:spLocks noChangeShapeType="1"/>
          </p:cNvSpPr>
          <p:nvPr/>
        </p:nvSpPr>
        <p:spPr bwMode="auto">
          <a:xfrm>
            <a:off x="4192588" y="4354513"/>
            <a:ext cx="1371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0" grpId="0" animBg="1" autoUpdateAnimBg="0"/>
      <p:bldP spid="326661" grpId="0" animBg="1" autoUpdateAnimBg="0"/>
      <p:bldP spid="326662" grpId="0" animBg="1" autoUpdateAnimBg="0"/>
      <p:bldP spid="326663" grpId="0" animBg="1" autoUpdateAnimBg="0"/>
      <p:bldP spid="326664" grpId="0" animBg="1" autoUpdateAnimBg="0"/>
      <p:bldP spid="326665" grpId="0" animBg="1"/>
      <p:bldP spid="326666" grpId="0" animBg="1"/>
      <p:bldP spid="326667" grpId="0" animBg="1"/>
      <p:bldP spid="326668" grpId="0" animBg="1"/>
      <p:bldP spid="326669" grpId="0" animBg="1"/>
      <p:bldP spid="3266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Definition 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9600" y="2743200"/>
            <a:ext cx="7769225" cy="3440113"/>
            <a:chOff x="384" y="2016"/>
            <a:chExt cx="4894" cy="2167"/>
          </a:xfrm>
        </p:grpSpPr>
        <p:sp>
          <p:nvSpPr>
            <p:cNvPr id="33075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32" y="2016"/>
              <a:ext cx="702" cy="391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effectLst/>
                  <a:latin typeface="Arial Narrow"/>
                </a:rPr>
                <a:t>Input process</a:t>
              </a:r>
            </a:p>
          </p:txBody>
        </p:sp>
        <p:sp>
          <p:nvSpPr>
            <p:cNvPr id="330756" name="AutoShape 4"/>
            <p:cNvSpPr>
              <a:spLocks noChangeArrowheads="1"/>
            </p:cNvSpPr>
            <p:nvPr/>
          </p:nvSpPr>
          <p:spPr bwMode="auto">
            <a:xfrm>
              <a:off x="384" y="2448"/>
              <a:ext cx="1966" cy="929"/>
            </a:xfrm>
            <a:prstGeom prst="flowChartPredefinedProcess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WBS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Scope Statement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Historical Information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Constraints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Assumptions</a:t>
              </a:r>
            </a:p>
          </p:txBody>
        </p:sp>
        <p:sp>
          <p:nvSpPr>
            <p:cNvPr id="330757" name="AutoShape 5"/>
            <p:cNvSpPr>
              <a:spLocks noChangeArrowheads="1"/>
            </p:cNvSpPr>
            <p:nvPr/>
          </p:nvSpPr>
          <p:spPr bwMode="auto">
            <a:xfrm>
              <a:off x="3504" y="2496"/>
              <a:ext cx="1774" cy="929"/>
            </a:xfrm>
            <a:prstGeom prst="flowChartPredefinedProcess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</a:pPr>
              <a:endParaRPr lang="en-US" sz="1800">
                <a:effectLst/>
              </a:endParaRP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Activity list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Support Details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WBS updates</a:t>
              </a:r>
            </a:p>
            <a:p>
              <a:pPr>
                <a:buFontTx/>
                <a:buChar char="•"/>
              </a:pPr>
              <a:endParaRPr lang="en-US" sz="1800">
                <a:effectLst/>
              </a:endParaRPr>
            </a:p>
          </p:txBody>
        </p:sp>
        <p:sp>
          <p:nvSpPr>
            <p:cNvPr id="330758" name="AutoShape 6"/>
            <p:cNvSpPr>
              <a:spLocks noChangeArrowheads="1"/>
            </p:cNvSpPr>
            <p:nvPr/>
          </p:nvSpPr>
          <p:spPr bwMode="auto">
            <a:xfrm>
              <a:off x="2160" y="3600"/>
              <a:ext cx="1966" cy="583"/>
            </a:xfrm>
            <a:prstGeom prst="flowChartPredefinedProcess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Decomposition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Templates</a:t>
              </a:r>
            </a:p>
            <a:p>
              <a:pPr>
                <a:buFontTx/>
                <a:buChar char="•"/>
              </a:pPr>
              <a:endParaRPr lang="en-US" sz="1800">
                <a:effectLst/>
              </a:endParaRPr>
            </a:p>
          </p:txBody>
        </p:sp>
        <p:sp>
          <p:nvSpPr>
            <p:cNvPr id="330760" name="WordArt 8"/>
            <p:cNvSpPr>
              <a:spLocks noChangeArrowheads="1" noChangeShapeType="1" noTextEdit="1"/>
            </p:cNvSpPr>
            <p:nvPr/>
          </p:nvSpPr>
          <p:spPr bwMode="auto">
            <a:xfrm>
              <a:off x="3456" y="2064"/>
              <a:ext cx="960" cy="391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effectLst/>
                  <a:latin typeface="Arial Narrow"/>
                </a:rPr>
                <a:t>Output process</a:t>
              </a:r>
            </a:p>
          </p:txBody>
        </p:sp>
        <p:sp>
          <p:nvSpPr>
            <p:cNvPr id="330761" name="WordArt 9"/>
            <p:cNvSpPr>
              <a:spLocks noChangeArrowheads="1" noChangeShapeType="1" noTextEdit="1"/>
            </p:cNvSpPr>
            <p:nvPr/>
          </p:nvSpPr>
          <p:spPr bwMode="auto">
            <a:xfrm>
              <a:off x="2592" y="3168"/>
              <a:ext cx="672" cy="336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effectLst/>
                  <a:latin typeface="Arial Narrow"/>
                </a:rPr>
                <a:t>Tool</a:t>
              </a:r>
            </a:p>
          </p:txBody>
        </p:sp>
      </p:grp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228600" y="129540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/>
              </a:rPr>
              <a:t>- Identifying and documenting specific activities for producing all deliverable and sub deliverable identified in the WBS</a:t>
            </a:r>
          </a:p>
          <a:p>
            <a:endParaRPr lang="en-US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96000" cy="1143000"/>
          </a:xfrm>
        </p:spPr>
        <p:txBody>
          <a:bodyPr>
            <a:normAutofit/>
          </a:bodyPr>
          <a:lstStyle/>
          <a:p>
            <a:r>
              <a:rPr lang="en-US"/>
              <a:t>Activity Sequencing </a:t>
            </a:r>
            <a:br>
              <a:rPr lang="en-US"/>
            </a:br>
            <a:endParaRPr lang="en-US"/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1447800" y="2286000"/>
            <a:ext cx="6626225" cy="4179888"/>
            <a:chOff x="1441" y="960"/>
            <a:chExt cx="4174" cy="2633"/>
          </a:xfrm>
        </p:grpSpPr>
        <p:sp>
          <p:nvSpPr>
            <p:cNvPr id="333827" name="AutoShape 1027"/>
            <p:cNvSpPr>
              <a:spLocks noChangeArrowheads="1"/>
            </p:cNvSpPr>
            <p:nvPr/>
          </p:nvSpPr>
          <p:spPr bwMode="auto">
            <a:xfrm>
              <a:off x="1441" y="1384"/>
              <a:ext cx="1966" cy="929"/>
            </a:xfrm>
            <a:prstGeom prst="flowChartPredefinedProcess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Activity list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Product description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Dependencies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Constraints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Assumptions</a:t>
              </a:r>
            </a:p>
          </p:txBody>
        </p:sp>
        <p:sp>
          <p:nvSpPr>
            <p:cNvPr id="333828" name="AutoShape 1028"/>
            <p:cNvSpPr>
              <a:spLocks noChangeArrowheads="1"/>
            </p:cNvSpPr>
            <p:nvPr/>
          </p:nvSpPr>
          <p:spPr bwMode="auto">
            <a:xfrm>
              <a:off x="3649" y="1384"/>
              <a:ext cx="1966" cy="929"/>
            </a:xfrm>
            <a:prstGeom prst="flowChartPredefinedProcess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Project Network Diagram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Activity List Updates</a:t>
              </a:r>
            </a:p>
            <a:p>
              <a:pPr>
                <a:buFontTx/>
                <a:buChar char="•"/>
              </a:pPr>
              <a:endParaRPr lang="en-US" sz="1800">
                <a:effectLst/>
              </a:endParaRPr>
            </a:p>
            <a:p>
              <a:pPr>
                <a:buFontTx/>
                <a:buChar char="•"/>
              </a:pPr>
              <a:endParaRPr lang="en-US" sz="1800">
                <a:effectLst/>
              </a:endParaRPr>
            </a:p>
          </p:txBody>
        </p:sp>
        <p:sp>
          <p:nvSpPr>
            <p:cNvPr id="333829" name="AutoShape 1029"/>
            <p:cNvSpPr>
              <a:spLocks noChangeArrowheads="1"/>
            </p:cNvSpPr>
            <p:nvPr/>
          </p:nvSpPr>
          <p:spPr bwMode="auto">
            <a:xfrm>
              <a:off x="2593" y="2837"/>
              <a:ext cx="1966" cy="756"/>
            </a:xfrm>
            <a:prstGeom prst="flowChartPredefinedProcess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PDM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ADM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CDM</a:t>
              </a:r>
            </a:p>
            <a:p>
              <a:pPr>
                <a:buFontTx/>
                <a:buChar char="•"/>
              </a:pPr>
              <a:r>
                <a:rPr lang="en-US" sz="1800">
                  <a:effectLst/>
                </a:rPr>
                <a:t>Network Template</a:t>
              </a:r>
            </a:p>
          </p:txBody>
        </p:sp>
        <p:sp>
          <p:nvSpPr>
            <p:cNvPr id="333830" name="WordArt 1030"/>
            <p:cNvSpPr>
              <a:spLocks noChangeArrowheads="1" noChangeShapeType="1" noTextEdit="1"/>
            </p:cNvSpPr>
            <p:nvPr/>
          </p:nvSpPr>
          <p:spPr bwMode="auto">
            <a:xfrm>
              <a:off x="1488" y="960"/>
              <a:ext cx="702" cy="391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effectLst/>
                  <a:latin typeface="Arial Narrow"/>
                </a:rPr>
                <a:t>Input process</a:t>
              </a:r>
            </a:p>
          </p:txBody>
        </p:sp>
        <p:sp>
          <p:nvSpPr>
            <p:cNvPr id="333831" name="WordArt 1031"/>
            <p:cNvSpPr>
              <a:spLocks noChangeArrowheads="1" noChangeShapeType="1" noTextEdit="1"/>
            </p:cNvSpPr>
            <p:nvPr/>
          </p:nvSpPr>
          <p:spPr bwMode="auto">
            <a:xfrm>
              <a:off x="3696" y="960"/>
              <a:ext cx="960" cy="391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effectLst/>
                  <a:latin typeface="Arial Narrow"/>
                </a:rPr>
                <a:t>Output process</a:t>
              </a:r>
            </a:p>
          </p:txBody>
        </p:sp>
        <p:sp>
          <p:nvSpPr>
            <p:cNvPr id="333832" name="WordArt 1032"/>
            <p:cNvSpPr>
              <a:spLocks noChangeArrowheads="1" noChangeShapeType="1" noTextEdit="1"/>
            </p:cNvSpPr>
            <p:nvPr/>
          </p:nvSpPr>
          <p:spPr bwMode="auto">
            <a:xfrm>
              <a:off x="2640" y="2448"/>
              <a:ext cx="624" cy="288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effectLst/>
                  <a:latin typeface="Arial Narrow"/>
                </a:rPr>
                <a:t>Tool</a:t>
              </a:r>
            </a:p>
          </p:txBody>
        </p:sp>
      </p:grpSp>
      <p:sp>
        <p:nvSpPr>
          <p:cNvPr id="333834" name="Rectangle 1034"/>
          <p:cNvSpPr>
            <a:spLocks noChangeArrowheads="1"/>
          </p:cNvSpPr>
          <p:nvPr/>
        </p:nvSpPr>
        <p:spPr bwMode="auto">
          <a:xfrm>
            <a:off x="533400" y="1066800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effectLst/>
            </a:endParaRPr>
          </a:p>
          <a:p>
            <a:r>
              <a:rPr lang="en-US">
                <a:effectLst/>
              </a:rPr>
              <a:t>- Identifying and documenting interactions and dependencies between activities</a:t>
            </a:r>
            <a:r>
              <a:rPr lang="en-US" sz="1100">
                <a:effectLst/>
              </a:rPr>
              <a:t> </a:t>
            </a:r>
            <a:endParaRPr lang="en-US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Dependencies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914400" y="1219200"/>
            <a:ext cx="7239000" cy="4876800"/>
            <a:chOff x="-3" y="-3"/>
            <a:chExt cx="3800" cy="2946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0" y="0"/>
              <a:ext cx="3794" cy="2940"/>
              <a:chOff x="0" y="0"/>
              <a:chExt cx="3794" cy="2940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1512" cy="980"/>
                <a:chOff x="0" y="0"/>
                <a:chExt cx="1512" cy="980"/>
              </a:xfrm>
            </p:grpSpPr>
            <p:sp>
              <p:nvSpPr>
                <p:cNvPr id="331780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26" cy="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r>
                    <a:rPr lang="en-US">
                      <a:effectLst/>
                    </a:rPr>
                    <a:t>Mandatory Dependency</a:t>
                  </a:r>
                </a:p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331786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12" cy="9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1512" y="0"/>
                <a:ext cx="2282" cy="980"/>
                <a:chOff x="1512" y="0"/>
                <a:chExt cx="2282" cy="980"/>
              </a:xfrm>
            </p:grpSpPr>
            <p:sp>
              <p:nvSpPr>
                <p:cNvPr id="331781" name="Rectangle 5"/>
                <p:cNvSpPr>
                  <a:spLocks noChangeArrowheads="1"/>
                </p:cNvSpPr>
                <p:nvPr/>
              </p:nvSpPr>
              <p:spPr bwMode="auto">
                <a:xfrm>
                  <a:off x="1555" y="0"/>
                  <a:ext cx="2196" cy="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800">
                      <a:effectLst/>
                      <a:latin typeface="Arial" charset="0"/>
                      <a:cs typeface="Arial" charset="0"/>
                    </a:rPr>
                    <a:t>Inherent in the nature of work to be done. Also referred to as Hard Logic</a:t>
                  </a:r>
                </a:p>
                <a:p>
                  <a:endParaRPr lang="en-US" sz="1800">
                    <a:effectLst/>
                    <a:latin typeface="Arial" charset="0"/>
                    <a:cs typeface="Arial" charset="0"/>
                  </a:endParaRPr>
                </a:p>
                <a:p>
                  <a:endParaRPr lang="en-US" sz="1000">
                    <a:effectLst/>
                    <a:cs typeface="Times New Roman" pitchFamily="18" charset="0"/>
                  </a:endParaRPr>
                </a:p>
                <a:p>
                  <a:r>
                    <a:rPr lang="en-US" sz="2000" i="1">
                      <a:effectLst/>
                    </a:rPr>
                    <a:t>E.g._ Design before you Construct</a:t>
                  </a:r>
                </a:p>
              </p:txBody>
            </p:sp>
            <p:sp>
              <p:nvSpPr>
                <p:cNvPr id="331788" name="Rectangle 12"/>
                <p:cNvSpPr>
                  <a:spLocks noChangeArrowheads="1"/>
                </p:cNvSpPr>
                <p:nvPr/>
              </p:nvSpPr>
              <p:spPr bwMode="auto">
                <a:xfrm>
                  <a:off x="1512" y="0"/>
                  <a:ext cx="2282" cy="9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0" y="980"/>
                <a:ext cx="1512" cy="1153"/>
                <a:chOff x="0" y="980"/>
                <a:chExt cx="1512" cy="1153"/>
              </a:xfrm>
            </p:grpSpPr>
            <p:sp>
              <p:nvSpPr>
                <p:cNvPr id="331782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980"/>
                  <a:ext cx="1426" cy="11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effectLst/>
                    </a:rPr>
                    <a:t>Discretionary Dependency</a:t>
                  </a:r>
                </a:p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331790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980"/>
                  <a:ext cx="1512" cy="11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1512" y="980"/>
                <a:ext cx="2282" cy="1153"/>
                <a:chOff x="1512" y="980"/>
                <a:chExt cx="2282" cy="1153"/>
              </a:xfrm>
            </p:grpSpPr>
            <p:sp>
              <p:nvSpPr>
                <p:cNvPr id="331783" name="Rectangle 7"/>
                <p:cNvSpPr>
                  <a:spLocks noChangeArrowheads="1"/>
                </p:cNvSpPr>
                <p:nvPr/>
              </p:nvSpPr>
              <p:spPr bwMode="auto">
                <a:xfrm>
                  <a:off x="1555" y="980"/>
                  <a:ext cx="2196" cy="11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800">
                      <a:effectLst/>
                      <a:latin typeface="Arial" charset="0"/>
                      <a:cs typeface="Arial" charset="0"/>
                    </a:rPr>
                    <a:t>Based on experience, desire or performances. Also referred to as Soft logic</a:t>
                  </a:r>
                </a:p>
                <a:p>
                  <a:endParaRPr lang="en-US" sz="1800">
                    <a:effectLst/>
                    <a:latin typeface="Arial" charset="0"/>
                    <a:cs typeface="Arial" charset="0"/>
                  </a:endParaRPr>
                </a:p>
                <a:p>
                  <a:r>
                    <a:rPr lang="en-US" sz="2000" i="1">
                      <a:effectLst/>
                    </a:rPr>
                    <a:t>E.g._ Code walk through  before Testing</a:t>
                  </a:r>
                  <a:endParaRPr lang="en-US">
                    <a:effectLst/>
                  </a:endParaRPr>
                </a:p>
              </p:txBody>
            </p:sp>
            <p:sp>
              <p:nvSpPr>
                <p:cNvPr id="331792" name="Rectangle 16"/>
                <p:cNvSpPr>
                  <a:spLocks noChangeArrowheads="1"/>
                </p:cNvSpPr>
                <p:nvPr/>
              </p:nvSpPr>
              <p:spPr bwMode="auto">
                <a:xfrm>
                  <a:off x="1512" y="980"/>
                  <a:ext cx="2282" cy="11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0" y="2133"/>
                <a:ext cx="1512" cy="807"/>
                <a:chOff x="0" y="2133"/>
                <a:chExt cx="1512" cy="807"/>
              </a:xfrm>
            </p:grpSpPr>
            <p:sp>
              <p:nvSpPr>
                <p:cNvPr id="331784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2133"/>
                  <a:ext cx="1426" cy="8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effectLst/>
                    </a:rPr>
                    <a:t>External Dependency</a:t>
                  </a:r>
                </a:p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331794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2133"/>
                  <a:ext cx="1512" cy="80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1512" y="2133"/>
                <a:ext cx="2282" cy="807"/>
                <a:chOff x="1512" y="2133"/>
                <a:chExt cx="2282" cy="807"/>
              </a:xfrm>
            </p:grpSpPr>
            <p:sp>
              <p:nvSpPr>
                <p:cNvPr id="331785" name="Rectangle 9"/>
                <p:cNvSpPr>
                  <a:spLocks noChangeArrowheads="1"/>
                </p:cNvSpPr>
                <p:nvPr/>
              </p:nvSpPr>
              <p:spPr bwMode="auto">
                <a:xfrm>
                  <a:off x="1555" y="2133"/>
                  <a:ext cx="2196" cy="8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1800">
                      <a:effectLst/>
                      <a:latin typeface="Arial" charset="0"/>
                      <a:cs typeface="Arial" charset="0"/>
                    </a:rPr>
                    <a:t>Involve a relationship between project activities and non project activities</a:t>
                  </a:r>
                </a:p>
                <a:p>
                  <a:r>
                    <a:rPr lang="en-US" sz="2000" i="1">
                      <a:effectLst/>
                    </a:rPr>
                    <a:t>E.g._ Delivery of h/w before commencement of s/w development</a:t>
                  </a:r>
                  <a:endParaRPr lang="en-US" sz="1800">
                    <a:effectLst/>
                    <a:latin typeface="Arial" charset="0"/>
                    <a:cs typeface="Arial" charset="0"/>
                  </a:endParaRPr>
                </a:p>
                <a:p>
                  <a:endParaRPr lang="en-US" sz="1000">
                    <a:effectLst/>
                    <a:cs typeface="Times New Roman" pitchFamily="18" charset="0"/>
                  </a:endParaRPr>
                </a:p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331796" name="Rectangle 20"/>
                <p:cNvSpPr>
                  <a:spLocks noChangeArrowheads="1"/>
                </p:cNvSpPr>
                <p:nvPr/>
              </p:nvSpPr>
              <p:spPr bwMode="auto">
                <a:xfrm>
                  <a:off x="1512" y="2133"/>
                  <a:ext cx="2282" cy="80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31799" name="Rectangle 23"/>
            <p:cNvSpPr>
              <a:spLocks noChangeArrowheads="1"/>
            </p:cNvSpPr>
            <p:nvPr/>
          </p:nvSpPr>
          <p:spPr bwMode="auto">
            <a:xfrm>
              <a:off x="-3" y="-3"/>
              <a:ext cx="3800" cy="29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Diagrams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Work packages (lowest level of WBS) are arranged  in the order of completion from beginning to end</a:t>
            </a:r>
          </a:p>
          <a:p>
            <a:r>
              <a:rPr lang="en-US"/>
              <a:t>Two ways of drawing a Network Diagram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3276600"/>
            <a:ext cx="6934200" cy="1557338"/>
            <a:chOff x="528" y="2064"/>
            <a:chExt cx="4368" cy="981"/>
          </a:xfrm>
        </p:grpSpPr>
        <p:sp>
          <p:nvSpPr>
            <p:cNvPr id="334853" name="Text Box 5"/>
            <p:cNvSpPr txBox="1">
              <a:spLocks noChangeArrowheads="1"/>
            </p:cNvSpPr>
            <p:nvPr/>
          </p:nvSpPr>
          <p:spPr bwMode="auto">
            <a:xfrm>
              <a:off x="528" y="2390"/>
              <a:ext cx="720" cy="41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Activity A</a:t>
              </a:r>
            </a:p>
          </p:txBody>
        </p:sp>
        <p:sp>
          <p:nvSpPr>
            <p:cNvPr id="334857" name="Text Box 9"/>
            <p:cNvSpPr txBox="1">
              <a:spLocks noChangeArrowheads="1"/>
            </p:cNvSpPr>
            <p:nvPr/>
          </p:nvSpPr>
          <p:spPr bwMode="auto">
            <a:xfrm>
              <a:off x="1824" y="2352"/>
              <a:ext cx="720" cy="41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Activity B</a:t>
              </a:r>
            </a:p>
          </p:txBody>
        </p:sp>
        <p:sp>
          <p:nvSpPr>
            <p:cNvPr id="334859" name="Text Box 11"/>
            <p:cNvSpPr txBox="1">
              <a:spLocks noChangeArrowheads="1"/>
            </p:cNvSpPr>
            <p:nvPr/>
          </p:nvSpPr>
          <p:spPr bwMode="auto">
            <a:xfrm>
              <a:off x="3024" y="2064"/>
              <a:ext cx="720" cy="41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Activity D</a:t>
              </a:r>
            </a:p>
          </p:txBody>
        </p:sp>
        <p:sp>
          <p:nvSpPr>
            <p:cNvPr id="334860" name="Line 12"/>
            <p:cNvSpPr>
              <a:spLocks noChangeShapeType="1"/>
            </p:cNvSpPr>
            <p:nvPr/>
          </p:nvSpPr>
          <p:spPr bwMode="auto">
            <a:xfrm flipV="1">
              <a:off x="1248" y="25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861" name="Line 13"/>
            <p:cNvSpPr>
              <a:spLocks noChangeShapeType="1"/>
            </p:cNvSpPr>
            <p:nvPr/>
          </p:nvSpPr>
          <p:spPr bwMode="auto">
            <a:xfrm flipV="1">
              <a:off x="2544" y="23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862" name="Line 14"/>
            <p:cNvSpPr>
              <a:spLocks noChangeShapeType="1"/>
            </p:cNvSpPr>
            <p:nvPr/>
          </p:nvSpPr>
          <p:spPr bwMode="auto">
            <a:xfrm>
              <a:off x="2592" y="259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865" name="Text Box 17"/>
            <p:cNvSpPr txBox="1">
              <a:spLocks noChangeArrowheads="1"/>
            </p:cNvSpPr>
            <p:nvPr/>
          </p:nvSpPr>
          <p:spPr bwMode="auto">
            <a:xfrm>
              <a:off x="4176" y="2208"/>
              <a:ext cx="720" cy="497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Activity 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</a:t>
              </a:r>
            </a:p>
          </p:txBody>
        </p:sp>
        <p:sp>
          <p:nvSpPr>
            <p:cNvPr id="334866" name="Text Box 18"/>
            <p:cNvSpPr txBox="1">
              <a:spLocks noChangeArrowheads="1"/>
            </p:cNvSpPr>
            <p:nvPr/>
          </p:nvSpPr>
          <p:spPr bwMode="auto">
            <a:xfrm>
              <a:off x="3072" y="2548"/>
              <a:ext cx="720" cy="497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Activity</a:t>
              </a:r>
            </a:p>
            <a:p>
              <a:pPr algn="ctr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E</a:t>
              </a:r>
            </a:p>
          </p:txBody>
        </p:sp>
        <p:sp>
          <p:nvSpPr>
            <p:cNvPr id="334867" name="Line 19"/>
            <p:cNvSpPr>
              <a:spLocks noChangeShapeType="1"/>
            </p:cNvSpPr>
            <p:nvPr/>
          </p:nvSpPr>
          <p:spPr bwMode="auto">
            <a:xfrm>
              <a:off x="3744" y="225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868" name="Line 20"/>
            <p:cNvSpPr>
              <a:spLocks noChangeShapeType="1"/>
            </p:cNvSpPr>
            <p:nvPr/>
          </p:nvSpPr>
          <p:spPr bwMode="auto">
            <a:xfrm flipV="1">
              <a:off x="3792" y="244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447800" y="5410200"/>
            <a:ext cx="5257800" cy="1219200"/>
            <a:chOff x="912" y="3386"/>
            <a:chExt cx="3312" cy="768"/>
          </a:xfrm>
        </p:grpSpPr>
        <p:sp>
          <p:nvSpPr>
            <p:cNvPr id="334877" name="Text Box 29"/>
            <p:cNvSpPr txBox="1">
              <a:spLocks noChangeArrowheads="1"/>
            </p:cNvSpPr>
            <p:nvPr/>
          </p:nvSpPr>
          <p:spPr bwMode="auto">
            <a:xfrm>
              <a:off x="1766" y="33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334878" name="Text Box 30"/>
            <p:cNvSpPr txBox="1">
              <a:spLocks noChangeArrowheads="1"/>
            </p:cNvSpPr>
            <p:nvPr/>
          </p:nvSpPr>
          <p:spPr bwMode="auto">
            <a:xfrm>
              <a:off x="3110" y="338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912" y="3456"/>
              <a:ext cx="3312" cy="650"/>
              <a:chOff x="912" y="3456"/>
              <a:chExt cx="3312" cy="650"/>
            </a:xfrm>
          </p:grpSpPr>
          <p:sp>
            <p:nvSpPr>
              <p:cNvPr id="334869" name="Oval 21"/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864" cy="240"/>
              </a:xfrm>
              <a:prstGeom prst="ellipse">
                <a:avLst/>
              </a:prstGeom>
              <a:gradFill rotWithShape="0">
                <a:gsLst>
                  <a:gs pos="0">
                    <a:srgbClr val="DDF6FF">
                      <a:gamma/>
                      <a:tint val="0"/>
                      <a:invGamma/>
                    </a:srgbClr>
                  </a:gs>
                  <a:gs pos="100000">
                    <a:srgbClr val="DDF6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4870" name="Oval 22"/>
              <p:cNvSpPr>
                <a:spLocks noChangeArrowheads="1"/>
              </p:cNvSpPr>
              <p:nvPr/>
            </p:nvSpPr>
            <p:spPr bwMode="auto">
              <a:xfrm>
                <a:off x="2112" y="3840"/>
                <a:ext cx="864" cy="240"/>
              </a:xfrm>
              <a:prstGeom prst="ellipse">
                <a:avLst/>
              </a:prstGeom>
              <a:gradFill rotWithShape="0">
                <a:gsLst>
                  <a:gs pos="0">
                    <a:srgbClr val="DDF6FF">
                      <a:gamma/>
                      <a:tint val="0"/>
                      <a:invGamma/>
                    </a:srgbClr>
                  </a:gs>
                  <a:gs pos="100000">
                    <a:srgbClr val="DDF6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4871" name="Oval 23"/>
              <p:cNvSpPr>
                <a:spLocks noChangeArrowheads="1"/>
              </p:cNvSpPr>
              <p:nvPr/>
            </p:nvSpPr>
            <p:spPr bwMode="auto">
              <a:xfrm>
                <a:off x="2160" y="3456"/>
                <a:ext cx="864" cy="240"/>
              </a:xfrm>
              <a:prstGeom prst="ellipse">
                <a:avLst/>
              </a:prstGeom>
              <a:gradFill rotWithShape="0">
                <a:gsLst>
                  <a:gs pos="0">
                    <a:srgbClr val="DDF6FF">
                      <a:gamma/>
                      <a:tint val="0"/>
                      <a:invGamma/>
                    </a:srgbClr>
                  </a:gs>
                  <a:gs pos="100000">
                    <a:srgbClr val="DDF6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4872" name="Oval 24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864" cy="240"/>
              </a:xfrm>
              <a:prstGeom prst="ellipse">
                <a:avLst/>
              </a:prstGeom>
              <a:gradFill rotWithShape="0">
                <a:gsLst>
                  <a:gs pos="0">
                    <a:srgbClr val="DDF6FF">
                      <a:gamma/>
                      <a:tint val="0"/>
                      <a:invGamma/>
                    </a:srgbClr>
                  </a:gs>
                  <a:gs pos="100000">
                    <a:srgbClr val="DDF6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4873" name="Line 25"/>
              <p:cNvSpPr>
                <a:spLocks noChangeShapeType="1"/>
              </p:cNvSpPr>
              <p:nvPr/>
            </p:nvSpPr>
            <p:spPr bwMode="auto">
              <a:xfrm flipV="1">
                <a:off x="1776" y="3600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4" name="Line 26"/>
              <p:cNvSpPr>
                <a:spLocks noChangeShapeType="1"/>
              </p:cNvSpPr>
              <p:nvPr/>
            </p:nvSpPr>
            <p:spPr bwMode="auto">
              <a:xfrm>
                <a:off x="1776" y="3840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5" name="Line 27"/>
              <p:cNvSpPr>
                <a:spLocks noChangeShapeType="1"/>
              </p:cNvSpPr>
              <p:nvPr/>
            </p:nvSpPr>
            <p:spPr bwMode="auto">
              <a:xfrm>
                <a:off x="3024" y="3600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6" name="Line 28"/>
              <p:cNvSpPr>
                <a:spLocks noChangeShapeType="1"/>
              </p:cNvSpPr>
              <p:nvPr/>
            </p:nvSpPr>
            <p:spPr bwMode="auto">
              <a:xfrm flipV="1">
                <a:off x="2976" y="379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9" name="Text Box 31"/>
              <p:cNvSpPr txBox="1">
                <a:spLocks noChangeArrowheads="1"/>
              </p:cNvSpPr>
              <p:nvPr/>
            </p:nvSpPr>
            <p:spPr bwMode="auto">
              <a:xfrm>
                <a:off x="1814" y="381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334880" name="Text Box 32"/>
            <p:cNvSpPr txBox="1">
              <a:spLocks noChangeArrowheads="1"/>
            </p:cNvSpPr>
            <p:nvPr/>
          </p:nvSpPr>
          <p:spPr bwMode="auto">
            <a:xfrm>
              <a:off x="3062" y="386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</p:grpSp>
      <p:sp>
        <p:nvSpPr>
          <p:cNvPr id="334884" name="Text Box 36"/>
          <p:cNvSpPr txBox="1">
            <a:spLocks noChangeArrowheads="1"/>
          </p:cNvSpPr>
          <p:nvPr/>
        </p:nvSpPr>
        <p:spPr bwMode="auto">
          <a:xfrm>
            <a:off x="914400" y="27432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>
                <a:effectLst/>
              </a:rPr>
              <a:t> AON (Activity on Node).  Also called precedence diagramming method (PDM)</a:t>
            </a:r>
          </a:p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4885" name="Text Box 37"/>
          <p:cNvSpPr txBox="1">
            <a:spLocks noChangeArrowheads="1"/>
          </p:cNvSpPr>
          <p:nvPr/>
        </p:nvSpPr>
        <p:spPr bwMode="auto">
          <a:xfrm>
            <a:off x="838200" y="48006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>
                <a:effectLst/>
              </a:rPr>
              <a:t> AOA (Activity on Arrow). Also called as Arrow diagramming method (ADM)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84" grpId="0" autoUpdateAnimBg="0"/>
      <p:bldP spid="33488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1143000"/>
          </a:xfrm>
        </p:spPr>
        <p:txBody>
          <a:bodyPr>
            <a:normAutofit/>
          </a:bodyPr>
          <a:lstStyle/>
          <a:p>
            <a:r>
              <a:rPr lang="en-US"/>
              <a:t>Precedence Diagramming Method</a:t>
            </a:r>
          </a:p>
        </p:txBody>
      </p:sp>
      <p:sp>
        <p:nvSpPr>
          <p:cNvPr id="336939" name="Rectangle 4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7848600" cy="60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Most Commonly used diagramming method that can depict several  Start (S), Finish (F) relationships</a:t>
            </a:r>
          </a:p>
        </p:txBody>
      </p:sp>
      <p:sp>
        <p:nvSpPr>
          <p:cNvPr id="336920" name="Rectangle 24"/>
          <p:cNvSpPr>
            <a:spLocks noChangeArrowheads="1"/>
          </p:cNvSpPr>
          <p:nvPr/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>
                <a:effectLst/>
              </a:rPr>
              <a:t>		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effectLst/>
              </a:rPr>
              <a:t>FS 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>
              <a:effectLst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effectLst/>
              </a:rPr>
              <a:t>FF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>
              <a:effectLst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effectLst/>
              </a:rPr>
              <a:t>SS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>
              <a:effectLst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effectLst/>
              </a:rPr>
              <a:t>SF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>
              <a:effectLst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effectLst/>
              </a:rPr>
              <a:t>with lag SS2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962400" y="2514600"/>
            <a:ext cx="3810000" cy="3200400"/>
            <a:chOff x="2496" y="1584"/>
            <a:chExt cx="2400" cy="2016"/>
          </a:xfrm>
        </p:grpSpPr>
        <p:sp>
          <p:nvSpPr>
            <p:cNvPr id="336922" name="Rectangle 26"/>
            <p:cNvSpPr>
              <a:spLocks noChangeArrowheads="1"/>
            </p:cNvSpPr>
            <p:nvPr/>
          </p:nvSpPr>
          <p:spPr bwMode="auto">
            <a:xfrm>
              <a:off x="2688" y="1584"/>
              <a:ext cx="1056" cy="96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23" name="Rectangle 27"/>
            <p:cNvSpPr>
              <a:spLocks noChangeArrowheads="1"/>
            </p:cNvSpPr>
            <p:nvPr/>
          </p:nvSpPr>
          <p:spPr bwMode="auto">
            <a:xfrm>
              <a:off x="3744" y="1728"/>
              <a:ext cx="1152" cy="96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24" name="Rectangle 28"/>
            <p:cNvSpPr>
              <a:spLocks noChangeArrowheads="1"/>
            </p:cNvSpPr>
            <p:nvPr/>
          </p:nvSpPr>
          <p:spPr bwMode="auto">
            <a:xfrm>
              <a:off x="2688" y="1968"/>
              <a:ext cx="1008" cy="96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25" name="Rectangle 29"/>
            <p:cNvSpPr>
              <a:spLocks noChangeArrowheads="1"/>
            </p:cNvSpPr>
            <p:nvPr/>
          </p:nvSpPr>
          <p:spPr bwMode="auto">
            <a:xfrm>
              <a:off x="3072" y="2112"/>
              <a:ext cx="624" cy="96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26" name="Rectangle 30"/>
            <p:cNvSpPr>
              <a:spLocks noChangeArrowheads="1"/>
            </p:cNvSpPr>
            <p:nvPr/>
          </p:nvSpPr>
          <p:spPr bwMode="auto">
            <a:xfrm>
              <a:off x="2688" y="2400"/>
              <a:ext cx="1008" cy="96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27" name="Rectangle 31"/>
            <p:cNvSpPr>
              <a:spLocks noChangeArrowheads="1"/>
            </p:cNvSpPr>
            <p:nvPr/>
          </p:nvSpPr>
          <p:spPr bwMode="auto">
            <a:xfrm>
              <a:off x="2688" y="2544"/>
              <a:ext cx="768" cy="96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28" name="Line 32"/>
            <p:cNvSpPr>
              <a:spLocks noChangeShapeType="1"/>
            </p:cNvSpPr>
            <p:nvPr/>
          </p:nvSpPr>
          <p:spPr bwMode="auto">
            <a:xfrm>
              <a:off x="2688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29" name="Rectangle 33"/>
            <p:cNvSpPr>
              <a:spLocks noChangeArrowheads="1"/>
            </p:cNvSpPr>
            <p:nvPr/>
          </p:nvSpPr>
          <p:spPr bwMode="auto">
            <a:xfrm>
              <a:off x="3360" y="2832"/>
              <a:ext cx="1536" cy="96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30" name="Rectangle 34"/>
            <p:cNvSpPr>
              <a:spLocks noChangeArrowheads="1"/>
            </p:cNvSpPr>
            <p:nvPr/>
          </p:nvSpPr>
          <p:spPr bwMode="auto">
            <a:xfrm>
              <a:off x="2496" y="2976"/>
              <a:ext cx="864" cy="96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31" name="Rectangle 35"/>
            <p:cNvSpPr>
              <a:spLocks noChangeArrowheads="1"/>
            </p:cNvSpPr>
            <p:nvPr/>
          </p:nvSpPr>
          <p:spPr bwMode="auto">
            <a:xfrm>
              <a:off x="3168" y="3360"/>
              <a:ext cx="1632" cy="96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32" name="Rectangle 36"/>
            <p:cNvSpPr>
              <a:spLocks noChangeArrowheads="1"/>
            </p:cNvSpPr>
            <p:nvPr/>
          </p:nvSpPr>
          <p:spPr bwMode="auto">
            <a:xfrm>
              <a:off x="3408" y="3504"/>
              <a:ext cx="1056" cy="96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tint val="0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33" name="Line 37"/>
            <p:cNvSpPr>
              <a:spLocks noChangeShapeType="1"/>
            </p:cNvSpPr>
            <p:nvPr/>
          </p:nvSpPr>
          <p:spPr bwMode="auto">
            <a:xfrm>
              <a:off x="3168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34" name="Line 38"/>
            <p:cNvSpPr>
              <a:spLocks noChangeShapeType="1"/>
            </p:cNvSpPr>
            <p:nvPr/>
          </p:nvSpPr>
          <p:spPr bwMode="auto">
            <a:xfrm>
              <a:off x="3168" y="36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35" name="Line 39"/>
            <p:cNvSpPr>
              <a:spLocks noChangeShapeType="1"/>
            </p:cNvSpPr>
            <p:nvPr/>
          </p:nvSpPr>
          <p:spPr bwMode="auto">
            <a:xfrm>
              <a:off x="3744" y="16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36" name="Line 40"/>
            <p:cNvSpPr>
              <a:spLocks noChangeShapeType="1"/>
            </p:cNvSpPr>
            <p:nvPr/>
          </p:nvSpPr>
          <p:spPr bwMode="auto">
            <a:xfrm>
              <a:off x="3696" y="20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6937" name="Line 41"/>
            <p:cNvSpPr>
              <a:spLocks noChangeShapeType="1"/>
            </p:cNvSpPr>
            <p:nvPr/>
          </p:nvSpPr>
          <p:spPr bwMode="auto">
            <a:xfrm>
              <a:off x="3360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1095</Words>
  <Application>Microsoft Office PowerPoint</Application>
  <PresentationFormat>On-screen Show (4:3)</PresentationFormat>
  <Paragraphs>264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Time Management</vt:lpstr>
      <vt:lpstr>Contents </vt:lpstr>
      <vt:lpstr>Introduction</vt:lpstr>
      <vt:lpstr>Introduction  (Process groups) </vt:lpstr>
      <vt:lpstr>Activity Definition </vt:lpstr>
      <vt:lpstr>Activity Sequencing  </vt:lpstr>
      <vt:lpstr>Types of Dependencies</vt:lpstr>
      <vt:lpstr>Network Diagrams</vt:lpstr>
      <vt:lpstr>Precedence Diagramming Method</vt:lpstr>
      <vt:lpstr>Arrow Diagramming Method</vt:lpstr>
      <vt:lpstr>Conditional Diagramming Method</vt:lpstr>
      <vt:lpstr>Definitions</vt:lpstr>
      <vt:lpstr>More  Definitions  ….</vt:lpstr>
      <vt:lpstr>Activity Duration Estimation </vt:lpstr>
      <vt:lpstr>Guidelines for Estimating Duration </vt:lpstr>
      <vt:lpstr>Estimating by Experience </vt:lpstr>
      <vt:lpstr>Estimation by Comparison </vt:lpstr>
      <vt:lpstr>Formula driven Estimation</vt:lpstr>
      <vt:lpstr>Analogous - Estimation </vt:lpstr>
      <vt:lpstr>Simulation </vt:lpstr>
      <vt:lpstr>Types of estimates &amp; their accuracy </vt:lpstr>
      <vt:lpstr>Schedule Development </vt:lpstr>
      <vt:lpstr>Shortening the Schedule </vt:lpstr>
      <vt:lpstr>Schedule Control </vt:lpstr>
      <vt:lpstr>More Definitions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03_PM_Time Management</dc:title>
  <dc:subject>Project Management</dc:subject>
  <dc:creator>Someswara Rao Pullapantula</dc:creator>
  <cp:keywords>Project Management</cp:keywords>
  <dc:description>Project Management - Time Management</dc:description>
  <cp:lastModifiedBy>jculver</cp:lastModifiedBy>
  <cp:revision>6</cp:revision>
  <dcterms:created xsi:type="dcterms:W3CDTF">2011-11-08T21:04:31Z</dcterms:created>
  <dcterms:modified xsi:type="dcterms:W3CDTF">2011-11-10T16:45:32Z</dcterms:modified>
  <cp:category>Time Management</cp:category>
</cp:coreProperties>
</file>