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DC23-DDB8-4ADA-B9EF-87A4C2F470D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8E44-1A46-4990-9FD4-19135BF7F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0B9CE-D7E4-4ABA-8924-5B5492192AEA}" type="slidenum">
              <a:rPr lang="en-US"/>
              <a:pPr/>
              <a:t>14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D9E55-621E-4E5F-90C0-A9F385401DF9}" type="slidenum">
              <a:rPr lang="en-US"/>
              <a:pPr/>
              <a:t>28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NPV – Answer is B; No of years does not matter. NPV has taken that into account.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04D846-800C-4083-97DA-18B51478226E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Excel_97-2003_Worksheet1.xls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2.xls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Excel_97-2003_Worksheet3.xls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219200"/>
            <a:ext cx="548640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Cost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Resource Planning… Exercise 	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Answers</a:t>
            </a:r>
          </a:p>
          <a:p>
            <a:pPr lvl="1"/>
            <a:r>
              <a:rPr lang="en-US" dirty="0"/>
              <a:t>Identify available resources</a:t>
            </a:r>
          </a:p>
          <a:p>
            <a:pPr lvl="1"/>
            <a:r>
              <a:rPr lang="en-US" dirty="0"/>
              <a:t>Review historical information about the use of resources</a:t>
            </a:r>
          </a:p>
          <a:p>
            <a:pPr lvl="1"/>
            <a:r>
              <a:rPr lang="en-US" dirty="0"/>
              <a:t>Review organizational policies on resource use</a:t>
            </a:r>
          </a:p>
          <a:p>
            <a:pPr lvl="1"/>
            <a:r>
              <a:rPr lang="en-US" dirty="0"/>
              <a:t>Use expert judgment on what resources are needed and available</a:t>
            </a:r>
          </a:p>
          <a:p>
            <a:pPr lvl="1"/>
            <a:r>
              <a:rPr lang="en-US" dirty="0"/>
              <a:t>Quantify resource requirement by task and types of skills</a:t>
            </a:r>
          </a:p>
          <a:p>
            <a:pPr lvl="1"/>
            <a:r>
              <a:rPr lang="en-US" dirty="0"/>
              <a:t>Develop Role Based Training </a:t>
            </a:r>
          </a:p>
          <a:p>
            <a:pPr lvl="1"/>
            <a:r>
              <a:rPr lang="en-US" dirty="0"/>
              <a:t>Prepare a staffing management plan</a:t>
            </a:r>
          </a:p>
          <a:p>
            <a:pPr lvl="1"/>
            <a:r>
              <a:rPr lang="en-US" dirty="0"/>
              <a:t>Develop a responsibility Matrix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Estimating</a:t>
            </a:r>
          </a:p>
        </p:txBody>
      </p:sp>
      <p:sp>
        <p:nvSpPr>
          <p:cNvPr id="292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Inputs</a:t>
            </a:r>
          </a:p>
          <a:p>
            <a:pPr lvl="1"/>
            <a:r>
              <a:rPr lang="en-US"/>
              <a:t>Work Breakdown Structure</a:t>
            </a:r>
          </a:p>
          <a:p>
            <a:pPr lvl="1"/>
            <a:r>
              <a:rPr lang="en-US"/>
              <a:t>Resource Requirements</a:t>
            </a:r>
          </a:p>
          <a:p>
            <a:pPr lvl="1"/>
            <a:r>
              <a:rPr lang="en-US"/>
              <a:t>Resource Rates</a:t>
            </a:r>
          </a:p>
          <a:p>
            <a:pPr lvl="1"/>
            <a:r>
              <a:rPr lang="en-US"/>
              <a:t>Activity Duration Estimates</a:t>
            </a:r>
          </a:p>
          <a:p>
            <a:pPr lvl="1"/>
            <a:r>
              <a:rPr lang="en-US"/>
              <a:t>Estimating Publications</a:t>
            </a:r>
          </a:p>
          <a:p>
            <a:pPr lvl="1"/>
            <a:r>
              <a:rPr lang="en-US"/>
              <a:t>Historical Information</a:t>
            </a:r>
          </a:p>
          <a:p>
            <a:pPr lvl="1"/>
            <a:r>
              <a:rPr lang="en-US"/>
              <a:t>Chart of Accounts</a:t>
            </a:r>
          </a:p>
          <a:p>
            <a:pPr lvl="1"/>
            <a:r>
              <a:rPr lang="en-US"/>
              <a:t>Risks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Cost Estimating …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Tools &amp; Techniques</a:t>
            </a:r>
          </a:p>
          <a:p>
            <a:pPr lvl="1"/>
            <a:r>
              <a:rPr lang="en-US"/>
              <a:t>Analogous Estimating</a:t>
            </a:r>
          </a:p>
          <a:p>
            <a:pPr lvl="1"/>
            <a:r>
              <a:rPr lang="en-US"/>
              <a:t>Parametric Estimating</a:t>
            </a:r>
          </a:p>
          <a:p>
            <a:pPr lvl="1"/>
            <a:r>
              <a:rPr lang="en-US"/>
              <a:t>Bottom-up Estimating</a:t>
            </a:r>
          </a:p>
          <a:p>
            <a:pPr lvl="1"/>
            <a:r>
              <a:rPr lang="en-US"/>
              <a:t>Computerized tools</a:t>
            </a:r>
          </a:p>
          <a:p>
            <a:pPr lvl="1"/>
            <a:r>
              <a:rPr lang="en-US"/>
              <a:t>Other Cost Estimating Methods</a:t>
            </a:r>
          </a:p>
          <a:p>
            <a:r>
              <a:rPr lang="en-US"/>
              <a:t>Outputs</a:t>
            </a:r>
          </a:p>
          <a:p>
            <a:pPr lvl="1"/>
            <a:r>
              <a:rPr lang="en-US"/>
              <a:t>Cost Estimates</a:t>
            </a:r>
          </a:p>
          <a:p>
            <a:pPr lvl="1"/>
            <a:r>
              <a:rPr lang="en-US"/>
              <a:t>Supporting Detail</a:t>
            </a:r>
          </a:p>
          <a:p>
            <a:pPr lvl="1"/>
            <a:r>
              <a:rPr lang="en-US"/>
              <a:t>Cost Management plan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Cost Estimating …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Analogous Estimating</a:t>
            </a:r>
          </a:p>
          <a:p>
            <a:pPr lvl="1"/>
            <a:r>
              <a:rPr lang="en-US" dirty="0"/>
              <a:t>Estimates based on Expert judgment</a:t>
            </a:r>
          </a:p>
          <a:p>
            <a:pPr lvl="1"/>
            <a:r>
              <a:rPr lang="en-US" dirty="0"/>
              <a:t>Based on similar and/or past project experiences</a:t>
            </a:r>
          </a:p>
          <a:p>
            <a:r>
              <a:rPr lang="en-US" dirty="0"/>
              <a:t>Bottom up Estimating</a:t>
            </a:r>
          </a:p>
          <a:p>
            <a:pPr lvl="1"/>
            <a:r>
              <a:rPr lang="en-US" dirty="0"/>
              <a:t>Done by people doing the actual work</a:t>
            </a:r>
          </a:p>
          <a:p>
            <a:pPr lvl="1"/>
            <a:r>
              <a:rPr lang="en-US" dirty="0"/>
              <a:t>Based on the WBS</a:t>
            </a:r>
          </a:p>
          <a:p>
            <a:r>
              <a:rPr lang="en-US" dirty="0"/>
              <a:t>Parametric Estimating</a:t>
            </a:r>
          </a:p>
          <a:p>
            <a:pPr lvl="1"/>
            <a:r>
              <a:rPr lang="en-US" dirty="0"/>
              <a:t>Uses a mathematical model to predict costs (ex LOC, FP, </a:t>
            </a:r>
            <a:r>
              <a:rPr lang="en-US" dirty="0" err="1"/>
              <a:t>Rs</a:t>
            </a:r>
            <a:r>
              <a:rPr lang="en-US" dirty="0"/>
              <a:t>/</a:t>
            </a:r>
            <a:r>
              <a:rPr lang="en-US" dirty="0" err="1"/>
              <a:t>Sft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Two types of Parametric Estimating</a:t>
            </a:r>
          </a:p>
          <a:p>
            <a:pPr lvl="2"/>
            <a:r>
              <a:rPr lang="en-US" dirty="0"/>
              <a:t>Regression Analysis</a:t>
            </a:r>
          </a:p>
          <a:p>
            <a:pPr lvl="2"/>
            <a:r>
              <a:rPr lang="en-US" dirty="0"/>
              <a:t>Learning Curve (a person is more productive after n weeks in the same project)</a:t>
            </a:r>
          </a:p>
          <a:p>
            <a:pPr lvl="1"/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Cost Estimating …Exercise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 the Advantages and disadvantages of Analogous and Bottom up Estimating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Cost Estimating …Exercise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Analogous</a:t>
            </a:r>
          </a:p>
          <a:p>
            <a:pPr lvl="1"/>
            <a:r>
              <a:rPr lang="en-US"/>
              <a:t>Less expensive to estimate (estimation process itself is not time consuming)</a:t>
            </a:r>
          </a:p>
          <a:p>
            <a:pPr lvl="1"/>
            <a:r>
              <a:rPr lang="en-US"/>
              <a:t>Quick but less accurate</a:t>
            </a:r>
          </a:p>
          <a:p>
            <a:pPr lvl="1"/>
            <a:r>
              <a:rPr lang="en-US"/>
              <a:t>Tasks need not be identified in detail (limited detail information is available)</a:t>
            </a:r>
          </a:p>
          <a:p>
            <a:pPr lvl="1"/>
            <a:r>
              <a:rPr lang="en-US"/>
              <a:t>Overall project costs will be capped</a:t>
            </a:r>
          </a:p>
          <a:p>
            <a:pPr lvl="1"/>
            <a:r>
              <a:rPr lang="en-US"/>
              <a:t>Difficult for projects with uncertainty</a:t>
            </a:r>
          </a:p>
          <a:p>
            <a:pPr lvl="1"/>
            <a:r>
              <a:rPr lang="en-US"/>
              <a:t>Requires considerable experience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Cost Estimating …Exercise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Bottom-up</a:t>
            </a:r>
          </a:p>
          <a:p>
            <a:pPr lvl="1"/>
            <a:r>
              <a:rPr lang="en-US"/>
              <a:t>More expensive to estimate (estimation process itself is time consuming)</a:t>
            </a:r>
          </a:p>
          <a:p>
            <a:pPr lvl="1"/>
            <a:r>
              <a:rPr lang="en-US"/>
              <a:t>Elaborate and accurate</a:t>
            </a:r>
          </a:p>
          <a:p>
            <a:pPr lvl="1"/>
            <a:r>
              <a:rPr lang="en-US"/>
              <a:t>Tasks need to be identified in detail </a:t>
            </a:r>
          </a:p>
          <a:p>
            <a:pPr lvl="1"/>
            <a:r>
              <a:rPr lang="en-US"/>
              <a:t>Gains buy-in from the project team</a:t>
            </a:r>
          </a:p>
          <a:p>
            <a:pPr lvl="1"/>
            <a:r>
              <a:rPr lang="en-US"/>
              <a:t>Tendency to pad the estimates</a:t>
            </a:r>
          </a:p>
          <a:p>
            <a:pPr lvl="1"/>
            <a:r>
              <a:rPr lang="en-US"/>
              <a:t>Provides a basis for monitoring and control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of Estimates</a:t>
            </a:r>
          </a:p>
        </p:txBody>
      </p:sp>
      <p:sp>
        <p:nvSpPr>
          <p:cNvPr id="318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Order of Magnitude of Estimates</a:t>
            </a:r>
          </a:p>
          <a:p>
            <a:pPr lvl="1"/>
            <a:r>
              <a:rPr lang="en-US"/>
              <a:t>Done during the initiation phase</a:t>
            </a:r>
          </a:p>
          <a:p>
            <a:pPr lvl="1"/>
            <a:r>
              <a:rPr lang="en-US"/>
              <a:t>Range is –25% to +75% from Actual</a:t>
            </a:r>
          </a:p>
          <a:p>
            <a:r>
              <a:rPr lang="en-US"/>
              <a:t>Budget Estimate</a:t>
            </a:r>
          </a:p>
          <a:p>
            <a:pPr lvl="1"/>
            <a:r>
              <a:rPr lang="en-US"/>
              <a:t>Done during the planning phase</a:t>
            </a:r>
          </a:p>
          <a:p>
            <a:pPr lvl="1"/>
            <a:r>
              <a:rPr lang="en-US"/>
              <a:t>Range is –10% to +25% from Actual</a:t>
            </a:r>
          </a:p>
          <a:p>
            <a:r>
              <a:rPr lang="en-US"/>
              <a:t>Definitive Estimate</a:t>
            </a:r>
          </a:p>
          <a:p>
            <a:pPr lvl="1"/>
            <a:r>
              <a:rPr lang="en-US"/>
              <a:t>Done during the planning phase</a:t>
            </a:r>
          </a:p>
          <a:p>
            <a:pPr lvl="1"/>
            <a:r>
              <a:rPr lang="en-US"/>
              <a:t>Range is –5% to +10% from Actual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Budgeting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Inputs</a:t>
            </a:r>
          </a:p>
          <a:p>
            <a:pPr lvl="1"/>
            <a:r>
              <a:rPr lang="en-US"/>
              <a:t>Cost Estimates</a:t>
            </a:r>
          </a:p>
          <a:p>
            <a:pPr lvl="1"/>
            <a:r>
              <a:rPr lang="en-US"/>
              <a:t>Work Breakdown Structure</a:t>
            </a:r>
          </a:p>
          <a:p>
            <a:pPr lvl="1"/>
            <a:r>
              <a:rPr lang="en-US"/>
              <a:t>Project Schedule</a:t>
            </a:r>
          </a:p>
          <a:p>
            <a:pPr lvl="1"/>
            <a:r>
              <a:rPr lang="en-US"/>
              <a:t>Risk Management Plan</a:t>
            </a:r>
          </a:p>
          <a:p>
            <a:r>
              <a:rPr lang="en-US"/>
              <a:t>Tools &amp; Techniques</a:t>
            </a:r>
          </a:p>
          <a:p>
            <a:pPr lvl="1"/>
            <a:r>
              <a:rPr lang="en-US"/>
              <a:t>Cost Budgeting tools and techniques</a:t>
            </a:r>
          </a:p>
          <a:p>
            <a:r>
              <a:rPr lang="en-US"/>
              <a:t>Outputs</a:t>
            </a:r>
          </a:p>
          <a:p>
            <a:pPr lvl="1"/>
            <a:r>
              <a:rPr lang="en-US"/>
              <a:t>Cost Baseline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Control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Inputs</a:t>
            </a:r>
          </a:p>
          <a:p>
            <a:pPr lvl="1"/>
            <a:r>
              <a:rPr lang="en-US"/>
              <a:t>Cost Baseline</a:t>
            </a:r>
          </a:p>
          <a:p>
            <a:pPr lvl="1"/>
            <a:r>
              <a:rPr lang="en-US"/>
              <a:t>Performance Reports</a:t>
            </a:r>
          </a:p>
          <a:p>
            <a:pPr lvl="1"/>
            <a:r>
              <a:rPr lang="en-US"/>
              <a:t>Change Requests</a:t>
            </a:r>
          </a:p>
          <a:p>
            <a:pPr lvl="1"/>
            <a:r>
              <a:rPr lang="en-US"/>
              <a:t>Cost Management Plan</a:t>
            </a:r>
          </a:p>
          <a:p>
            <a:r>
              <a:rPr lang="en-US"/>
              <a:t>Tools &amp; Techniques</a:t>
            </a:r>
          </a:p>
          <a:p>
            <a:pPr lvl="1"/>
            <a:r>
              <a:rPr lang="en-US"/>
              <a:t>Cost Change Control System</a:t>
            </a:r>
          </a:p>
          <a:p>
            <a:pPr lvl="1"/>
            <a:r>
              <a:rPr lang="en-US"/>
              <a:t>Performance Measurement</a:t>
            </a:r>
          </a:p>
          <a:p>
            <a:pPr lvl="1"/>
            <a:r>
              <a:rPr lang="en-US"/>
              <a:t>Earned Value Management (EVM)</a:t>
            </a:r>
          </a:p>
          <a:p>
            <a:pPr lvl="1"/>
            <a:r>
              <a:rPr lang="en-US"/>
              <a:t>Additional Planning</a:t>
            </a:r>
          </a:p>
          <a:p>
            <a:pPr lvl="1"/>
            <a:r>
              <a:rPr lang="en-US"/>
              <a:t>Computerized Tools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Agenda 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Definitions</a:t>
            </a:r>
          </a:p>
          <a:p>
            <a:r>
              <a:rPr lang="en-US"/>
              <a:t>Cost management processes </a:t>
            </a:r>
          </a:p>
          <a:p>
            <a:pPr lvl="1"/>
            <a:r>
              <a:rPr lang="en-US"/>
              <a:t>Inputs, Tools &amp; techniques and Outputs</a:t>
            </a:r>
          </a:p>
          <a:p>
            <a:r>
              <a:rPr lang="en-US"/>
              <a:t>Wrap up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Cost Control…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Outputs</a:t>
            </a:r>
          </a:p>
          <a:p>
            <a:pPr lvl="1"/>
            <a:r>
              <a:rPr lang="en-US"/>
              <a:t>Revised Cost Estimates</a:t>
            </a:r>
          </a:p>
          <a:p>
            <a:pPr lvl="1"/>
            <a:r>
              <a:rPr lang="en-US"/>
              <a:t>Budget Updates</a:t>
            </a:r>
          </a:p>
          <a:p>
            <a:pPr lvl="1"/>
            <a:r>
              <a:rPr lang="en-US"/>
              <a:t>Corrective Action</a:t>
            </a:r>
          </a:p>
          <a:p>
            <a:pPr lvl="1"/>
            <a:r>
              <a:rPr lang="en-US"/>
              <a:t>Estimate at Completion</a:t>
            </a:r>
          </a:p>
          <a:p>
            <a:pPr lvl="1"/>
            <a:r>
              <a:rPr lang="en-US"/>
              <a:t>Project Close out</a:t>
            </a:r>
          </a:p>
          <a:p>
            <a:pPr lvl="1"/>
            <a:r>
              <a:rPr lang="en-US"/>
              <a:t>Lessons Learned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Earned Value Management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Actual Cost </a:t>
            </a:r>
            <a:r>
              <a:rPr lang="en-US" sz="1600">
                <a:latin typeface="Arial" charset="0"/>
                <a:cs typeface="Arial" charset="0"/>
              </a:rPr>
              <a:t>of Work Performed</a:t>
            </a:r>
            <a:r>
              <a:rPr lang="en-US" sz="1600" b="1">
                <a:latin typeface="Arial" charset="0"/>
                <a:cs typeface="Arial" charset="0"/>
              </a:rPr>
              <a:t> (AC)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What is the actual cost incurred?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Budgeted Cost of Work Performed (BCWP) or Earned Value (EV)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What is the estimated value of the work actually accomplished?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Budgeted Cost of Work Scheduled (BCWS) or Planned Value (PV)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What is the estimated value of the work planned to be done?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Budget at Completion (BAC)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How much did you BUDGET for the total Job?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Estimate at Complete (EAC)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What do we currently expect the TOTAL project to cost?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Estimate to Complete (ETC)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From now on, how much MORE do we expect it to cost to finish the project?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 b="1">
                <a:latin typeface="Arial" charset="0"/>
                <a:cs typeface="Arial" charset="0"/>
              </a:rPr>
              <a:t>Variance at Completion</a:t>
            </a:r>
          </a:p>
          <a:p>
            <a:pPr lvl="2">
              <a:lnSpc>
                <a:spcPct val="90000"/>
              </a:lnSpc>
              <a:spcBef>
                <a:spcPct val="50000"/>
              </a:spcBef>
            </a:pPr>
            <a:r>
              <a:rPr lang="en-US" sz="1400">
                <a:latin typeface="Arial" charset="0"/>
                <a:cs typeface="Arial" charset="0"/>
              </a:rPr>
              <a:t>How much over or under budget do we expect it to be?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/>
              <a:t>Earned Value Management .. Formulae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latin typeface="Arial" charset="0"/>
                <a:cs typeface="Arial" charset="0"/>
              </a:rPr>
              <a:t>Cost Variance (CV) 			= EV – AC</a:t>
            </a:r>
          </a:p>
          <a:p>
            <a:pPr lvl="1"/>
            <a:r>
              <a:rPr lang="en-US" sz="1600" b="1" dirty="0">
                <a:latin typeface="Arial" charset="0"/>
                <a:cs typeface="Arial" charset="0"/>
              </a:rPr>
              <a:t>Negative is over budget and +</a:t>
            </a:r>
            <a:r>
              <a:rPr lang="en-US" sz="1600" b="1" dirty="0" err="1">
                <a:latin typeface="Arial" charset="0"/>
                <a:cs typeface="Arial" charset="0"/>
              </a:rPr>
              <a:t>ve</a:t>
            </a:r>
            <a:r>
              <a:rPr lang="en-US" sz="1600" b="1" dirty="0">
                <a:latin typeface="Arial" charset="0"/>
                <a:cs typeface="Arial" charset="0"/>
              </a:rPr>
              <a:t> is under budget</a:t>
            </a:r>
          </a:p>
          <a:p>
            <a:r>
              <a:rPr lang="en-US" sz="1800" b="1" dirty="0">
                <a:latin typeface="Arial" charset="0"/>
                <a:cs typeface="Arial" charset="0"/>
              </a:rPr>
              <a:t>Schedule Variance (SV) 		= EV – PV</a:t>
            </a:r>
          </a:p>
          <a:p>
            <a:pPr lvl="1"/>
            <a:r>
              <a:rPr lang="en-US" sz="1600" b="1" dirty="0">
                <a:latin typeface="Arial" charset="0"/>
                <a:cs typeface="Arial" charset="0"/>
              </a:rPr>
              <a:t>+</a:t>
            </a:r>
            <a:r>
              <a:rPr lang="en-US" sz="1600" b="1" dirty="0" err="1">
                <a:latin typeface="Arial" charset="0"/>
                <a:cs typeface="Arial" charset="0"/>
              </a:rPr>
              <a:t>ve</a:t>
            </a:r>
            <a:r>
              <a:rPr lang="en-US" sz="1600" b="1" dirty="0">
                <a:latin typeface="Arial" charset="0"/>
                <a:cs typeface="Arial" charset="0"/>
              </a:rPr>
              <a:t> is ahead of schedule and –</a:t>
            </a:r>
            <a:r>
              <a:rPr lang="en-US" sz="1600" b="1" dirty="0" err="1">
                <a:latin typeface="Arial" charset="0"/>
                <a:cs typeface="Arial" charset="0"/>
              </a:rPr>
              <a:t>ve</a:t>
            </a:r>
            <a:r>
              <a:rPr lang="en-US" sz="1600" b="1" dirty="0">
                <a:latin typeface="Arial" charset="0"/>
                <a:cs typeface="Arial" charset="0"/>
              </a:rPr>
              <a:t> is behind schedule</a:t>
            </a:r>
          </a:p>
          <a:p>
            <a:r>
              <a:rPr lang="en-US" sz="1800" b="1" dirty="0">
                <a:latin typeface="Arial" charset="0"/>
                <a:cs typeface="Arial" charset="0"/>
              </a:rPr>
              <a:t>Cost Performance Index (CPI) 		</a:t>
            </a:r>
            <a:r>
              <a:rPr lang="en-US" sz="1800" b="1">
                <a:latin typeface="Arial" charset="0"/>
                <a:cs typeface="Arial" charset="0"/>
              </a:rPr>
              <a:t>= </a:t>
            </a:r>
            <a:r>
              <a:rPr lang="en-US" sz="1800" b="1" smtClean="0">
                <a:latin typeface="Arial" charset="0"/>
                <a:cs typeface="Arial" charset="0"/>
              </a:rPr>
              <a:t>EV/AC</a:t>
            </a:r>
            <a:endParaRPr lang="en-US" sz="1800" b="1" dirty="0">
              <a:latin typeface="Arial" charset="0"/>
              <a:cs typeface="Arial" charset="0"/>
            </a:endParaRPr>
          </a:p>
          <a:p>
            <a:r>
              <a:rPr lang="en-US" sz="1800" b="1" dirty="0">
                <a:latin typeface="Arial" charset="0"/>
                <a:cs typeface="Arial" charset="0"/>
              </a:rPr>
              <a:t>Schedule Performance Index (SPI)	= EV/PV</a:t>
            </a:r>
          </a:p>
          <a:p>
            <a:r>
              <a:rPr lang="en-US" sz="1800" b="1" dirty="0">
                <a:latin typeface="Arial" charset="0"/>
                <a:cs typeface="Arial" charset="0"/>
              </a:rPr>
              <a:t>Estimate At Complete (EAC) 		= BAC/CPI</a:t>
            </a:r>
          </a:p>
          <a:p>
            <a:r>
              <a:rPr lang="en-US" sz="1800" b="1" dirty="0">
                <a:latin typeface="Arial" charset="0"/>
                <a:cs typeface="Arial" charset="0"/>
              </a:rPr>
              <a:t>Estimate To Complete (ETC) 		= EAC – AC</a:t>
            </a:r>
          </a:p>
          <a:p>
            <a:r>
              <a:rPr lang="en-US" sz="1800" b="1" dirty="0">
                <a:latin typeface="Arial" charset="0"/>
                <a:cs typeface="Arial" charset="0"/>
              </a:rPr>
              <a:t>Variance At Completion (VAC) 	= BAC - EAC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/>
              <a:t>Earned Value Management – Exercise	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to build a system with 4 screens. Assume that each screen takes one day and costs </a:t>
            </a:r>
            <a:r>
              <a:rPr lang="en-US" dirty="0" smtClean="0"/>
              <a:t>$1000 </a:t>
            </a:r>
            <a:r>
              <a:rPr lang="en-US" dirty="0"/>
              <a:t>to build. They are do be done one after the other. Today is end of day three.</a:t>
            </a:r>
          </a:p>
          <a:p>
            <a:r>
              <a:rPr lang="en-US" dirty="0"/>
              <a:t>Using the project status chart below, and answer the questions on the next slide. Also interpret the answers.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31776" name="Object 1024"/>
          <p:cNvGraphicFramePr>
            <a:graphicFrameLocks noChangeAspect="1"/>
          </p:cNvGraphicFramePr>
          <p:nvPr/>
        </p:nvGraphicFramePr>
        <p:xfrm>
          <a:off x="685800" y="4572000"/>
          <a:ext cx="70866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5253840" imgH="1158840" progId="Excel.Sheet.8">
                  <p:embed/>
                </p:oleObj>
              </mc:Choice>
              <mc:Fallback>
                <p:oleObj name="Worksheet" r:id="rId4" imgW="5253840" imgH="115884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708660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/>
              <a:t>Earned Value Management - Exercise</a:t>
            </a:r>
          </a:p>
        </p:txBody>
      </p:sp>
      <p:graphicFrame>
        <p:nvGraphicFramePr>
          <p:cNvPr id="332800" name="Object 1024"/>
          <p:cNvGraphicFramePr>
            <a:graphicFrameLocks noChangeAspect="1"/>
          </p:cNvGraphicFramePr>
          <p:nvPr/>
        </p:nvGraphicFramePr>
        <p:xfrm>
          <a:off x="762000" y="1524000"/>
          <a:ext cx="7391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4657680" imgH="2306160" progId="Excel.Sheet.8">
                  <p:embed/>
                </p:oleObj>
              </mc:Choice>
              <mc:Fallback>
                <p:oleObj name="Worksheet" r:id="rId4" imgW="4657680" imgH="230616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3914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/>
              <a:t>Earned Value Management - Exercise</a:t>
            </a:r>
          </a:p>
        </p:txBody>
      </p:sp>
      <p:graphicFrame>
        <p:nvGraphicFramePr>
          <p:cNvPr id="333824" name="Object 1024"/>
          <p:cNvGraphicFramePr>
            <a:graphicFrameLocks noChangeAspect="1"/>
          </p:cNvGraphicFramePr>
          <p:nvPr/>
        </p:nvGraphicFramePr>
        <p:xfrm>
          <a:off x="914400" y="1447800"/>
          <a:ext cx="7467600" cy="369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4" imgW="4657680" imgH="2306160" progId="Excel.Sheet.8">
                  <p:embed/>
                </p:oleObj>
              </mc:Choice>
              <mc:Fallback>
                <p:oleObj name="Worksheet" r:id="rId4" imgW="4657680" imgH="230616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467600" cy="369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Terms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b="1">
                <a:latin typeface="Arial" charset="0"/>
                <a:cs typeface="Arial" charset="0"/>
              </a:rPr>
              <a:t>PV = FV / (1 + r)</a:t>
            </a:r>
            <a:r>
              <a:rPr lang="en-US" sz="2800" b="1" baseline="30000">
                <a:latin typeface="Arial" charset="0"/>
                <a:cs typeface="Arial" charset="0"/>
              </a:rPr>
              <a:t>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 baseline="30000">
                <a:latin typeface="Arial" charset="0"/>
                <a:cs typeface="Arial" charset="0"/>
              </a:rPr>
              <a:t>	</a:t>
            </a:r>
            <a:r>
              <a:rPr lang="en-US" sz="2400" b="1">
                <a:latin typeface="Arial" charset="0"/>
                <a:cs typeface="Arial" charset="0"/>
              </a:rPr>
              <a:t>PV = Present Value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	FV = Future Value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	r = interest rate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 	n = number of time periods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	</a:t>
            </a:r>
            <a:endParaRPr lang="en-US" sz="240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>
                <a:latin typeface="Arial" charset="0"/>
                <a:cs typeface="Arial" charset="0"/>
              </a:rPr>
              <a:t>	What is the present value of US $150,000 received three years from now if the interest rate is expected to be 10%?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28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PV = 150000 (1 + 0.1)</a:t>
            </a:r>
            <a:r>
              <a:rPr lang="en-US" baseline="30000"/>
              <a:t>3 </a:t>
            </a:r>
          </a:p>
          <a:p>
            <a:endParaRPr lang="en-US" baseline="30000"/>
          </a:p>
          <a:p>
            <a:r>
              <a:rPr lang="en-US"/>
              <a:t> PV of 150,000 is 150000/1.331 or 112,697.</a:t>
            </a:r>
            <a:endParaRPr lang="en-US" baseline="30000"/>
          </a:p>
          <a:p>
            <a:endParaRPr lang="en-US" baseline="30000"/>
          </a:p>
          <a:p>
            <a:endParaRPr lang="en-US" baseline="300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Terminology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 Present Value</a:t>
            </a:r>
          </a:p>
          <a:p>
            <a:pPr lvl="1"/>
            <a:r>
              <a:rPr lang="en-US" dirty="0"/>
              <a:t>Total Benefits less the costs</a:t>
            </a:r>
          </a:p>
          <a:p>
            <a:pPr lvl="1"/>
            <a:r>
              <a:rPr lang="en-US" dirty="0"/>
              <a:t>You have two projects to choose from. A will take 3 years to complete and has a NPV of 45,000 and B will take 5 years to complete and has a NPV of 75,000. Which one would you choose?</a:t>
            </a:r>
          </a:p>
          <a:p>
            <a:r>
              <a:rPr lang="en-US" dirty="0"/>
              <a:t>Internal Rate of Return (IRR)</a:t>
            </a:r>
          </a:p>
          <a:p>
            <a:pPr lvl="1"/>
            <a:r>
              <a:rPr lang="en-US" dirty="0"/>
              <a:t>The rate at which the revenues and costs are equal.</a:t>
            </a:r>
          </a:p>
          <a:p>
            <a:r>
              <a:rPr lang="en-US" dirty="0"/>
              <a:t>Pay Back Period</a:t>
            </a:r>
          </a:p>
          <a:p>
            <a:r>
              <a:rPr lang="en-US" dirty="0"/>
              <a:t>Benefit Cost Ratio (BCR)</a:t>
            </a:r>
          </a:p>
          <a:p>
            <a:r>
              <a:rPr lang="en-US" dirty="0"/>
              <a:t>Opportunity Cost</a:t>
            </a:r>
          </a:p>
          <a:p>
            <a:r>
              <a:rPr lang="en-US" dirty="0"/>
              <a:t>Law of Diminishing Returns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Terminology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Sunk Costs</a:t>
            </a:r>
          </a:p>
          <a:p>
            <a:pPr lvl="1">
              <a:lnSpc>
                <a:spcPct val="90000"/>
              </a:lnSpc>
            </a:pPr>
            <a:r>
              <a:rPr lang="en-US"/>
              <a:t>A project that was originally estimated to cost 1 million. It is now half way done, and $ 2 M has been spent already. Now the committee has to decide whether to continue the project or not. Should they consider the fact that $2M has been spent already?</a:t>
            </a:r>
          </a:p>
          <a:p>
            <a:pPr lvl="1">
              <a:lnSpc>
                <a:spcPct val="90000"/>
              </a:lnSpc>
            </a:pPr>
            <a:r>
              <a:rPr lang="en-US"/>
              <a:t>No; Sunk Costs should never be considered for such a decision</a:t>
            </a:r>
          </a:p>
          <a:p>
            <a:pPr>
              <a:lnSpc>
                <a:spcPct val="90000"/>
              </a:lnSpc>
            </a:pPr>
            <a:r>
              <a:rPr lang="en-US"/>
              <a:t>Working Capital</a:t>
            </a:r>
          </a:p>
          <a:p>
            <a:pPr>
              <a:lnSpc>
                <a:spcPct val="90000"/>
              </a:lnSpc>
            </a:pPr>
            <a:r>
              <a:rPr lang="en-US"/>
              <a:t>Project Selection Methods (PV, NPV, IRR, Payback Period, Benefit Cost Ratio)</a:t>
            </a:r>
          </a:p>
          <a:p>
            <a:pPr>
              <a:lnSpc>
                <a:spcPct val="90000"/>
              </a:lnSpc>
            </a:pPr>
            <a:r>
              <a:rPr lang="en-US"/>
              <a:t>Depreciation </a:t>
            </a:r>
          </a:p>
          <a:p>
            <a:pPr lvl="1">
              <a:lnSpc>
                <a:spcPct val="90000"/>
              </a:lnSpc>
            </a:pPr>
            <a:r>
              <a:rPr lang="en-US"/>
              <a:t>Straight Line depreciation</a:t>
            </a:r>
          </a:p>
          <a:p>
            <a:pPr lvl="1">
              <a:lnSpc>
                <a:spcPct val="90000"/>
              </a:lnSpc>
            </a:pPr>
            <a:r>
              <a:rPr lang="en-US"/>
              <a:t>Accelerated depreciation</a:t>
            </a:r>
          </a:p>
          <a:p>
            <a:pPr>
              <a:lnSpc>
                <a:spcPct val="90000"/>
              </a:lnSpc>
            </a:pPr>
            <a:r>
              <a:rPr lang="en-US"/>
              <a:t>Value Analysis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Cost Management is primarily concerned with the cost of the resources that are needed to complete the project activities.</a:t>
            </a:r>
          </a:p>
          <a:p>
            <a:r>
              <a:rPr lang="en-US" dirty="0"/>
              <a:t>Should also consider the ‘life-cycle cost’ before making decisions.</a:t>
            </a:r>
          </a:p>
          <a:p>
            <a:pPr lvl="1"/>
            <a:r>
              <a:rPr lang="en-US" dirty="0"/>
              <a:t>Effect of Reviews on project cost Vs Lowered Maintenance costs</a:t>
            </a:r>
          </a:p>
          <a:p>
            <a:r>
              <a:rPr lang="en-US" dirty="0"/>
              <a:t>Prediction and Analysis of Project’s Product (Optional)</a:t>
            </a:r>
          </a:p>
          <a:p>
            <a:pPr lvl="1"/>
            <a:r>
              <a:rPr lang="en-US" dirty="0"/>
              <a:t>Helps to make a ‘Go or  No-Go’ decision</a:t>
            </a:r>
          </a:p>
          <a:p>
            <a:pPr lvl="1"/>
            <a:r>
              <a:rPr lang="en-US" dirty="0"/>
              <a:t>Return on Investment</a:t>
            </a:r>
          </a:p>
          <a:p>
            <a:pPr lvl="1"/>
            <a:r>
              <a:rPr lang="en-US" dirty="0"/>
              <a:t>Payback Analysis</a:t>
            </a:r>
          </a:p>
          <a:p>
            <a:r>
              <a:rPr lang="en-US" dirty="0"/>
              <a:t>Controllable and Uncontrollable Costs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 &amp; A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do we need Cost Management?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complete the Project within Budget</a:t>
            </a:r>
          </a:p>
          <a:p>
            <a:r>
              <a:rPr lang="en-US" dirty="0"/>
              <a:t>To implement a reward and recognition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Actual Cost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Actual Cost of Work Performed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Budget at Completion (BAC)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Budgeted Cost of Work Performed (BCWP) or Earned Value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Budgeted Cost of Work Scheduled (BCWS) or Planned Value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Cost Performance Index (CPI)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Cost Variance (CV)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Earned Value Management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Estimate at Complete (EAC)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Estimate to Complete (ETC)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Life-Cycle Costing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Parametric Estimation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S-Curve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Schedule Performance Index (SPI)</a:t>
            </a:r>
          </a:p>
          <a:p>
            <a:pPr>
              <a:lnSpc>
                <a:spcPct val="90000"/>
              </a:lnSpc>
            </a:pPr>
            <a:r>
              <a:rPr lang="en-US" sz="1800" b="1">
                <a:latin typeface="Arial" charset="0"/>
                <a:cs typeface="Arial" charset="0"/>
              </a:rPr>
              <a:t>Schedule Variance (SV)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Processes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Includes the processes that are need to ensure that the project is within Budget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/>
              <a:t>Resource Planning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1400" dirty="0">
                <a:latin typeface="Arial" charset="0"/>
                <a:cs typeface="Arial" charset="0"/>
              </a:rPr>
              <a:t>	Determining what resources (people, equipment and material) and in what quantities are required to complete the project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/>
              <a:t>Cost Estimating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Arial" charset="0"/>
                <a:cs typeface="Arial" charset="0"/>
              </a:rPr>
              <a:t>	Developing an approximation (estimate) the cost of resources that are required to complete the project	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/>
              <a:t>Cost Budgeting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latin typeface="Arial" charset="0"/>
                <a:cs typeface="Arial" charset="0"/>
              </a:rPr>
              <a:t>	Allocating the overall cost estimate to individual work activities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dirty="0"/>
              <a:t>Cost Control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dirty="0"/>
              <a:t>	</a:t>
            </a:r>
            <a:r>
              <a:rPr lang="en-US" sz="1400" dirty="0">
                <a:latin typeface="Arial" charset="0"/>
                <a:cs typeface="Arial" charset="0"/>
              </a:rPr>
              <a:t>Controlling the changes to the project budget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Planning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Inputs</a:t>
            </a:r>
          </a:p>
          <a:p>
            <a:pPr lvl="1">
              <a:lnSpc>
                <a:spcPct val="90000"/>
              </a:lnSpc>
            </a:pPr>
            <a:r>
              <a:rPr lang="en-US"/>
              <a:t>Work Breakdown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Historical Information</a:t>
            </a:r>
          </a:p>
          <a:p>
            <a:pPr lvl="1">
              <a:lnSpc>
                <a:spcPct val="90000"/>
              </a:lnSpc>
            </a:pPr>
            <a:r>
              <a:rPr lang="en-US"/>
              <a:t>Scope Statement</a:t>
            </a:r>
          </a:p>
          <a:p>
            <a:pPr lvl="1">
              <a:lnSpc>
                <a:spcPct val="90000"/>
              </a:lnSpc>
            </a:pPr>
            <a:r>
              <a:rPr lang="en-US"/>
              <a:t>Resource Pool Description</a:t>
            </a:r>
          </a:p>
          <a:p>
            <a:pPr lvl="1">
              <a:lnSpc>
                <a:spcPct val="90000"/>
              </a:lnSpc>
            </a:pPr>
            <a:r>
              <a:rPr lang="en-US"/>
              <a:t>Organizational Policies</a:t>
            </a:r>
          </a:p>
          <a:p>
            <a:pPr lvl="1">
              <a:lnSpc>
                <a:spcPct val="90000"/>
              </a:lnSpc>
            </a:pPr>
            <a:r>
              <a:rPr lang="en-US"/>
              <a:t>Activity Duration Estimates</a:t>
            </a:r>
          </a:p>
          <a:p>
            <a:pPr>
              <a:lnSpc>
                <a:spcPct val="90000"/>
              </a:lnSpc>
            </a:pPr>
            <a:r>
              <a:rPr lang="en-US"/>
              <a:t>Tools and Techniques</a:t>
            </a:r>
          </a:p>
          <a:p>
            <a:pPr lvl="1">
              <a:lnSpc>
                <a:spcPct val="90000"/>
              </a:lnSpc>
            </a:pPr>
            <a:r>
              <a:rPr lang="en-US"/>
              <a:t>Expert Judgment</a:t>
            </a:r>
          </a:p>
          <a:p>
            <a:pPr lvl="1">
              <a:lnSpc>
                <a:spcPct val="90000"/>
              </a:lnSpc>
            </a:pPr>
            <a:r>
              <a:rPr lang="en-US"/>
              <a:t>Alternatives Identification</a:t>
            </a:r>
          </a:p>
          <a:p>
            <a:pPr lvl="1">
              <a:lnSpc>
                <a:spcPct val="90000"/>
              </a:lnSpc>
            </a:pPr>
            <a:r>
              <a:rPr lang="en-US"/>
              <a:t>Project Management Software</a:t>
            </a:r>
          </a:p>
          <a:p>
            <a:pPr>
              <a:lnSpc>
                <a:spcPct val="90000"/>
              </a:lnSpc>
            </a:pPr>
            <a:r>
              <a:rPr lang="en-US"/>
              <a:t>Outputs</a:t>
            </a:r>
          </a:p>
          <a:p>
            <a:pPr lvl="1">
              <a:lnSpc>
                <a:spcPct val="90000"/>
              </a:lnSpc>
            </a:pPr>
            <a:r>
              <a:rPr lang="en-US"/>
              <a:t>Resource Requirements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Resource Planning …	</a:t>
            </a:r>
          </a:p>
        </p:txBody>
      </p:sp>
      <p:sp>
        <p:nvSpPr>
          <p:cNvPr id="300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Resource Pool Description</a:t>
            </a:r>
          </a:p>
          <a:p>
            <a:pPr lvl="1"/>
            <a:r>
              <a:rPr lang="en-US"/>
              <a:t>Knowledge of resource availability is a key input</a:t>
            </a:r>
          </a:p>
          <a:p>
            <a:pPr lvl="1"/>
            <a:r>
              <a:rPr lang="en-US"/>
              <a:t>The level of detail and specificity of the RPD will vary</a:t>
            </a:r>
          </a:p>
          <a:p>
            <a:pPr lvl="2"/>
            <a:r>
              <a:rPr lang="en-US"/>
              <a:t>At the beginning of the project, we need Programmers</a:t>
            </a:r>
          </a:p>
          <a:p>
            <a:pPr lvl="2"/>
            <a:r>
              <a:rPr lang="en-US"/>
              <a:t>During Implementation we need some one who worked in the development phase</a:t>
            </a:r>
          </a:p>
          <a:p>
            <a:r>
              <a:rPr lang="en-US"/>
              <a:t>Organizational Policies</a:t>
            </a:r>
          </a:p>
          <a:p>
            <a:pPr lvl="1"/>
            <a:r>
              <a:rPr lang="en-US"/>
              <a:t>The recruitment and staffing policy, Purchasing Policy must be considered during Resource Planning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Resource Planning… Exercise</a:t>
            </a:r>
          </a:p>
        </p:txBody>
      </p:sp>
      <p:sp>
        <p:nvSpPr>
          <p:cNvPr id="307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334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/>
              <a:t>Describe the activities that are involved in Resource Planning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</TotalTime>
  <Words>1195</Words>
  <Application>Microsoft Office PowerPoint</Application>
  <PresentationFormat>On-screen Show (4:3)</PresentationFormat>
  <Paragraphs>238</Paragraphs>
  <Slides>30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Oriel</vt:lpstr>
      <vt:lpstr>Worksheet</vt:lpstr>
      <vt:lpstr>Cost Management</vt:lpstr>
      <vt:lpstr>Agenda </vt:lpstr>
      <vt:lpstr>Cost Management</vt:lpstr>
      <vt:lpstr>Why do we need Cost Management?</vt:lpstr>
      <vt:lpstr>Definitions</vt:lpstr>
      <vt:lpstr>Cost Management Processes</vt:lpstr>
      <vt:lpstr>Resource Planning</vt:lpstr>
      <vt:lpstr>Resource Planning … </vt:lpstr>
      <vt:lpstr>Resource Planning… Exercise</vt:lpstr>
      <vt:lpstr>Resource Planning… Exercise  </vt:lpstr>
      <vt:lpstr>Cost Estimating</vt:lpstr>
      <vt:lpstr>Cost Estimating …</vt:lpstr>
      <vt:lpstr>Cost Estimating …</vt:lpstr>
      <vt:lpstr>Cost Estimating …Exercise</vt:lpstr>
      <vt:lpstr>Cost Estimating …Exercise</vt:lpstr>
      <vt:lpstr>Cost Estimating …Exercise</vt:lpstr>
      <vt:lpstr>Accuracy of Estimates</vt:lpstr>
      <vt:lpstr>Cost Budgeting</vt:lpstr>
      <vt:lpstr>Cost Control</vt:lpstr>
      <vt:lpstr>Cost Control…</vt:lpstr>
      <vt:lpstr>Earned Value Management</vt:lpstr>
      <vt:lpstr>Earned Value Management .. Formulae</vt:lpstr>
      <vt:lpstr>Earned Value Management – Exercise </vt:lpstr>
      <vt:lpstr>Earned Value Management - Exercise</vt:lpstr>
      <vt:lpstr>Earned Value Management - Exercise</vt:lpstr>
      <vt:lpstr>Other Terms</vt:lpstr>
      <vt:lpstr>Answer</vt:lpstr>
      <vt:lpstr>More Terminology</vt:lpstr>
      <vt:lpstr>More Terminology</vt:lpstr>
      <vt:lpstr>Thank you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04_PM_Cost Management</dc:title>
  <dc:subject>Project Management</dc:subject>
  <dc:creator>Someswara Rao Pullapantula</dc:creator>
  <cp:keywords>Project Management</cp:keywords>
  <dc:description>Project Management - Cost Management</dc:description>
  <cp:lastModifiedBy>admin1</cp:lastModifiedBy>
  <cp:revision>8</cp:revision>
  <dcterms:created xsi:type="dcterms:W3CDTF">2011-11-08T21:04:31Z</dcterms:created>
  <dcterms:modified xsi:type="dcterms:W3CDTF">2019-05-02T12:12:51Z</dcterms:modified>
  <cp:category>Cost Management</cp:category>
</cp:coreProperties>
</file>