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89" r:id="rId3"/>
    <p:sldId id="290" r:id="rId4"/>
    <p:sldId id="291" r:id="rId5"/>
    <p:sldId id="286" r:id="rId6"/>
    <p:sldId id="287" r:id="rId7"/>
    <p:sldId id="288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0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6DC23-DDB8-4ADA-B9EF-87A4C2F470D3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58E44-1A46-4990-9FD4-19135BF7F6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8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30B9CE-D7E4-4ABA-8924-5B5492192AEA}" type="slidenum">
              <a:rPr lang="en-US"/>
              <a:pPr/>
              <a:t>20</a:t>
            </a:fld>
            <a:endParaRPr lang="en-US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	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0D9E55-621E-4E5F-90C0-A9F385401DF9}" type="slidenum">
              <a:rPr lang="en-US"/>
              <a:pPr/>
              <a:t>34</a:t>
            </a:fld>
            <a:endParaRPr lang="en-US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NPV – Answer is B; No of years does not matter. NPV has taken that into account.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C04D846-800C-4083-97DA-18B51478226E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846-800C-4083-97DA-18B51478226E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846-800C-4083-97DA-18B51478226E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C04D846-800C-4083-97DA-18B51478226E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C04D846-800C-4083-97DA-18B51478226E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846-800C-4083-97DA-18B51478226E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846-800C-4083-97DA-18B51478226E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C04D846-800C-4083-97DA-18B51478226E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846-800C-4083-97DA-18B51478226E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C04D846-800C-4083-97DA-18B51478226E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C04D846-800C-4083-97DA-18B51478226E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C04D846-800C-4083-97DA-18B51478226E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1219200"/>
            <a:ext cx="5486400" cy="114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Cost Management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Why do we need Cost Management?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complete the Project within Budget</a:t>
            </a:r>
          </a:p>
          <a:p>
            <a:r>
              <a:rPr lang="en-US" dirty="0"/>
              <a:t>To implement a reward and recognition system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1" dirty="0">
                <a:latin typeface="Arial" charset="0"/>
                <a:cs typeface="Arial" charset="0"/>
              </a:rPr>
              <a:t>Actual Cost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Arial" charset="0"/>
                <a:cs typeface="Arial" charset="0"/>
              </a:rPr>
              <a:t>Actual Cost of Work Performed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Arial" charset="0"/>
                <a:cs typeface="Arial" charset="0"/>
              </a:rPr>
              <a:t>Budget at Completion (BAC)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Arial" charset="0"/>
                <a:cs typeface="Arial" charset="0"/>
              </a:rPr>
              <a:t>Budgeted Cost of Work Performed (BCWP) or Earned Value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Arial" charset="0"/>
                <a:cs typeface="Arial" charset="0"/>
              </a:rPr>
              <a:t>Budgeted Cost of Work Scheduled (BCWS) or Planned Value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Arial" charset="0"/>
                <a:cs typeface="Arial" charset="0"/>
              </a:rPr>
              <a:t>Cost Performance Index (CPI)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Arial" charset="0"/>
                <a:cs typeface="Arial" charset="0"/>
              </a:rPr>
              <a:t>Cost Variance (CV)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Arial" charset="0"/>
                <a:cs typeface="Arial" charset="0"/>
              </a:rPr>
              <a:t>Earned Value Management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Arial" charset="0"/>
                <a:cs typeface="Arial" charset="0"/>
              </a:rPr>
              <a:t>Estimate at Complete (EAC)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Arial" charset="0"/>
                <a:cs typeface="Arial" charset="0"/>
              </a:rPr>
              <a:t>Estimate to Complete (ETC)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Arial" charset="0"/>
                <a:cs typeface="Arial" charset="0"/>
              </a:rPr>
              <a:t>Life-Cycle Costing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Arial" charset="0"/>
                <a:cs typeface="Arial" charset="0"/>
              </a:rPr>
              <a:t>Parametric Estimation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Arial" charset="0"/>
                <a:cs typeface="Arial" charset="0"/>
              </a:rPr>
              <a:t>S-Curve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Arial" charset="0"/>
                <a:cs typeface="Arial" charset="0"/>
              </a:rPr>
              <a:t>Schedule Performance Index (SPI)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Arial" charset="0"/>
                <a:cs typeface="Arial" charset="0"/>
              </a:rPr>
              <a:t>Schedule Variance (SV)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1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Management Processes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FontTx/>
              <a:buNone/>
            </a:pPr>
            <a:r>
              <a:rPr lang="en-US" dirty="0"/>
              <a:t>Includes the processes that are need to ensure that the project is within Budget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dirty="0"/>
              <a:t>Resource Planning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1400" dirty="0">
                <a:latin typeface="Arial" charset="0"/>
                <a:cs typeface="Arial" charset="0"/>
              </a:rPr>
              <a:t>	Determining what resources (people, equipment and material) and in what quantities are required to complete the project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dirty="0"/>
              <a:t>Cost Estimating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Arial" charset="0"/>
                <a:cs typeface="Arial" charset="0"/>
              </a:rPr>
              <a:t>	Developing an approximation (estimate) the cost of resources that are required to complete the project	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dirty="0"/>
              <a:t>Cost Budgeting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Arial" charset="0"/>
                <a:cs typeface="Arial" charset="0"/>
              </a:rPr>
              <a:t>	Allocating the overall cost estimate to individual work activities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dirty="0"/>
              <a:t>Cost Control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dirty="0"/>
              <a:t>	</a:t>
            </a:r>
            <a:r>
              <a:rPr lang="en-US" sz="1400" dirty="0">
                <a:latin typeface="Arial" charset="0"/>
                <a:cs typeface="Arial" charset="0"/>
              </a:rPr>
              <a:t>Controlling the changes to the project budget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sz="1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Planning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Inputs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Work Breakdown Structure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Historical Information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Scope Statement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Resource Pool Description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Organizational Policies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Activity Duration Estimates</a:t>
            </a:r>
          </a:p>
          <a:p>
            <a:pPr>
              <a:lnSpc>
                <a:spcPct val="90000"/>
              </a:lnSpc>
            </a:pPr>
            <a:r>
              <a:rPr lang="en-US" dirty="0"/>
              <a:t>Tools and Techniques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Expert Judgment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Alternatives Identification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Project Management Software</a:t>
            </a:r>
          </a:p>
          <a:p>
            <a:pPr>
              <a:lnSpc>
                <a:spcPct val="90000"/>
              </a:lnSpc>
            </a:pPr>
            <a:r>
              <a:rPr lang="en-US" dirty="0"/>
              <a:t>Outputs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Resource Requirements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Resource Planning …	</a:t>
            </a:r>
          </a:p>
        </p:txBody>
      </p:sp>
      <p:sp>
        <p:nvSpPr>
          <p:cNvPr id="3000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 Pool Description</a:t>
            </a:r>
          </a:p>
          <a:p>
            <a:pPr lvl="1"/>
            <a:r>
              <a:rPr lang="en-US" dirty="0"/>
              <a:t>Knowledge of resource availability is a key input</a:t>
            </a:r>
          </a:p>
          <a:p>
            <a:pPr lvl="1"/>
            <a:r>
              <a:rPr lang="en-US" dirty="0"/>
              <a:t>The level of detail and specificity of the RPD will vary</a:t>
            </a:r>
          </a:p>
          <a:p>
            <a:pPr lvl="2"/>
            <a:r>
              <a:rPr lang="en-US" dirty="0"/>
              <a:t>At the beginning of the project, we need Programmers</a:t>
            </a:r>
          </a:p>
          <a:p>
            <a:pPr lvl="2"/>
            <a:r>
              <a:rPr lang="en-US" dirty="0"/>
              <a:t>During Implementation we need some one who worked in the development phase</a:t>
            </a:r>
          </a:p>
          <a:p>
            <a:r>
              <a:rPr lang="en-US" dirty="0"/>
              <a:t>Organizational Policies</a:t>
            </a:r>
          </a:p>
          <a:p>
            <a:pPr lvl="1"/>
            <a:r>
              <a:rPr lang="en-US" dirty="0"/>
              <a:t>The recruitment and staffing policy, Purchasing Policy must be considered during Resource Planning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Resource Planning… Exercise</a:t>
            </a:r>
          </a:p>
        </p:txBody>
      </p:sp>
      <p:sp>
        <p:nvSpPr>
          <p:cNvPr id="3072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533400"/>
          </a:xfrm>
        </p:spPr>
        <p:txBody>
          <a:bodyPr>
            <a:normAutofit fontScale="85000" lnSpcReduction="10000"/>
          </a:bodyPr>
          <a:lstStyle/>
          <a:p>
            <a:pPr>
              <a:buFontTx/>
              <a:buNone/>
            </a:pPr>
            <a:r>
              <a:rPr lang="en-US"/>
              <a:t>Describe the activities that are involved in Resource Planning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2133600"/>
            <a:ext cx="784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Human resources</a:t>
            </a:r>
          </a:p>
          <a:p>
            <a:r>
              <a:rPr lang="en-US" dirty="0"/>
              <a:t>	</a:t>
            </a:r>
            <a:r>
              <a:rPr lang="en-US" dirty="0" smtClean="0"/>
              <a:t>Project Technical Resources (</a:t>
            </a:r>
            <a:r>
              <a:rPr lang="en-US" dirty="0" err="1" smtClean="0"/>
              <a:t>Proj</a:t>
            </a:r>
            <a:r>
              <a:rPr lang="en-US" dirty="0" smtClean="0"/>
              <a:t> Team)</a:t>
            </a:r>
          </a:p>
          <a:p>
            <a:r>
              <a:rPr lang="en-US" dirty="0"/>
              <a:t>	</a:t>
            </a:r>
            <a:r>
              <a:rPr lang="en-US" dirty="0" smtClean="0"/>
              <a:t>Project Non Technical Resources </a:t>
            </a:r>
          </a:p>
          <a:p>
            <a:r>
              <a:rPr lang="en-US" dirty="0"/>
              <a:t>	</a:t>
            </a:r>
            <a:r>
              <a:rPr lang="en-US" dirty="0" smtClean="0"/>
              <a:t>HR Managers / </a:t>
            </a:r>
            <a:r>
              <a:rPr lang="en-US" dirty="0" err="1" smtClean="0"/>
              <a:t>Admisistrators</a:t>
            </a:r>
            <a:endParaRPr lang="en-US" dirty="0" smtClean="0"/>
          </a:p>
          <a:p>
            <a:r>
              <a:rPr lang="en-US" dirty="0" smtClean="0"/>
              <a:t>Electronic gadgets</a:t>
            </a:r>
          </a:p>
          <a:p>
            <a:r>
              <a:rPr lang="en-US" dirty="0"/>
              <a:t>	</a:t>
            </a:r>
            <a:r>
              <a:rPr lang="en-US" dirty="0" smtClean="0"/>
              <a:t>Laptops</a:t>
            </a:r>
          </a:p>
          <a:p>
            <a:r>
              <a:rPr lang="en-US" dirty="0"/>
              <a:t>	</a:t>
            </a:r>
            <a:r>
              <a:rPr lang="en-US" dirty="0" smtClean="0"/>
              <a:t>Computers</a:t>
            </a:r>
          </a:p>
          <a:p>
            <a:r>
              <a:rPr lang="en-US" dirty="0"/>
              <a:t>	</a:t>
            </a:r>
            <a:r>
              <a:rPr lang="en-US" dirty="0" smtClean="0"/>
              <a:t>Servers (H/W)</a:t>
            </a:r>
          </a:p>
          <a:p>
            <a:r>
              <a:rPr lang="en-US" dirty="0"/>
              <a:t>	</a:t>
            </a:r>
            <a:r>
              <a:rPr lang="en-US" dirty="0" smtClean="0"/>
              <a:t>Licenses</a:t>
            </a:r>
          </a:p>
          <a:p>
            <a:r>
              <a:rPr lang="en-US" dirty="0"/>
              <a:t>	</a:t>
            </a:r>
            <a:r>
              <a:rPr lang="en-US" dirty="0" smtClean="0"/>
              <a:t>Development Space with all utilities</a:t>
            </a:r>
          </a:p>
          <a:p>
            <a:r>
              <a:rPr lang="en-US" dirty="0"/>
              <a:t>	</a:t>
            </a:r>
            <a:r>
              <a:rPr lang="en-US" dirty="0" smtClean="0"/>
              <a:t>Network and Internet related Setup.</a:t>
            </a:r>
          </a:p>
          <a:p>
            <a:r>
              <a:rPr lang="en-US" dirty="0"/>
              <a:t>	</a:t>
            </a:r>
            <a:r>
              <a:rPr lang="en-US" dirty="0" smtClean="0"/>
              <a:t>Office Materials and Printers.</a:t>
            </a:r>
          </a:p>
          <a:p>
            <a:r>
              <a:rPr lang="en-US" dirty="0" smtClean="0"/>
              <a:t>Technologies: (S/W)</a:t>
            </a:r>
          </a:p>
          <a:p>
            <a:r>
              <a:rPr lang="en-US" dirty="0"/>
              <a:t>	</a:t>
            </a:r>
            <a:r>
              <a:rPr lang="en-US" dirty="0" smtClean="0"/>
              <a:t>All the licenses for technologies purchase and Maintenance</a:t>
            </a:r>
          </a:p>
          <a:p>
            <a:r>
              <a:rPr lang="en-US" dirty="0"/>
              <a:t>		</a:t>
            </a:r>
            <a:endParaRPr lang="en-US" dirty="0" smtClean="0"/>
          </a:p>
          <a:p>
            <a:r>
              <a:rPr lang="en-US" dirty="0"/>
              <a:t>	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Resource Planning… Exercise 	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Answers</a:t>
            </a:r>
          </a:p>
          <a:p>
            <a:pPr lvl="1"/>
            <a:r>
              <a:rPr lang="en-US" dirty="0"/>
              <a:t>Identify available resources</a:t>
            </a:r>
          </a:p>
          <a:p>
            <a:pPr lvl="1"/>
            <a:r>
              <a:rPr lang="en-US" dirty="0"/>
              <a:t>Review historical information about the use of resources</a:t>
            </a:r>
          </a:p>
          <a:p>
            <a:pPr lvl="1"/>
            <a:r>
              <a:rPr lang="en-US" dirty="0"/>
              <a:t>Review organizational policies on resource use</a:t>
            </a:r>
          </a:p>
          <a:p>
            <a:pPr lvl="1"/>
            <a:r>
              <a:rPr lang="en-US" dirty="0"/>
              <a:t>Use expert judgment on what resources are needed and available</a:t>
            </a:r>
          </a:p>
          <a:p>
            <a:pPr lvl="1"/>
            <a:r>
              <a:rPr lang="en-US" dirty="0"/>
              <a:t>Quantify resource requirement by task and types of skills</a:t>
            </a:r>
          </a:p>
          <a:p>
            <a:pPr lvl="1"/>
            <a:r>
              <a:rPr lang="en-US" dirty="0"/>
              <a:t>Develop Role Based Training </a:t>
            </a:r>
          </a:p>
          <a:p>
            <a:pPr lvl="1"/>
            <a:r>
              <a:rPr lang="en-US" dirty="0"/>
              <a:t>Prepare a staffing management plan</a:t>
            </a:r>
          </a:p>
          <a:p>
            <a:pPr lvl="1"/>
            <a:r>
              <a:rPr lang="en-US" dirty="0"/>
              <a:t>Develop a responsibility Matrix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Estimating</a:t>
            </a:r>
          </a:p>
        </p:txBody>
      </p:sp>
      <p:sp>
        <p:nvSpPr>
          <p:cNvPr id="2928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Inputs</a:t>
            </a:r>
          </a:p>
          <a:p>
            <a:pPr lvl="1"/>
            <a:r>
              <a:rPr lang="en-US" dirty="0"/>
              <a:t>Work Breakdown Structure</a:t>
            </a:r>
          </a:p>
          <a:p>
            <a:pPr lvl="1"/>
            <a:r>
              <a:rPr lang="en-US" dirty="0"/>
              <a:t>Resource Requirements</a:t>
            </a:r>
          </a:p>
          <a:p>
            <a:pPr lvl="1"/>
            <a:r>
              <a:rPr lang="en-US" dirty="0"/>
              <a:t>Resource Rates</a:t>
            </a:r>
          </a:p>
          <a:p>
            <a:pPr lvl="1"/>
            <a:r>
              <a:rPr lang="en-US" dirty="0"/>
              <a:t>Activity Duration Estimates</a:t>
            </a:r>
          </a:p>
          <a:p>
            <a:pPr lvl="1"/>
            <a:r>
              <a:rPr lang="en-US" dirty="0"/>
              <a:t>Estimating Publications</a:t>
            </a:r>
          </a:p>
          <a:p>
            <a:pPr lvl="1"/>
            <a:r>
              <a:rPr lang="en-US" dirty="0"/>
              <a:t>Historical Information</a:t>
            </a:r>
          </a:p>
          <a:p>
            <a:pPr lvl="1"/>
            <a:r>
              <a:rPr lang="en-US" dirty="0"/>
              <a:t>Chart of Accounts</a:t>
            </a:r>
          </a:p>
          <a:p>
            <a:pPr lvl="1"/>
            <a:r>
              <a:rPr lang="en-US" dirty="0"/>
              <a:t>Risks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Cost Estimating …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Tools &amp; Techniques</a:t>
            </a:r>
          </a:p>
          <a:p>
            <a:pPr lvl="1"/>
            <a:r>
              <a:rPr lang="en-US"/>
              <a:t>Analogous Estimating</a:t>
            </a:r>
          </a:p>
          <a:p>
            <a:pPr lvl="1"/>
            <a:r>
              <a:rPr lang="en-US"/>
              <a:t>Parametric Estimating</a:t>
            </a:r>
          </a:p>
          <a:p>
            <a:pPr lvl="1"/>
            <a:r>
              <a:rPr lang="en-US"/>
              <a:t>Bottom-up Estimating</a:t>
            </a:r>
          </a:p>
          <a:p>
            <a:pPr lvl="1"/>
            <a:r>
              <a:rPr lang="en-US"/>
              <a:t>Computerized tools</a:t>
            </a:r>
          </a:p>
          <a:p>
            <a:pPr lvl="1"/>
            <a:r>
              <a:rPr lang="en-US"/>
              <a:t>Other Cost Estimating Methods</a:t>
            </a:r>
          </a:p>
          <a:p>
            <a:r>
              <a:rPr lang="en-US"/>
              <a:t>Outputs</a:t>
            </a:r>
          </a:p>
          <a:p>
            <a:pPr lvl="1"/>
            <a:r>
              <a:rPr lang="en-US"/>
              <a:t>Cost Estimates</a:t>
            </a:r>
          </a:p>
          <a:p>
            <a:pPr lvl="1"/>
            <a:r>
              <a:rPr lang="en-US"/>
              <a:t>Supporting Detail</a:t>
            </a:r>
          </a:p>
          <a:p>
            <a:pPr lvl="1"/>
            <a:r>
              <a:rPr lang="en-US"/>
              <a:t>Cost Management plan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Cost Estimating …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Analogous Estimating</a:t>
            </a:r>
          </a:p>
          <a:p>
            <a:pPr lvl="1"/>
            <a:r>
              <a:rPr lang="en-US" dirty="0"/>
              <a:t>Estimates based on Expert judgment</a:t>
            </a:r>
          </a:p>
          <a:p>
            <a:pPr lvl="1"/>
            <a:r>
              <a:rPr lang="en-US" dirty="0"/>
              <a:t>Based on similar and/or past project experiences</a:t>
            </a:r>
          </a:p>
          <a:p>
            <a:r>
              <a:rPr lang="en-US" dirty="0"/>
              <a:t>Bottom up Estimating</a:t>
            </a:r>
          </a:p>
          <a:p>
            <a:pPr lvl="1"/>
            <a:r>
              <a:rPr lang="en-US" dirty="0"/>
              <a:t>Done by people doing the actual work</a:t>
            </a:r>
          </a:p>
          <a:p>
            <a:pPr lvl="1"/>
            <a:r>
              <a:rPr lang="en-US" dirty="0"/>
              <a:t>Based on the WBS</a:t>
            </a:r>
          </a:p>
          <a:p>
            <a:r>
              <a:rPr lang="en-US" dirty="0"/>
              <a:t>Parametric Estimating</a:t>
            </a:r>
          </a:p>
          <a:p>
            <a:pPr lvl="1"/>
            <a:r>
              <a:rPr lang="en-US" dirty="0"/>
              <a:t>Uses a mathematical model to predict costs (ex LOC, FP, </a:t>
            </a:r>
            <a:r>
              <a:rPr lang="en-US" dirty="0" err="1"/>
              <a:t>Rs</a:t>
            </a:r>
            <a:r>
              <a:rPr lang="en-US" dirty="0"/>
              <a:t>/</a:t>
            </a:r>
            <a:r>
              <a:rPr lang="en-US" dirty="0" err="1"/>
              <a:t>Sft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Two types of Parametric Estimating</a:t>
            </a:r>
          </a:p>
          <a:p>
            <a:pPr lvl="2"/>
            <a:r>
              <a:rPr lang="en-US" dirty="0"/>
              <a:t>Regression Analysis</a:t>
            </a:r>
          </a:p>
          <a:p>
            <a:pPr lvl="2"/>
            <a:r>
              <a:rPr lang="en-US" dirty="0"/>
              <a:t>Learning Curve (a person is more productive after n weeks in the same project)</a:t>
            </a:r>
          </a:p>
          <a:p>
            <a:pPr lvl="1"/>
            <a:endParaRPr lang="en-US" dirty="0"/>
          </a:p>
          <a:p>
            <a:pPr lvl="1"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and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Total Number of Units in terms of Work (Like 4 Tasks)</a:t>
            </a:r>
          </a:p>
          <a:p>
            <a:r>
              <a:rPr lang="en-US" dirty="0" smtClean="0"/>
              <a:t>Total Units Of time (4 Units like 4 Days)</a:t>
            </a:r>
          </a:p>
          <a:p>
            <a:r>
              <a:rPr lang="en-US" dirty="0" smtClean="0"/>
              <a:t>$ spending on 4 units of work ($4000)</a:t>
            </a:r>
          </a:p>
          <a:p>
            <a:r>
              <a:rPr lang="en-US" dirty="0" smtClean="0"/>
              <a:t>Cost on those 4 units of Work.</a:t>
            </a:r>
          </a:p>
          <a:p>
            <a:r>
              <a:rPr lang="en-US" b="1" dirty="0" smtClean="0"/>
              <a:t>MANAGEMENT:</a:t>
            </a:r>
          </a:p>
          <a:p>
            <a:r>
              <a:rPr lang="en-US" dirty="0" smtClean="0"/>
              <a:t>You can spend $1000/day/unit of work.</a:t>
            </a:r>
          </a:p>
          <a:p>
            <a:r>
              <a:rPr lang="en-US" dirty="0" smtClean="0"/>
              <a:t>EVM:   Earned Value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28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Cost Estimating …Exercise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the Advantages and disadvantages of Analogous and Bottom up Estimating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Cost Estimating …Exercise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Analogous</a:t>
            </a:r>
          </a:p>
          <a:p>
            <a:pPr lvl="1"/>
            <a:r>
              <a:rPr lang="en-US"/>
              <a:t>Less expensive to estimate (estimation process itself is not time consuming)</a:t>
            </a:r>
          </a:p>
          <a:p>
            <a:pPr lvl="1"/>
            <a:r>
              <a:rPr lang="en-US"/>
              <a:t>Quick but less accurate</a:t>
            </a:r>
          </a:p>
          <a:p>
            <a:pPr lvl="1"/>
            <a:r>
              <a:rPr lang="en-US"/>
              <a:t>Tasks need not be identified in detail (limited detail information is available)</a:t>
            </a:r>
          </a:p>
          <a:p>
            <a:pPr lvl="1"/>
            <a:r>
              <a:rPr lang="en-US"/>
              <a:t>Overall project costs will be capped</a:t>
            </a:r>
          </a:p>
          <a:p>
            <a:pPr lvl="1"/>
            <a:r>
              <a:rPr lang="en-US"/>
              <a:t>Difficult for projects with uncertainty</a:t>
            </a:r>
          </a:p>
          <a:p>
            <a:pPr lvl="1"/>
            <a:r>
              <a:rPr lang="en-US"/>
              <a:t>Requires considerable experience</a:t>
            </a:r>
          </a:p>
          <a:p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Cost Estimating …Exercise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Bottom-up</a:t>
            </a:r>
          </a:p>
          <a:p>
            <a:pPr lvl="1"/>
            <a:r>
              <a:rPr lang="en-US"/>
              <a:t>More expensive to estimate (estimation process itself is time consuming)</a:t>
            </a:r>
          </a:p>
          <a:p>
            <a:pPr lvl="1"/>
            <a:r>
              <a:rPr lang="en-US"/>
              <a:t>Elaborate and accurate</a:t>
            </a:r>
          </a:p>
          <a:p>
            <a:pPr lvl="1"/>
            <a:r>
              <a:rPr lang="en-US"/>
              <a:t>Tasks need to be identified in detail </a:t>
            </a:r>
          </a:p>
          <a:p>
            <a:pPr lvl="1"/>
            <a:r>
              <a:rPr lang="en-US"/>
              <a:t>Gains buy-in from the project team</a:t>
            </a:r>
          </a:p>
          <a:p>
            <a:pPr lvl="1"/>
            <a:r>
              <a:rPr lang="en-US"/>
              <a:t>Tendency to pad the estimates</a:t>
            </a:r>
          </a:p>
          <a:p>
            <a:pPr lvl="1"/>
            <a:r>
              <a:rPr lang="en-US"/>
              <a:t>Provides a basis for monitoring and control</a:t>
            </a:r>
          </a:p>
          <a:p>
            <a:endParaRPr 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Accuracy of Estimates</a:t>
            </a:r>
          </a:p>
        </p:txBody>
      </p:sp>
      <p:sp>
        <p:nvSpPr>
          <p:cNvPr id="3184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Order of Magnitude of Estimates</a:t>
            </a:r>
          </a:p>
          <a:p>
            <a:pPr lvl="1"/>
            <a:r>
              <a:rPr lang="en-US"/>
              <a:t>Done during the initiation phase</a:t>
            </a:r>
          </a:p>
          <a:p>
            <a:pPr lvl="1"/>
            <a:r>
              <a:rPr lang="en-US"/>
              <a:t>Range is –25% to +75% from Actual</a:t>
            </a:r>
          </a:p>
          <a:p>
            <a:r>
              <a:rPr lang="en-US"/>
              <a:t>Budget Estimate</a:t>
            </a:r>
          </a:p>
          <a:p>
            <a:pPr lvl="1"/>
            <a:r>
              <a:rPr lang="en-US"/>
              <a:t>Done during the planning phase</a:t>
            </a:r>
          </a:p>
          <a:p>
            <a:pPr lvl="1"/>
            <a:r>
              <a:rPr lang="en-US"/>
              <a:t>Range is –10% to +25% from Actual</a:t>
            </a:r>
          </a:p>
          <a:p>
            <a:r>
              <a:rPr lang="en-US"/>
              <a:t>Definitive Estimate</a:t>
            </a:r>
          </a:p>
          <a:p>
            <a:pPr lvl="1"/>
            <a:r>
              <a:rPr lang="en-US"/>
              <a:t>Done during the planning phase</a:t>
            </a:r>
          </a:p>
          <a:p>
            <a:pPr lvl="1"/>
            <a:r>
              <a:rPr lang="en-US"/>
              <a:t>Range is –5% to +10% from Actual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Budgeting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Inputs</a:t>
            </a:r>
          </a:p>
          <a:p>
            <a:pPr lvl="1"/>
            <a:r>
              <a:rPr lang="en-US" dirty="0"/>
              <a:t>Cost Estimates</a:t>
            </a:r>
          </a:p>
          <a:p>
            <a:pPr lvl="1"/>
            <a:r>
              <a:rPr lang="en-US" dirty="0"/>
              <a:t>Work Breakdown Structure</a:t>
            </a:r>
          </a:p>
          <a:p>
            <a:pPr lvl="1"/>
            <a:r>
              <a:rPr lang="en-US" dirty="0"/>
              <a:t>Project Schedule</a:t>
            </a:r>
          </a:p>
          <a:p>
            <a:pPr lvl="1"/>
            <a:r>
              <a:rPr lang="en-US" dirty="0"/>
              <a:t>Risk Management Plan</a:t>
            </a:r>
          </a:p>
          <a:p>
            <a:r>
              <a:rPr lang="en-US" dirty="0"/>
              <a:t>Tools &amp; Techniques</a:t>
            </a:r>
          </a:p>
          <a:p>
            <a:pPr lvl="1"/>
            <a:r>
              <a:rPr lang="en-US" dirty="0"/>
              <a:t>Cost Budgeting tools and techniques</a:t>
            </a:r>
          </a:p>
          <a:p>
            <a:r>
              <a:rPr lang="en-US" dirty="0"/>
              <a:t>Outputs</a:t>
            </a:r>
          </a:p>
          <a:p>
            <a:pPr lvl="1"/>
            <a:r>
              <a:rPr lang="en-US" dirty="0"/>
              <a:t>Cost Baseline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Control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Inputs</a:t>
            </a:r>
          </a:p>
          <a:p>
            <a:pPr lvl="1"/>
            <a:r>
              <a:rPr lang="en-US" dirty="0"/>
              <a:t>Cost Baseline</a:t>
            </a:r>
          </a:p>
          <a:p>
            <a:pPr lvl="1"/>
            <a:r>
              <a:rPr lang="en-US" dirty="0"/>
              <a:t>Performance Reports</a:t>
            </a:r>
          </a:p>
          <a:p>
            <a:pPr lvl="1"/>
            <a:r>
              <a:rPr lang="en-US" dirty="0"/>
              <a:t>Change Requests</a:t>
            </a:r>
          </a:p>
          <a:p>
            <a:pPr lvl="1"/>
            <a:r>
              <a:rPr lang="en-US" dirty="0"/>
              <a:t>Cost Management Plan</a:t>
            </a:r>
          </a:p>
          <a:p>
            <a:r>
              <a:rPr lang="en-US" dirty="0"/>
              <a:t>Tools &amp; Techniques</a:t>
            </a:r>
          </a:p>
          <a:p>
            <a:pPr lvl="1"/>
            <a:r>
              <a:rPr lang="en-US" dirty="0"/>
              <a:t>Cost Change Control System</a:t>
            </a:r>
          </a:p>
          <a:p>
            <a:pPr lvl="1"/>
            <a:r>
              <a:rPr lang="en-US" dirty="0"/>
              <a:t>Performance Measurement</a:t>
            </a:r>
          </a:p>
          <a:p>
            <a:pPr lvl="1"/>
            <a:r>
              <a:rPr lang="en-US" dirty="0"/>
              <a:t>Earned Value Management (EVM)</a:t>
            </a:r>
          </a:p>
          <a:p>
            <a:pPr lvl="1"/>
            <a:r>
              <a:rPr lang="en-US" dirty="0"/>
              <a:t>Additional Planning</a:t>
            </a:r>
          </a:p>
          <a:p>
            <a:pPr lvl="1"/>
            <a:r>
              <a:rPr lang="en-US" dirty="0"/>
              <a:t>Computerized Tools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Cost Control…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Outputs</a:t>
            </a:r>
          </a:p>
          <a:p>
            <a:pPr lvl="1"/>
            <a:r>
              <a:rPr lang="en-US"/>
              <a:t>Revised Cost Estimates</a:t>
            </a:r>
          </a:p>
          <a:p>
            <a:pPr lvl="1"/>
            <a:r>
              <a:rPr lang="en-US"/>
              <a:t>Budget Updates</a:t>
            </a:r>
          </a:p>
          <a:p>
            <a:pPr lvl="1"/>
            <a:r>
              <a:rPr lang="en-US"/>
              <a:t>Corrective Action</a:t>
            </a:r>
          </a:p>
          <a:p>
            <a:pPr lvl="1"/>
            <a:r>
              <a:rPr lang="en-US"/>
              <a:t>Estimate at Completion</a:t>
            </a:r>
          </a:p>
          <a:p>
            <a:pPr lvl="1"/>
            <a:r>
              <a:rPr lang="en-US"/>
              <a:t>Project Close out</a:t>
            </a:r>
          </a:p>
          <a:p>
            <a:pPr lvl="1"/>
            <a:r>
              <a:rPr lang="en-US"/>
              <a:t>Lessons Learned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Earned Value Management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1600" b="1" dirty="0">
                <a:latin typeface="Arial" charset="0"/>
                <a:cs typeface="Arial" charset="0"/>
              </a:rPr>
              <a:t>Actual Cost </a:t>
            </a:r>
            <a:r>
              <a:rPr lang="en-US" sz="1600" dirty="0">
                <a:latin typeface="Arial" charset="0"/>
                <a:cs typeface="Arial" charset="0"/>
              </a:rPr>
              <a:t>of Work Performed</a:t>
            </a:r>
            <a:r>
              <a:rPr lang="en-US" sz="1600" b="1" dirty="0">
                <a:latin typeface="Arial" charset="0"/>
                <a:cs typeface="Arial" charset="0"/>
              </a:rPr>
              <a:t> (AC)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lang="en-US" sz="1400" dirty="0">
                <a:latin typeface="Arial" charset="0"/>
                <a:cs typeface="Arial" charset="0"/>
              </a:rPr>
              <a:t>What is the actual cost incurred?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1600" b="1" dirty="0">
                <a:latin typeface="Arial" charset="0"/>
                <a:cs typeface="Arial" charset="0"/>
              </a:rPr>
              <a:t>Budgeted Cost of Work Performed (BCWP) or Earned Value (EV)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lang="en-US" sz="1400" dirty="0">
                <a:latin typeface="Arial" charset="0"/>
                <a:cs typeface="Arial" charset="0"/>
              </a:rPr>
              <a:t>What is the estimated value of the work actually accomplished?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1600" b="1" dirty="0">
                <a:latin typeface="Arial" charset="0"/>
                <a:cs typeface="Arial" charset="0"/>
              </a:rPr>
              <a:t>Budgeted Cost of Work Scheduled (BCWS) or Planned Value (PV)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lang="en-US" sz="1400" dirty="0">
                <a:latin typeface="Arial" charset="0"/>
                <a:cs typeface="Arial" charset="0"/>
              </a:rPr>
              <a:t>What is the estimated value of the work planned to be done?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1600" b="1" dirty="0">
                <a:latin typeface="Arial" charset="0"/>
                <a:cs typeface="Arial" charset="0"/>
              </a:rPr>
              <a:t>Budget at Completion (BAC)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lang="en-US" sz="1400" dirty="0">
                <a:latin typeface="Arial" charset="0"/>
                <a:cs typeface="Arial" charset="0"/>
              </a:rPr>
              <a:t>How much did you BUDGET for the total Job?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1600" b="1" dirty="0">
                <a:latin typeface="Arial" charset="0"/>
                <a:cs typeface="Arial" charset="0"/>
              </a:rPr>
              <a:t>Estimate at Complete (EAC)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lang="en-US" sz="1400" dirty="0">
                <a:latin typeface="Arial" charset="0"/>
                <a:cs typeface="Arial" charset="0"/>
              </a:rPr>
              <a:t>What do we currently expect the TOTAL project to cost?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1600" b="1" dirty="0">
                <a:latin typeface="Arial" charset="0"/>
                <a:cs typeface="Arial" charset="0"/>
              </a:rPr>
              <a:t>Estimate to Complete (ETC)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lang="en-US" sz="1400" dirty="0">
                <a:latin typeface="Arial" charset="0"/>
                <a:cs typeface="Arial" charset="0"/>
              </a:rPr>
              <a:t>From now on, how much MORE do we expect it to cost to finish the project?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1600" b="1" dirty="0">
                <a:latin typeface="Arial" charset="0"/>
                <a:cs typeface="Arial" charset="0"/>
              </a:rPr>
              <a:t>Variance at Completion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lang="en-US" sz="1400" dirty="0">
                <a:latin typeface="Arial" charset="0"/>
                <a:cs typeface="Arial" charset="0"/>
              </a:rPr>
              <a:t>How much over or under budget do we expect it to be?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/>
              <a:t>Earned Value Management .. Formulae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>
                <a:latin typeface="Arial" charset="0"/>
                <a:cs typeface="Arial" charset="0"/>
              </a:rPr>
              <a:t>Cost Variance (CV) 			= EV – AC</a:t>
            </a:r>
          </a:p>
          <a:p>
            <a:pPr lvl="1"/>
            <a:r>
              <a:rPr lang="en-US" sz="1600" b="1" dirty="0">
                <a:latin typeface="Arial" charset="0"/>
                <a:cs typeface="Arial" charset="0"/>
              </a:rPr>
              <a:t>Negative is over budget and +</a:t>
            </a:r>
            <a:r>
              <a:rPr lang="en-US" sz="1600" b="1" dirty="0" err="1">
                <a:latin typeface="Arial" charset="0"/>
                <a:cs typeface="Arial" charset="0"/>
              </a:rPr>
              <a:t>ve</a:t>
            </a:r>
            <a:r>
              <a:rPr lang="en-US" sz="1600" b="1" dirty="0">
                <a:latin typeface="Arial" charset="0"/>
                <a:cs typeface="Arial" charset="0"/>
              </a:rPr>
              <a:t> is under budget</a:t>
            </a:r>
          </a:p>
          <a:p>
            <a:r>
              <a:rPr lang="en-US" sz="1800" b="1" dirty="0">
                <a:latin typeface="Arial" charset="0"/>
                <a:cs typeface="Arial" charset="0"/>
              </a:rPr>
              <a:t>Schedule Variance (SV) 		= EV – PV</a:t>
            </a:r>
          </a:p>
          <a:p>
            <a:pPr lvl="1"/>
            <a:r>
              <a:rPr lang="en-US" sz="1600" b="1" dirty="0">
                <a:latin typeface="Arial" charset="0"/>
                <a:cs typeface="Arial" charset="0"/>
              </a:rPr>
              <a:t>+</a:t>
            </a:r>
            <a:r>
              <a:rPr lang="en-US" sz="1600" b="1" dirty="0" err="1">
                <a:latin typeface="Arial" charset="0"/>
                <a:cs typeface="Arial" charset="0"/>
              </a:rPr>
              <a:t>ve</a:t>
            </a:r>
            <a:r>
              <a:rPr lang="en-US" sz="1600" b="1" dirty="0">
                <a:latin typeface="Arial" charset="0"/>
                <a:cs typeface="Arial" charset="0"/>
              </a:rPr>
              <a:t> is ahead of schedule and –</a:t>
            </a:r>
            <a:r>
              <a:rPr lang="en-US" sz="1600" b="1" dirty="0" err="1">
                <a:latin typeface="Arial" charset="0"/>
                <a:cs typeface="Arial" charset="0"/>
              </a:rPr>
              <a:t>ve</a:t>
            </a:r>
            <a:r>
              <a:rPr lang="en-US" sz="1600" b="1" dirty="0">
                <a:latin typeface="Arial" charset="0"/>
                <a:cs typeface="Arial" charset="0"/>
              </a:rPr>
              <a:t> is behind schedule</a:t>
            </a:r>
          </a:p>
          <a:p>
            <a:r>
              <a:rPr lang="en-US" sz="1800" b="1" dirty="0">
                <a:latin typeface="Arial" charset="0"/>
                <a:cs typeface="Arial" charset="0"/>
              </a:rPr>
              <a:t>Cost Performance Index (CPI) 		= </a:t>
            </a:r>
            <a:r>
              <a:rPr lang="en-US" sz="1800" b="1" dirty="0" smtClean="0">
                <a:latin typeface="Arial" charset="0"/>
                <a:cs typeface="Arial" charset="0"/>
              </a:rPr>
              <a:t>EV/AC</a:t>
            </a:r>
            <a:endParaRPr lang="en-US" sz="1800" b="1" dirty="0">
              <a:latin typeface="Arial" charset="0"/>
              <a:cs typeface="Arial" charset="0"/>
            </a:endParaRPr>
          </a:p>
          <a:p>
            <a:r>
              <a:rPr lang="en-US" sz="1800" b="1" dirty="0">
                <a:latin typeface="Arial" charset="0"/>
                <a:cs typeface="Arial" charset="0"/>
              </a:rPr>
              <a:t>Schedule Performance Index (SPI)	= EV/PV</a:t>
            </a:r>
          </a:p>
          <a:p>
            <a:r>
              <a:rPr lang="en-US" sz="1800" b="1" dirty="0">
                <a:latin typeface="Arial" charset="0"/>
                <a:cs typeface="Arial" charset="0"/>
              </a:rPr>
              <a:t>Estimate At Complete (EAC) 		= BAC/CPI</a:t>
            </a:r>
          </a:p>
          <a:p>
            <a:r>
              <a:rPr lang="en-US" sz="1800" b="1" dirty="0">
                <a:latin typeface="Arial" charset="0"/>
                <a:cs typeface="Arial" charset="0"/>
              </a:rPr>
              <a:t>Estimate To Complete (ETC) 		= EAC – AC</a:t>
            </a:r>
          </a:p>
          <a:p>
            <a:r>
              <a:rPr lang="en-US" sz="1800" b="1" dirty="0">
                <a:latin typeface="Arial" charset="0"/>
                <a:cs typeface="Arial" charset="0"/>
              </a:rPr>
              <a:t>Variance At Completion (VAC) 	= BAC - EAC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/>
              <a:t>Earned Value Management – Exercise	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60435"/>
            <a:ext cx="7467600" cy="4873752"/>
          </a:xfrm>
        </p:spPr>
        <p:txBody>
          <a:bodyPr/>
          <a:lstStyle/>
          <a:p>
            <a:r>
              <a:rPr lang="en-US" dirty="0"/>
              <a:t>You have to build a system with 4 screens. Assume that each screen takes one day and costs </a:t>
            </a:r>
            <a:r>
              <a:rPr lang="en-US" dirty="0" smtClean="0"/>
              <a:t>$1000 </a:t>
            </a:r>
            <a:r>
              <a:rPr lang="en-US" dirty="0"/>
              <a:t>to build. They are </a:t>
            </a:r>
            <a:r>
              <a:rPr lang="en-US" dirty="0" smtClean="0"/>
              <a:t>to </a:t>
            </a:r>
            <a:r>
              <a:rPr lang="en-US" dirty="0"/>
              <a:t>be done one after the other. Today is end of day three.</a:t>
            </a:r>
          </a:p>
          <a:p>
            <a:r>
              <a:rPr lang="en-US" dirty="0"/>
              <a:t>Using the project status chart below, and answer the questions on the next slide. Also interpret the answers.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31776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974187"/>
              </p:ext>
            </p:extLst>
          </p:nvPr>
        </p:nvGraphicFramePr>
        <p:xfrm>
          <a:off x="685800" y="4572000"/>
          <a:ext cx="5999163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Worksheet" r:id="rId3" imgW="4447998" imgH="981142" progId="Excel.Sheet.8">
                  <p:embed/>
                </p:oleObj>
              </mc:Choice>
              <mc:Fallback>
                <p:oleObj name="Worksheet" r:id="rId3" imgW="4447998" imgH="981142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72000"/>
                        <a:ext cx="5999163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3086100" y="60960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429000" y="59436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05225" y="59436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/>
          <p:cNvSpPr/>
          <p:nvPr/>
        </p:nvSpPr>
        <p:spPr>
          <a:xfrm rot="16200000">
            <a:off x="3876676" y="6000749"/>
            <a:ext cx="257175" cy="600076"/>
          </a:xfrm>
          <a:prstGeom prst="leftBrace">
            <a:avLst>
              <a:gd name="adj1" fmla="val 8333"/>
              <a:gd name="adj2" fmla="val 575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16200000">
            <a:off x="3093245" y="6088855"/>
            <a:ext cx="328611" cy="342899"/>
          </a:xfrm>
          <a:prstGeom prst="leftBrace">
            <a:avLst>
              <a:gd name="adj1" fmla="val 8333"/>
              <a:gd name="adj2" fmla="val 575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19401" y="6400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14700" y="646164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0" y="6400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600</a:t>
            </a:r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 Task Estimated to 480 Man Hours.  </a:t>
            </a:r>
          </a:p>
          <a:p>
            <a:r>
              <a:rPr lang="en-US" dirty="0" smtClean="0"/>
              <a:t>480/8 60 Man days. </a:t>
            </a:r>
          </a:p>
          <a:p>
            <a:r>
              <a:rPr lang="en-US" dirty="0" smtClean="0"/>
              <a:t>Break the major Task into 4 independent Tasks.</a:t>
            </a:r>
          </a:p>
          <a:p>
            <a:r>
              <a:rPr lang="en-US" dirty="0" smtClean="0"/>
              <a:t>60/4 = 15 </a:t>
            </a:r>
            <a:r>
              <a:rPr lang="en-US" dirty="0" err="1" smtClean="0"/>
              <a:t>mandays</a:t>
            </a:r>
            <a:r>
              <a:rPr lang="en-US" dirty="0" smtClean="0"/>
              <a:t> per person.</a:t>
            </a:r>
          </a:p>
          <a:p>
            <a:r>
              <a:rPr lang="en-US" dirty="0" smtClean="0"/>
              <a:t>15 </a:t>
            </a:r>
            <a:r>
              <a:rPr lang="en-US" dirty="0" err="1" smtClean="0"/>
              <a:t>Mandays</a:t>
            </a:r>
            <a:r>
              <a:rPr lang="en-US" dirty="0" smtClean="0"/>
              <a:t> + 4 Week end das = 19 Calendar days per person</a:t>
            </a:r>
          </a:p>
          <a:p>
            <a:r>
              <a:rPr lang="en-US" b="1" dirty="0" smtClean="0"/>
              <a:t>If I start a 480 man hours task with 4 independent developers I can complete the task in 19 calendar days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961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/>
              <a:t>Earned Value Management - Exercise</a:t>
            </a:r>
          </a:p>
        </p:txBody>
      </p:sp>
      <p:graphicFrame>
        <p:nvGraphicFramePr>
          <p:cNvPr id="332800" name="Object 1024"/>
          <p:cNvGraphicFramePr>
            <a:graphicFrameLocks noChangeAspect="1"/>
          </p:cNvGraphicFramePr>
          <p:nvPr/>
        </p:nvGraphicFramePr>
        <p:xfrm>
          <a:off x="762000" y="1524000"/>
          <a:ext cx="73914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Worksheet" r:id="rId3" imgW="4657680" imgH="2306160" progId="Excel.Sheet.8">
                  <p:embed/>
                </p:oleObj>
              </mc:Choice>
              <mc:Fallback>
                <p:oleObj name="Worksheet" r:id="rId3" imgW="4657680" imgH="230616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0"/>
                        <a:ext cx="739140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/>
              <a:t>Earned Value Management - Exercise</a:t>
            </a:r>
          </a:p>
        </p:txBody>
      </p:sp>
      <p:graphicFrame>
        <p:nvGraphicFramePr>
          <p:cNvPr id="333824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743843"/>
              </p:ext>
            </p:extLst>
          </p:nvPr>
        </p:nvGraphicFramePr>
        <p:xfrm>
          <a:off x="914400" y="1447800"/>
          <a:ext cx="6321425" cy="313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Worksheet" r:id="rId3" imgW="3943437" imgH="1952480" progId="Excel.Sheet.8">
                  <p:embed/>
                </p:oleObj>
              </mc:Choice>
              <mc:Fallback>
                <p:oleObj name="Worksheet" r:id="rId3" imgW="3943437" imgH="195248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6321425" cy="313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Terms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800" b="1" dirty="0">
                <a:latin typeface="Arial" charset="0"/>
                <a:cs typeface="Arial" charset="0"/>
              </a:rPr>
              <a:t>PV = FV / (1 + r)</a:t>
            </a:r>
            <a:r>
              <a:rPr lang="en-US" sz="2800" b="1" baseline="30000" dirty="0">
                <a:latin typeface="Arial" charset="0"/>
                <a:cs typeface="Arial" charset="0"/>
              </a:rPr>
              <a:t>n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b="1" baseline="30000" dirty="0">
                <a:latin typeface="Arial" charset="0"/>
                <a:cs typeface="Arial" charset="0"/>
              </a:rPr>
              <a:t>	</a:t>
            </a:r>
            <a:r>
              <a:rPr lang="en-US" sz="2400" b="1" dirty="0">
                <a:latin typeface="Arial" charset="0"/>
                <a:cs typeface="Arial" charset="0"/>
              </a:rPr>
              <a:t>PV = Present Value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b="1" dirty="0">
                <a:latin typeface="Arial" charset="0"/>
                <a:cs typeface="Arial" charset="0"/>
              </a:rPr>
              <a:t>	FV = Future Value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b="1" dirty="0">
                <a:latin typeface="Arial" charset="0"/>
                <a:cs typeface="Arial" charset="0"/>
              </a:rPr>
              <a:t>	r = interest rate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b="1" dirty="0">
                <a:latin typeface="Arial" charset="0"/>
                <a:cs typeface="Arial" charset="0"/>
              </a:rPr>
              <a:t> 	n = number of time periods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b="1" dirty="0">
                <a:latin typeface="Arial" charset="0"/>
                <a:cs typeface="Arial" charset="0"/>
              </a:rPr>
              <a:t>	</a:t>
            </a:r>
            <a:endParaRPr lang="en-US" sz="2400" dirty="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>
                <a:latin typeface="Arial" charset="0"/>
                <a:cs typeface="Arial" charset="0"/>
              </a:rPr>
              <a:t>	What is the present value of US $150,000 received three years from now if the interest rate is expected to be 10%?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en-US" sz="28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Answer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PV = 150000 (1 + 0.1)</a:t>
            </a:r>
            <a:r>
              <a:rPr lang="en-US" baseline="30000" dirty="0"/>
              <a:t>3 </a:t>
            </a:r>
          </a:p>
          <a:p>
            <a:endParaRPr lang="en-US" baseline="30000" dirty="0"/>
          </a:p>
          <a:p>
            <a:r>
              <a:rPr lang="en-US" dirty="0"/>
              <a:t> PV of 150,000 is 150000/1.331 or 112,697.</a:t>
            </a:r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Terminology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 Present Value</a:t>
            </a:r>
          </a:p>
          <a:p>
            <a:pPr lvl="1"/>
            <a:r>
              <a:rPr lang="en-US" dirty="0"/>
              <a:t>Total Benefits less the costs</a:t>
            </a:r>
          </a:p>
          <a:p>
            <a:pPr lvl="1"/>
            <a:r>
              <a:rPr lang="en-US" dirty="0"/>
              <a:t>You have two projects to choose from. A will take 3 years to complete and has a NPV of 45,000 and B will take 5 years to complete and has a NPV of 75,000. Which one would you choose?</a:t>
            </a:r>
          </a:p>
          <a:p>
            <a:r>
              <a:rPr lang="en-US" dirty="0"/>
              <a:t>Internal Rate of Return (IRR)</a:t>
            </a:r>
          </a:p>
          <a:p>
            <a:pPr lvl="1"/>
            <a:r>
              <a:rPr lang="en-US" dirty="0"/>
              <a:t>The rate at which the revenues and costs are equal.</a:t>
            </a:r>
          </a:p>
          <a:p>
            <a:r>
              <a:rPr lang="en-US" dirty="0"/>
              <a:t>Pay Back Period</a:t>
            </a:r>
          </a:p>
          <a:p>
            <a:r>
              <a:rPr lang="en-US" dirty="0"/>
              <a:t>Benefit Cost Ratio (BCR)</a:t>
            </a:r>
          </a:p>
          <a:p>
            <a:r>
              <a:rPr lang="en-US" dirty="0"/>
              <a:t>Opportunity Cost</a:t>
            </a:r>
          </a:p>
          <a:p>
            <a:r>
              <a:rPr lang="en-US" dirty="0"/>
              <a:t>Law of Diminishing Returns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Terminology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Sunk Costs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project that was originally estimated to cost 1 million. It is now half way done, and $ 2 M has been spent already. Now the committee has to decide whether to continue the project or not. Should they consider the fact that $2M has been spent already?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No; Sunk Costs should never be considered for such a decision</a:t>
            </a:r>
          </a:p>
          <a:p>
            <a:pPr>
              <a:lnSpc>
                <a:spcPct val="90000"/>
              </a:lnSpc>
            </a:pPr>
            <a:r>
              <a:rPr lang="en-US" dirty="0"/>
              <a:t>Working Capital</a:t>
            </a:r>
          </a:p>
          <a:p>
            <a:pPr>
              <a:lnSpc>
                <a:spcPct val="90000"/>
              </a:lnSpc>
            </a:pPr>
            <a:r>
              <a:rPr lang="en-US" dirty="0"/>
              <a:t>Project Selection Methods (PV, NPV, IRR, Payback Period, Benefit Cost Ratio)</a:t>
            </a:r>
          </a:p>
          <a:p>
            <a:pPr>
              <a:lnSpc>
                <a:spcPct val="90000"/>
              </a:lnSpc>
            </a:pPr>
            <a:r>
              <a:rPr lang="en-US" dirty="0"/>
              <a:t>Depreciation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Straight Line depreciation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Accelerated depreciation</a:t>
            </a:r>
          </a:p>
          <a:p>
            <a:pPr>
              <a:lnSpc>
                <a:spcPct val="90000"/>
              </a:lnSpc>
            </a:pPr>
            <a:r>
              <a:rPr lang="en-US" dirty="0"/>
              <a:t>Value Analysis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8800"/>
            <a:ext cx="8229600" cy="1828800"/>
          </a:xfrm>
        </p:spPr>
        <p:txBody>
          <a:bodyPr>
            <a:normAutofit/>
          </a:bodyPr>
          <a:lstStyle/>
          <a:p>
            <a:r>
              <a:rPr lang="en-US" dirty="0"/>
              <a:t>Thank </a:t>
            </a:r>
            <a:r>
              <a:rPr lang="en-US" dirty="0" smtClean="0"/>
              <a:t>you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 &amp; A</a:t>
            </a:r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Project Manager :  $2000 / man day</a:t>
            </a:r>
          </a:p>
          <a:p>
            <a:r>
              <a:rPr lang="en-US" dirty="0" smtClean="0"/>
              <a:t>Sr. Developer :  $1800 / </a:t>
            </a:r>
            <a:r>
              <a:rPr lang="en-US" dirty="0" err="1" smtClean="0"/>
              <a:t>manday</a:t>
            </a:r>
            <a:endParaRPr lang="en-US" dirty="0" smtClean="0"/>
          </a:p>
          <a:p>
            <a:r>
              <a:rPr lang="en-US" dirty="0" smtClean="0"/>
              <a:t>Developer:  $1500 / </a:t>
            </a:r>
            <a:r>
              <a:rPr lang="en-US" dirty="0" err="1" smtClean="0"/>
              <a:t>manday</a:t>
            </a:r>
            <a:endParaRPr lang="en-US" dirty="0" smtClean="0"/>
          </a:p>
          <a:p>
            <a:r>
              <a:rPr lang="en-US" dirty="0" smtClean="0"/>
              <a:t>Programmer:  $1000 / </a:t>
            </a:r>
            <a:r>
              <a:rPr lang="en-US" dirty="0" err="1" smtClean="0"/>
              <a:t>Manday</a:t>
            </a:r>
            <a:endParaRPr lang="en-US" dirty="0" smtClean="0"/>
          </a:p>
          <a:p>
            <a:r>
              <a:rPr lang="en-US" dirty="0" smtClean="0"/>
              <a:t>Software Engineer:  $1500 / </a:t>
            </a:r>
            <a:r>
              <a:rPr lang="en-US" dirty="0" err="1" smtClean="0"/>
              <a:t>manday</a:t>
            </a:r>
            <a:endParaRPr lang="en-US" dirty="0" smtClean="0"/>
          </a:p>
          <a:p>
            <a:r>
              <a:rPr lang="en-US" dirty="0" smtClean="0"/>
              <a:t> $2000+$1800+$15000+$1000 = $6300/</a:t>
            </a:r>
            <a:r>
              <a:rPr lang="en-US" dirty="0" err="1" smtClean="0"/>
              <a:t>manday</a:t>
            </a:r>
            <a:endParaRPr lang="en-US" dirty="0" smtClean="0"/>
          </a:p>
          <a:p>
            <a:r>
              <a:rPr lang="en-US" dirty="0" smtClean="0"/>
              <a:t>19 </a:t>
            </a:r>
            <a:r>
              <a:rPr lang="en-US" dirty="0" err="1" smtClean="0"/>
              <a:t>mandays</a:t>
            </a:r>
            <a:r>
              <a:rPr lang="en-US" dirty="0" smtClean="0"/>
              <a:t> x $6300 = 119,700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5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Estimate a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Tasks can be estimated based on the following.</a:t>
            </a:r>
          </a:p>
          <a:p>
            <a:r>
              <a:rPr lang="en-US" dirty="0" smtClean="0"/>
              <a:t>1.  Task estimation based on the time in terms of Man days or Man hours</a:t>
            </a:r>
          </a:p>
          <a:p>
            <a:r>
              <a:rPr lang="en-US" dirty="0" smtClean="0"/>
              <a:t>2.  Task estimation based on the comparison with the similar task previously done based on your knowledge or experience (Expert </a:t>
            </a:r>
            <a:r>
              <a:rPr lang="en-US" dirty="0" smtClean="0"/>
              <a:t>Judgement</a:t>
            </a:r>
            <a:r>
              <a:rPr lang="en-US" dirty="0" smtClean="0"/>
              <a:t>).</a:t>
            </a:r>
          </a:p>
          <a:p>
            <a:r>
              <a:rPr lang="en-US" dirty="0" smtClean="0"/>
              <a:t>3.  Task estimation based on the company’s experience (Previous similar project – Historical Information), and convert the cost to current value.</a:t>
            </a:r>
          </a:p>
        </p:txBody>
      </p:sp>
    </p:spTree>
    <p:extLst>
      <p:ext uri="{BB962C8B-B14F-4D97-AF65-F5344CB8AC3E}">
        <p14:creationId xmlns:p14="http://schemas.microsoft.com/office/powerpoint/2010/main" val="298459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 Task estimation based on the time in terms of Man days or Man hours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001000" cy="5483352"/>
          </a:xfrm>
        </p:spPr>
        <p:txBody>
          <a:bodyPr/>
          <a:lstStyle/>
          <a:p>
            <a:r>
              <a:rPr lang="en-US" dirty="0" smtClean="0"/>
              <a:t>LOC  </a:t>
            </a:r>
            <a:r>
              <a:rPr lang="en-US" dirty="0" smtClean="0">
                <a:sym typeface="Wingdings" panose="05000000000000000000" pitchFamily="2" charset="2"/>
              </a:rPr>
              <a:t>  (Lines </a:t>
            </a:r>
            <a:r>
              <a:rPr lang="en-US" dirty="0">
                <a:sym typeface="Wingdings" panose="05000000000000000000" pitchFamily="2" charset="2"/>
              </a:rPr>
              <a:t>O</a:t>
            </a:r>
            <a:r>
              <a:rPr lang="en-US" dirty="0" smtClean="0">
                <a:sym typeface="Wingdings" panose="05000000000000000000" pitchFamily="2" charset="2"/>
              </a:rPr>
              <a:t>f Code)  Technic to estimate the cost of the Development Tasks.</a:t>
            </a:r>
          </a:p>
          <a:p>
            <a:r>
              <a:rPr lang="en-US" dirty="0" smtClean="0"/>
              <a:t>Task is Data Conversions.</a:t>
            </a:r>
          </a:p>
          <a:p>
            <a:pPr lvl="1"/>
            <a:r>
              <a:rPr lang="en-US" dirty="0" smtClean="0"/>
              <a:t>Estimate the source data</a:t>
            </a:r>
          </a:p>
          <a:p>
            <a:pPr lvl="2"/>
            <a:r>
              <a:rPr lang="en-US" dirty="0" smtClean="0"/>
              <a:t>100 GB of MS SQL data  </a:t>
            </a:r>
            <a:r>
              <a:rPr lang="en-US" dirty="0" smtClean="0">
                <a:sym typeface="Wingdings" panose="05000000000000000000" pitchFamily="2" charset="2"/>
              </a:rPr>
              <a:t>  5 man days x $30 = $150</a:t>
            </a:r>
            <a:endParaRPr lang="en-US" dirty="0" smtClean="0"/>
          </a:p>
          <a:p>
            <a:pPr lvl="2"/>
            <a:r>
              <a:rPr lang="en-US" dirty="0" smtClean="0"/>
              <a:t>100 GB of MS Access data </a:t>
            </a:r>
            <a:r>
              <a:rPr lang="en-US" dirty="0" smtClean="0">
                <a:sym typeface="Wingdings" panose="05000000000000000000" pitchFamily="2" charset="2"/>
              </a:rPr>
              <a:t>  3 man days x $30 = $90</a:t>
            </a:r>
            <a:endParaRPr lang="en-US" dirty="0" smtClean="0"/>
          </a:p>
          <a:p>
            <a:pPr lvl="2"/>
            <a:r>
              <a:rPr lang="en-US" dirty="0" smtClean="0"/>
              <a:t>100 GB of Text data </a:t>
            </a:r>
            <a:r>
              <a:rPr lang="en-US" dirty="0" smtClean="0">
                <a:sym typeface="Wingdings" panose="05000000000000000000" pitchFamily="2" charset="2"/>
              </a:rPr>
              <a:t>  2 man days. $60</a:t>
            </a:r>
            <a:endParaRPr lang="en-US" dirty="0" smtClean="0"/>
          </a:p>
          <a:p>
            <a:pPr lvl="1"/>
            <a:r>
              <a:rPr lang="en-US" dirty="0" smtClean="0"/>
              <a:t>Estimate the destination data</a:t>
            </a:r>
          </a:p>
          <a:p>
            <a:pPr lvl="2"/>
            <a:r>
              <a:rPr lang="en-US" dirty="0" smtClean="0"/>
              <a:t>50 GB of Oracle Data from MS SQL  </a:t>
            </a:r>
            <a:r>
              <a:rPr lang="en-US" dirty="0" smtClean="0">
                <a:sym typeface="Wingdings" panose="05000000000000000000" pitchFamily="2" charset="2"/>
              </a:rPr>
              <a:t>  1 man day $60</a:t>
            </a:r>
            <a:endParaRPr lang="en-US" dirty="0" smtClean="0"/>
          </a:p>
          <a:p>
            <a:pPr lvl="2"/>
            <a:r>
              <a:rPr lang="en-US" dirty="0" smtClean="0"/>
              <a:t>50 GB of Oracle data from Access.  </a:t>
            </a:r>
            <a:r>
              <a:rPr lang="en-US" dirty="0" smtClean="0">
                <a:sym typeface="Wingdings" panose="05000000000000000000" pitchFamily="2" charset="2"/>
              </a:rPr>
              <a:t>  1 Man Day $60</a:t>
            </a:r>
            <a:endParaRPr lang="en-US" dirty="0" smtClean="0"/>
          </a:p>
          <a:p>
            <a:pPr lvl="2"/>
            <a:r>
              <a:rPr lang="en-US" dirty="0" smtClean="0"/>
              <a:t>10 GB of Oracle data from the text. </a:t>
            </a:r>
            <a:r>
              <a:rPr lang="en-US" dirty="0" smtClean="0">
                <a:sym typeface="Wingdings" panose="05000000000000000000" pitchFamily="2" charset="2"/>
              </a:rPr>
              <a:t>  1 Man day $60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7884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/>
              <a:t>Covert using the SQL loader</a:t>
            </a:r>
          </a:p>
          <a:p>
            <a:pPr lvl="2"/>
            <a:r>
              <a:rPr lang="en-US" dirty="0"/>
              <a:t>Code to convert 100 GB of MS SQL data to Oracle Data</a:t>
            </a:r>
          </a:p>
          <a:p>
            <a:pPr lvl="3"/>
            <a:r>
              <a:rPr lang="en-US" dirty="0"/>
              <a:t>20 Class developing each class with estimated 150 </a:t>
            </a:r>
            <a:r>
              <a:rPr lang="en-US" dirty="0" smtClean="0"/>
              <a:t>lines</a:t>
            </a:r>
          </a:p>
          <a:p>
            <a:pPr lvl="4"/>
            <a:r>
              <a:rPr lang="en-US" dirty="0" smtClean="0"/>
              <a:t>Logic 30 lines   </a:t>
            </a:r>
            <a:r>
              <a:rPr lang="en-US" dirty="0" smtClean="0">
                <a:sym typeface="Wingdings" panose="05000000000000000000" pitchFamily="2" charset="2"/>
              </a:rPr>
              <a:t>    30 x $2  =  $60</a:t>
            </a:r>
            <a:endParaRPr lang="en-US" dirty="0" smtClean="0"/>
          </a:p>
          <a:p>
            <a:pPr lvl="4"/>
            <a:r>
              <a:rPr lang="en-US" dirty="0" smtClean="0"/>
              <a:t>Data Structures 40 lines  </a:t>
            </a:r>
            <a:r>
              <a:rPr lang="en-US" dirty="0" smtClean="0">
                <a:sym typeface="Wingdings" panose="05000000000000000000" pitchFamily="2" charset="2"/>
              </a:rPr>
              <a:t>  40 x $5 = $200</a:t>
            </a:r>
            <a:endParaRPr lang="en-US" dirty="0" smtClean="0"/>
          </a:p>
          <a:p>
            <a:pPr lvl="4"/>
            <a:r>
              <a:rPr lang="en-US" dirty="0"/>
              <a:t>D</a:t>
            </a:r>
            <a:r>
              <a:rPr lang="en-US" dirty="0" smtClean="0"/>
              <a:t>eclarations 20 lines  (Constructors included) 20 $1 = $20</a:t>
            </a:r>
          </a:p>
          <a:p>
            <a:pPr lvl="4"/>
            <a:r>
              <a:rPr lang="en-US" dirty="0" smtClean="0"/>
              <a:t>Indentation 10 lines  </a:t>
            </a:r>
            <a:r>
              <a:rPr lang="en-US" dirty="0" smtClean="0">
                <a:sym typeface="Wingdings" panose="05000000000000000000" pitchFamily="2" charset="2"/>
              </a:rPr>
              <a:t> 10 x $1 = $10 </a:t>
            </a:r>
            <a:endParaRPr lang="en-US" dirty="0" smtClean="0"/>
          </a:p>
          <a:p>
            <a:pPr lvl="4"/>
            <a:r>
              <a:rPr lang="en-US" dirty="0" smtClean="0"/>
              <a:t>Re-structure to the destination format </a:t>
            </a:r>
            <a:r>
              <a:rPr lang="en-US" dirty="0" smtClean="0">
                <a:sym typeface="Wingdings" panose="05000000000000000000" pitchFamily="2" charset="2"/>
              </a:rPr>
              <a:t>  50 lines</a:t>
            </a:r>
          </a:p>
          <a:p>
            <a:pPr lvl="5"/>
            <a:r>
              <a:rPr lang="en-US" dirty="0" smtClean="0">
                <a:sym typeface="Wingdings" panose="05000000000000000000" pitchFamily="2" charset="2"/>
              </a:rPr>
              <a:t>Unit testing </a:t>
            </a:r>
          </a:p>
          <a:p>
            <a:pPr lvl="6"/>
            <a:r>
              <a:rPr lang="en-US" dirty="0" smtClean="0">
                <a:sym typeface="Wingdings" panose="05000000000000000000" pitchFamily="2" charset="2"/>
              </a:rPr>
              <a:t>10 Scenarios x 15 LOC = 150 LOC x $5 = $750</a:t>
            </a:r>
          </a:p>
          <a:p>
            <a:pPr lvl="5"/>
            <a:r>
              <a:rPr lang="en-US" dirty="0" smtClean="0">
                <a:sym typeface="Wingdings" panose="05000000000000000000" pitchFamily="2" charset="2"/>
              </a:rPr>
              <a:t>System testing    $250</a:t>
            </a:r>
          </a:p>
          <a:p>
            <a:pPr lvl="5"/>
            <a:r>
              <a:rPr lang="en-US" dirty="0" smtClean="0">
                <a:sym typeface="Wingdings" panose="05000000000000000000" pitchFamily="2" charset="2"/>
              </a:rPr>
              <a:t>Testing after converting to the destination format.   $500</a:t>
            </a:r>
          </a:p>
          <a:p>
            <a:pPr lvl="5"/>
            <a:r>
              <a:rPr lang="en-US" dirty="0" smtClean="0">
                <a:sym typeface="Wingdings" panose="05000000000000000000" pitchFamily="2" charset="2"/>
              </a:rPr>
              <a:t>QA   $1000</a:t>
            </a:r>
            <a:endParaRPr lang="en-US" dirty="0"/>
          </a:p>
          <a:p>
            <a:pPr lvl="1"/>
            <a:r>
              <a:rPr lang="en-US" dirty="0"/>
              <a:t>Copy to the Destination Server</a:t>
            </a:r>
            <a:r>
              <a:rPr lang="en-US" dirty="0" smtClean="0"/>
              <a:t>.  </a:t>
            </a:r>
            <a:r>
              <a:rPr lang="en-US" dirty="0" smtClean="0">
                <a:sym typeface="Wingdings" panose="05000000000000000000" pitchFamily="2" charset="2"/>
              </a:rPr>
              <a:t>  $2000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983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Agenda 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Definitions</a:t>
            </a:r>
          </a:p>
          <a:p>
            <a:r>
              <a:rPr lang="en-US"/>
              <a:t>Cost management processes </a:t>
            </a:r>
          </a:p>
          <a:p>
            <a:pPr lvl="1"/>
            <a:r>
              <a:rPr lang="en-US"/>
              <a:t>Inputs, Tools &amp; techniques and Outputs</a:t>
            </a:r>
          </a:p>
          <a:p>
            <a:r>
              <a:rPr lang="en-US"/>
              <a:t>Wrap up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Management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Cost Management is primarily concerned with the cost of the resources that are needed to complete the project activities.</a:t>
            </a:r>
          </a:p>
          <a:p>
            <a:r>
              <a:rPr lang="en-US" dirty="0"/>
              <a:t>Should also consider the ‘life-cycle cost’ before making decisions.</a:t>
            </a:r>
          </a:p>
          <a:p>
            <a:pPr lvl="1"/>
            <a:r>
              <a:rPr lang="en-US" dirty="0"/>
              <a:t>Effect of Reviews on project cost Vs Lowered Maintenance costs</a:t>
            </a:r>
          </a:p>
          <a:p>
            <a:r>
              <a:rPr lang="en-US" dirty="0"/>
              <a:t>Prediction and Analysis of Project’s Product (Optional)</a:t>
            </a:r>
          </a:p>
          <a:p>
            <a:pPr lvl="1"/>
            <a:r>
              <a:rPr lang="en-US" dirty="0"/>
              <a:t>Helps to make a ‘Go or  No-Go’ decision</a:t>
            </a:r>
          </a:p>
          <a:p>
            <a:pPr lvl="1"/>
            <a:r>
              <a:rPr lang="en-US" dirty="0"/>
              <a:t>Return on Investment</a:t>
            </a:r>
          </a:p>
          <a:p>
            <a:pPr lvl="1"/>
            <a:r>
              <a:rPr lang="en-US" dirty="0"/>
              <a:t>Payback Analysis</a:t>
            </a:r>
          </a:p>
          <a:p>
            <a:r>
              <a:rPr lang="en-US" dirty="0"/>
              <a:t>Controllable and Uncontrollable Costs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518</TotalTime>
  <Words>1715</Words>
  <Application>Microsoft Office PowerPoint</Application>
  <PresentationFormat>On-screen Show (4:3)</PresentationFormat>
  <Paragraphs>308</Paragraphs>
  <Slides>36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Oriel</vt:lpstr>
      <vt:lpstr>Microsoft Excel 97-2003 Worksheet</vt:lpstr>
      <vt:lpstr>Worksheet</vt:lpstr>
      <vt:lpstr>Cost Management</vt:lpstr>
      <vt:lpstr>Cost and Management</vt:lpstr>
      <vt:lpstr>PowerPoint Presentation</vt:lpstr>
      <vt:lpstr>PowerPoint Presentation</vt:lpstr>
      <vt:lpstr>Estimate a Task</vt:lpstr>
      <vt:lpstr>1.  Task estimation based on the time in terms of Man days or Man hours </vt:lpstr>
      <vt:lpstr>PowerPoint Presentation</vt:lpstr>
      <vt:lpstr>Agenda </vt:lpstr>
      <vt:lpstr>Cost Management</vt:lpstr>
      <vt:lpstr>Why do we need Cost Management?</vt:lpstr>
      <vt:lpstr>Definitions</vt:lpstr>
      <vt:lpstr>Cost Management Processes</vt:lpstr>
      <vt:lpstr>Resource Planning</vt:lpstr>
      <vt:lpstr>Resource Planning … </vt:lpstr>
      <vt:lpstr>Resource Planning… Exercise</vt:lpstr>
      <vt:lpstr>Resource Planning… Exercise  </vt:lpstr>
      <vt:lpstr>Cost Estimating</vt:lpstr>
      <vt:lpstr>Cost Estimating …</vt:lpstr>
      <vt:lpstr>Cost Estimating …</vt:lpstr>
      <vt:lpstr>Cost Estimating …Exercise</vt:lpstr>
      <vt:lpstr>Cost Estimating …Exercise</vt:lpstr>
      <vt:lpstr>Cost Estimating …Exercise</vt:lpstr>
      <vt:lpstr>Accuracy of Estimates</vt:lpstr>
      <vt:lpstr>Cost Budgeting</vt:lpstr>
      <vt:lpstr>Cost Control</vt:lpstr>
      <vt:lpstr>Cost Control…</vt:lpstr>
      <vt:lpstr>Earned Value Management</vt:lpstr>
      <vt:lpstr>Earned Value Management .. Formulae</vt:lpstr>
      <vt:lpstr>Earned Value Management – Exercise </vt:lpstr>
      <vt:lpstr>Earned Value Management - Exercise</vt:lpstr>
      <vt:lpstr>Earned Value Management - Exercise</vt:lpstr>
      <vt:lpstr>Other Terms</vt:lpstr>
      <vt:lpstr>Answer</vt:lpstr>
      <vt:lpstr>More Terminology</vt:lpstr>
      <vt:lpstr>More Terminology</vt:lpstr>
      <vt:lpstr>Thank you  Q &amp; 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04_PM_Cost Management</dc:title>
  <dc:subject>Project Management</dc:subject>
  <dc:creator>Someswara Rao Pullapantula</dc:creator>
  <cp:keywords>Project Management</cp:keywords>
  <dc:description>Project Management - Cost Management</dc:description>
  <cp:lastModifiedBy>admin1</cp:lastModifiedBy>
  <cp:revision>23</cp:revision>
  <dcterms:created xsi:type="dcterms:W3CDTF">2011-11-08T21:04:31Z</dcterms:created>
  <dcterms:modified xsi:type="dcterms:W3CDTF">2020-10-27T19:37:04Z</dcterms:modified>
  <cp:category>Cost Management</cp:category>
</cp:coreProperties>
</file>