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DC23-DDB8-4ADA-B9EF-87A4C2F470D3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8E44-1A46-4990-9FD4-19135BF7F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7772400" cy="1143000"/>
          </a:xfrm>
        </p:spPr>
        <p:txBody>
          <a:bodyPr/>
          <a:lstStyle/>
          <a:p>
            <a:r>
              <a:rPr lang="en-US"/>
              <a:t>Quality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		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Includes Processes required to ensure that the project will satisfy the needs for which it was undertaken.</a:t>
            </a:r>
          </a:p>
          <a:p>
            <a:r>
              <a:rPr lang="en-US"/>
              <a:t>Quality Management Processes</a:t>
            </a:r>
          </a:p>
          <a:p>
            <a:pPr lvl="1"/>
            <a:r>
              <a:rPr lang="en-US"/>
              <a:t>Quality Planning</a:t>
            </a:r>
          </a:p>
          <a:p>
            <a:pPr lvl="1"/>
            <a:r>
              <a:rPr lang="en-US"/>
              <a:t>Quality Assurance</a:t>
            </a:r>
          </a:p>
          <a:p>
            <a:pPr lvl="1"/>
            <a:r>
              <a:rPr lang="en-US"/>
              <a:t>Quality Control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	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Deming Cycle for Improvement</a:t>
            </a:r>
          </a:p>
          <a:p>
            <a:endParaRPr lang="en-US"/>
          </a:p>
          <a:p>
            <a:pPr lvl="1"/>
            <a:r>
              <a:rPr lang="en-US"/>
              <a:t>PLAN</a:t>
            </a:r>
          </a:p>
          <a:p>
            <a:pPr lvl="1"/>
            <a:r>
              <a:rPr lang="en-US"/>
              <a:t>DO</a:t>
            </a:r>
          </a:p>
          <a:p>
            <a:pPr lvl="1"/>
            <a:r>
              <a:rPr lang="en-US"/>
              <a:t>CHECK</a:t>
            </a:r>
          </a:p>
          <a:p>
            <a:pPr lvl="1"/>
            <a:r>
              <a:rPr lang="en-US"/>
              <a:t>ACT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810000" y="3352800"/>
            <a:ext cx="2590800" cy="2362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886200" y="3505200"/>
            <a:ext cx="2590800" cy="2209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419600" y="3048000"/>
            <a:ext cx="2590800" cy="2514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724400" y="2971800"/>
            <a:ext cx="2895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Quality Management Systems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 lvl="1">
              <a:lnSpc>
                <a:spcPct val="80000"/>
              </a:lnSpc>
            </a:pPr>
            <a:r>
              <a:rPr lang="en-US"/>
              <a:t>ISO 9000 series of standards and documents</a:t>
            </a:r>
          </a:p>
          <a:p>
            <a:pPr lvl="1"/>
            <a:r>
              <a:rPr lang="en-US"/>
              <a:t>Total Quality Management</a:t>
            </a:r>
          </a:p>
          <a:p>
            <a:pPr lvl="1"/>
            <a:r>
              <a:rPr lang="en-US"/>
              <a:t>Continuous Improvement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Cost of Quality</a:t>
            </a:r>
          </a:p>
          <a:p>
            <a:pPr lvl="1"/>
            <a:r>
              <a:rPr lang="en-US"/>
              <a:t>Prevention</a:t>
            </a:r>
          </a:p>
          <a:p>
            <a:pPr lvl="1"/>
            <a:r>
              <a:rPr lang="en-US"/>
              <a:t>Appraisal</a:t>
            </a:r>
          </a:p>
          <a:p>
            <a:pPr lvl="1"/>
            <a:r>
              <a:rPr lang="en-US"/>
              <a:t>Internal Failures</a:t>
            </a:r>
          </a:p>
          <a:p>
            <a:pPr lvl="1"/>
            <a:r>
              <a:rPr lang="en-US"/>
              <a:t>External Failures</a:t>
            </a:r>
          </a:p>
          <a:p>
            <a:pPr lvl="1"/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Cost of Quality should be measured as a function of deviation from the standard</a:t>
            </a:r>
          </a:p>
          <a:p>
            <a:pPr algn="ctr"/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and losses should be measured system-wide</a:t>
            </a:r>
          </a:p>
          <a:p>
            <a:pPr algn="ctr"/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							-Taguchi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  <p:bldP spid="1946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	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Internal Failure costs</a:t>
            </a:r>
          </a:p>
          <a:p>
            <a:pPr lvl="1"/>
            <a:r>
              <a:rPr lang="en-US"/>
              <a:t>Scrap</a:t>
            </a:r>
          </a:p>
          <a:p>
            <a:pPr lvl="1"/>
            <a:r>
              <a:rPr lang="en-US"/>
              <a:t>Rework</a:t>
            </a:r>
          </a:p>
          <a:p>
            <a:r>
              <a:rPr lang="en-US"/>
              <a:t>External Failure costs</a:t>
            </a:r>
          </a:p>
          <a:p>
            <a:pPr lvl="1"/>
            <a:r>
              <a:rPr lang="en-US"/>
              <a:t>Scrap</a:t>
            </a:r>
          </a:p>
          <a:p>
            <a:pPr lvl="1"/>
            <a:r>
              <a:rPr lang="en-US"/>
              <a:t>Rework</a:t>
            </a:r>
          </a:p>
          <a:p>
            <a:pPr lvl="1"/>
            <a:r>
              <a:rPr lang="en-US"/>
              <a:t>Warranty Repairs</a:t>
            </a:r>
          </a:p>
          <a:p>
            <a:pPr lvl="1"/>
            <a:r>
              <a:rPr lang="en-US"/>
              <a:t>Product Recalls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295400" y="4800600"/>
            <a:ext cx="6324600" cy="1143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effectLst/>
              </a:rPr>
              <a:t>Quality is measured by cost of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effectLst/>
              </a:rPr>
              <a:t>	 ‘Non Conformance’	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effectLst/>
              </a:rPr>
              <a:t>					- Crosby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  <p:bldP spid="2048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/>
              <a:t>Cost of Quality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615950" y="2128838"/>
          <a:ext cx="7788275" cy="3790950"/>
        </p:xfrm>
        <a:graphic>
          <a:graphicData uri="http://schemas.openxmlformats.org/presentationml/2006/ole">
            <p:oleObj spid="_x0000_s1026" name="Chart" r:id="rId3" imgW="5095875" imgH="2476500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Cost of Prevention</a:t>
            </a:r>
          </a:p>
          <a:p>
            <a:pPr lvl="1"/>
            <a:r>
              <a:rPr lang="en-US"/>
              <a:t>Training</a:t>
            </a:r>
          </a:p>
          <a:p>
            <a:pPr lvl="1"/>
            <a:r>
              <a:rPr lang="en-US"/>
              <a:t>Supplier Certification</a:t>
            </a:r>
          </a:p>
          <a:p>
            <a:pPr lvl="1"/>
            <a:r>
              <a:rPr lang="en-US"/>
              <a:t>Better tools</a:t>
            </a:r>
          </a:p>
          <a:p>
            <a:pPr lvl="1"/>
            <a:r>
              <a:rPr lang="en-US"/>
              <a:t>Cost of collecting Metrics</a:t>
            </a:r>
          </a:p>
          <a:p>
            <a:pPr lvl="1"/>
            <a:endParaRPr lang="en-US"/>
          </a:p>
          <a:p>
            <a:pPr lvl="1"/>
            <a:r>
              <a:rPr lang="en-US"/>
              <a:t>Prevention costs will rise over time</a:t>
            </a:r>
          </a:p>
          <a:p>
            <a:pPr lvl="1"/>
            <a:r>
              <a:rPr lang="en-US"/>
              <a:t>Prevention costs and failure costs are inversely related</a:t>
            </a:r>
          </a:p>
          <a:p>
            <a:pPr lvl="1">
              <a:buFontTx/>
              <a:buNone/>
            </a:pPr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3400" y="4791075"/>
            <a:ext cx="8001000" cy="1228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effectLst/>
              </a:rPr>
              <a:t>Optimal Quality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>
                <a:effectLst/>
              </a:rPr>
              <a:t>Incremental revenue from improvement = incremental cost to secure the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 autoUpdateAnimBg="0"/>
      <p:bldP spid="2253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914400" y="2198688"/>
            <a:ext cx="2133600" cy="663575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Initiating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NONE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4419600" y="2278063"/>
            <a:ext cx="2209800" cy="922337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Planning</a:t>
            </a:r>
          </a:p>
          <a:p>
            <a:pPr algn="ctr"/>
            <a:r>
              <a:rPr lang="en-US" sz="1000" b="1">
                <a:effectLst/>
              </a:rPr>
              <a:t>Quality Planning</a:t>
            </a:r>
          </a:p>
          <a:p>
            <a:pPr algn="ctr"/>
            <a:endParaRPr lang="en-US" sz="1200" b="1">
              <a:effectLst/>
              <a:latin typeface="Verdana" pitchFamily="34" charset="0"/>
            </a:endParaRP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5945188" y="3775075"/>
            <a:ext cx="2435225" cy="663575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Executing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Quality Assurance</a:t>
            </a:r>
            <a:endParaRPr lang="en-US" sz="1600" b="1">
              <a:effectLst/>
              <a:latin typeface="Verdana" pitchFamily="34" charset="0"/>
            </a:endParaRP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058988" y="3648075"/>
            <a:ext cx="2282825" cy="663575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Controlling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Quality Control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4419600" y="5073650"/>
            <a:ext cx="2209800" cy="706438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Closing</a:t>
            </a:r>
          </a:p>
          <a:p>
            <a:pPr algn="ctr"/>
            <a:endParaRPr lang="en-US" sz="1200" b="1">
              <a:effectLst/>
              <a:latin typeface="Verdana" pitchFamily="34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3048000" y="2525713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6246813" y="3048000"/>
            <a:ext cx="839787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H="1">
            <a:off x="4341813" y="3962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4341813" y="4114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V="1">
            <a:off x="3429000" y="2971800"/>
            <a:ext cx="1217613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3657600" y="4354513"/>
            <a:ext cx="1371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autoUpdateAnimBg="0"/>
      <p:bldP spid="33796" grpId="0" animBg="1" autoUpdateAnimBg="0"/>
      <p:bldP spid="33797" grpId="0" animBg="1" autoUpdateAnimBg="0"/>
      <p:bldP spid="33798" grpId="0" animBg="1" autoUpdateAnimBg="0"/>
      <p:bldP spid="33799" grpId="0" animBg="1" autoUpdateAnimBg="0"/>
      <p:bldP spid="33800" grpId="0" animBg="1"/>
      <p:bldP spid="33801" grpId="0" animBg="1"/>
      <p:bldP spid="33802" grpId="0" animBg="1"/>
      <p:bldP spid="33803" grpId="0" animBg="1"/>
      <p:bldP spid="33804" grpId="0" animBg="1"/>
      <p:bldP spid="338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Quality Planning</a:t>
            </a:r>
          </a:p>
          <a:p>
            <a:pPr lvl="1"/>
            <a:r>
              <a:rPr lang="en-US"/>
              <a:t>Identify which standards are relevant</a:t>
            </a:r>
          </a:p>
          <a:p>
            <a:pPr lvl="1"/>
            <a:r>
              <a:rPr lang="en-US"/>
              <a:t>Determine how to satisfy the standards</a:t>
            </a:r>
          </a:p>
          <a:p>
            <a:r>
              <a:rPr lang="en-US"/>
              <a:t>Quality Assurance</a:t>
            </a:r>
          </a:p>
          <a:p>
            <a:pPr lvl="1"/>
            <a:r>
              <a:rPr lang="en-US"/>
              <a:t>Evaluate overall project performance on a regular basis</a:t>
            </a:r>
          </a:p>
          <a:p>
            <a:pPr lvl="1"/>
            <a:r>
              <a:rPr lang="en-US"/>
              <a:t>Provide confidence that the project will satisfy the standards</a:t>
            </a:r>
          </a:p>
          <a:p>
            <a:r>
              <a:rPr lang="en-US"/>
              <a:t>Quality Control</a:t>
            </a:r>
          </a:p>
          <a:p>
            <a:pPr lvl="1"/>
            <a:r>
              <a:rPr lang="en-US"/>
              <a:t>Monitor specific project results verify compliance to standards</a:t>
            </a:r>
          </a:p>
          <a:p>
            <a:pPr lvl="1"/>
            <a:r>
              <a:rPr lang="en-US"/>
              <a:t>Identify ways to eliminate causes for unsatisfactory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Planning</a:t>
            </a:r>
          </a:p>
        </p:txBody>
      </p:sp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685800" y="1600200"/>
            <a:ext cx="8077200" cy="762000"/>
          </a:xfrm>
          <a:prstGeom prst="rightArrow">
            <a:avLst>
              <a:gd name="adj1" fmla="val 18750"/>
              <a:gd name="adj2" fmla="val 96234"/>
            </a:avLst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effectLst/>
              </a:rPr>
              <a:t> 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143000" y="1600200"/>
            <a:ext cx="19812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INPUT</a:t>
            </a:r>
            <a:endParaRPr lang="en-US">
              <a:effectLst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429000" y="1600200"/>
            <a:ext cx="20574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Tools &amp; </a:t>
            </a:r>
          </a:p>
          <a:p>
            <a:pPr algn="ctr"/>
            <a:r>
              <a:rPr lang="en-US" sz="2000" b="1">
                <a:effectLst/>
              </a:rPr>
              <a:t>Techniques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791200" y="1600200"/>
            <a:ext cx="1981200" cy="790575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Output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3505200" y="2590800"/>
            <a:ext cx="2286000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Cost-Benefit Analysis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Benchmarking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Flow-charting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Design of Experiments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Cost of Quality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867400" y="2590800"/>
            <a:ext cx="22098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Quality Management Plan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Operational Definitions / Metrics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Checklists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Inputs to other processes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143000" y="2590800"/>
            <a:ext cx="25146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Quality Policy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Scope Statement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Product Description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Standards and Regulations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Other Process Inputs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 autoUpdateAnimBg="0"/>
      <p:bldP spid="35846" grpId="0" animBg="1" autoUpdateAnimBg="0"/>
      <p:bldP spid="35847" grpId="0" animBg="1" autoUpdateAnimBg="0"/>
      <p:bldP spid="35848" grpId="0" build="p" autoUpdateAnimBg="0"/>
      <p:bldP spid="35849" grpId="0" build="p" autoUpdateAnimBg="0"/>
      <p:bldP spid="3585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Need for Quality Oriented Approach</a:t>
            </a:r>
          </a:p>
          <a:p>
            <a:pPr lvl="1">
              <a:lnSpc>
                <a:spcPct val="130000"/>
              </a:lnSpc>
            </a:pPr>
            <a:r>
              <a:rPr lang="en-US"/>
              <a:t>Higher Performance Requirement</a:t>
            </a:r>
          </a:p>
          <a:p>
            <a:pPr lvl="1"/>
            <a:r>
              <a:rPr lang="en-US"/>
              <a:t>Higher Technology levels</a:t>
            </a:r>
          </a:p>
          <a:p>
            <a:pPr lvl="1"/>
            <a:r>
              <a:rPr lang="en-US"/>
              <a:t>Shorter Product Cycles</a:t>
            </a:r>
          </a:p>
          <a:p>
            <a:pPr lvl="1"/>
            <a:r>
              <a:rPr lang="en-US"/>
              <a:t>Materials and Processes pushing towards the limits</a:t>
            </a:r>
          </a:p>
          <a:p>
            <a:pPr lvl="1"/>
            <a:r>
              <a:rPr lang="en-US"/>
              <a:t>Lower Profit Margins</a:t>
            </a:r>
          </a:p>
          <a:p>
            <a:pPr lvl="1"/>
            <a:r>
              <a:rPr lang="en-US"/>
              <a:t>Fewer defects/rejects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Assurance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62000" y="381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3200">
              <a:solidFill>
                <a:schemeClr val="tx2"/>
              </a:solidFill>
              <a:effectLst/>
            </a:endParaRP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685800" y="1600200"/>
            <a:ext cx="8077200" cy="762000"/>
          </a:xfrm>
          <a:prstGeom prst="rightArrow">
            <a:avLst>
              <a:gd name="adj1" fmla="val 18750"/>
              <a:gd name="adj2" fmla="val 96234"/>
            </a:avLst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effectLst/>
              </a:rPr>
              <a:t> 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143000" y="1600200"/>
            <a:ext cx="19812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INPUT</a:t>
            </a:r>
            <a:endParaRPr lang="en-US">
              <a:effectLst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429000" y="1600200"/>
            <a:ext cx="20574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Tools &amp; </a:t>
            </a:r>
          </a:p>
          <a:p>
            <a:pPr algn="ctr"/>
            <a:r>
              <a:rPr lang="en-US" sz="2000" b="1">
                <a:effectLst/>
              </a:rPr>
              <a:t>Techniques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5791200" y="1600200"/>
            <a:ext cx="1981200" cy="790575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Output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429000" y="2590800"/>
            <a:ext cx="2286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Quality Planning tools and techniques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Quality Audits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867400" y="25908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Quality Improvement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1066800" y="2590800"/>
            <a:ext cx="25146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Quality Management Plan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Results of Quality Control Measurements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>
                <a:effectLst/>
              </a:rPr>
              <a:t>Operational Definitions / Metrics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 autoUpdateAnimBg="0"/>
      <p:bldP spid="36871" grpId="0" animBg="1" autoUpdateAnimBg="0"/>
      <p:bldP spid="36872" grpId="0" animBg="1" autoUpdateAnimBg="0"/>
      <p:bldP spid="36873" grpId="0" build="p" autoUpdateAnimBg="0"/>
      <p:bldP spid="36874" grpId="0" build="p" autoUpdateAnimBg="0"/>
      <p:bldP spid="3687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Control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685800" y="1600200"/>
            <a:ext cx="8077200" cy="762000"/>
          </a:xfrm>
          <a:prstGeom prst="rightArrow">
            <a:avLst>
              <a:gd name="adj1" fmla="val 18750"/>
              <a:gd name="adj2" fmla="val 96234"/>
            </a:avLst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143000" y="1600200"/>
            <a:ext cx="19812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INPUT</a:t>
            </a:r>
            <a:endParaRPr lang="en-US">
              <a:effectLst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429000" y="1600200"/>
            <a:ext cx="20574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Tools &amp; </a:t>
            </a:r>
          </a:p>
          <a:p>
            <a:pPr algn="ctr"/>
            <a:r>
              <a:rPr lang="en-US" sz="2000" b="1">
                <a:effectLst/>
              </a:rPr>
              <a:t>Techniques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791200" y="1600200"/>
            <a:ext cx="1981200" cy="790575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Output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429000" y="2590800"/>
            <a:ext cx="228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Inspection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Control Charts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Pareto diagrams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Statistical Sampling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Flow-charting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Cause &amp; Effect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Process flow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Trend Analysis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867400" y="2590800"/>
            <a:ext cx="2209800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Quality Improvement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Acceptance Decisions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Rework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Completed checklists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Process adjustments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066800" y="2590800"/>
            <a:ext cx="2514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Quality Management Plan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Work Results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Operational Definitions / Metrics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>
                <a:effectLst/>
              </a:rPr>
              <a:t>Checklists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8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8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78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8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78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78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 autoUpdateAnimBg="0"/>
      <p:bldP spid="37893" grpId="0" animBg="1" autoUpdateAnimBg="0"/>
      <p:bldP spid="37894" grpId="0" animBg="1" autoUpdateAnimBg="0"/>
      <p:bldP spid="37895" grpId="0" build="p" autoUpdateAnimBg="0"/>
      <p:bldP spid="37896" grpId="0" build="p" autoUpdateAnimBg="0"/>
      <p:bldP spid="3789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&amp; Techniques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/>
              <a:t>Cause-and-Effect Diagram (Fishbone Diagram)</a:t>
            </a:r>
          </a:p>
          <a:p>
            <a:r>
              <a:rPr lang="en-US"/>
              <a:t>Identify the problem</a:t>
            </a:r>
          </a:p>
          <a:p>
            <a:r>
              <a:rPr lang="en-US"/>
              <a:t>Select the interdisciplinary brainstorming team</a:t>
            </a:r>
          </a:p>
          <a:p>
            <a:r>
              <a:rPr lang="en-US"/>
              <a:t>Draw problem box and prime arrow</a:t>
            </a:r>
          </a:p>
          <a:p>
            <a:r>
              <a:rPr lang="en-US"/>
              <a:t>Specify major categories</a:t>
            </a:r>
          </a:p>
          <a:p>
            <a:r>
              <a:rPr lang="en-US"/>
              <a:t>Identify defect causes</a:t>
            </a:r>
          </a:p>
          <a:p>
            <a:pPr lvl="1"/>
            <a:r>
              <a:rPr lang="en-US"/>
              <a:t>Random method</a:t>
            </a:r>
          </a:p>
          <a:p>
            <a:pPr lvl="1"/>
            <a:r>
              <a:rPr lang="en-US"/>
              <a:t>Systematic method</a:t>
            </a:r>
          </a:p>
          <a:p>
            <a:pPr lvl="1"/>
            <a:r>
              <a:rPr lang="en-US"/>
              <a:t>Process analysis method</a:t>
            </a:r>
          </a:p>
          <a:p>
            <a:r>
              <a:rPr lang="en-US"/>
              <a:t>Identify corrective action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7600" y="3657600"/>
            <a:ext cx="5349875" cy="2065338"/>
            <a:chOff x="-10" y="2304"/>
            <a:chExt cx="3370" cy="1301"/>
          </a:xfrm>
        </p:grpSpPr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2758" y="2304"/>
              <a:ext cx="1" cy="1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Rectangle 36"/>
            <p:cNvSpPr>
              <a:spLocks noChangeArrowheads="1"/>
            </p:cNvSpPr>
            <p:nvPr/>
          </p:nvSpPr>
          <p:spPr bwMode="auto">
            <a:xfrm>
              <a:off x="2932" y="2741"/>
              <a:ext cx="358" cy="2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200">
                  <a:effectLst/>
                </a:rPr>
                <a:t>Problem</a:t>
              </a:r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760" y="2839"/>
              <a:ext cx="199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Rectangle 38"/>
            <p:cNvSpPr>
              <a:spLocks noChangeArrowheads="1"/>
            </p:cNvSpPr>
            <p:nvPr/>
          </p:nvSpPr>
          <p:spPr bwMode="auto">
            <a:xfrm>
              <a:off x="268" y="2388"/>
              <a:ext cx="463" cy="1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effectLst/>
                </a:rPr>
                <a:t>Machine</a:t>
              </a:r>
            </a:p>
          </p:txBody>
        </p:sp>
        <p:sp>
          <p:nvSpPr>
            <p:cNvPr id="40999" name="Rectangle 39"/>
            <p:cNvSpPr>
              <a:spLocks noChangeArrowheads="1"/>
            </p:cNvSpPr>
            <p:nvPr/>
          </p:nvSpPr>
          <p:spPr bwMode="auto">
            <a:xfrm>
              <a:off x="847" y="2388"/>
              <a:ext cx="463" cy="1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effectLst/>
                </a:rPr>
                <a:t>Method</a:t>
              </a:r>
            </a:p>
          </p:txBody>
        </p:sp>
        <p:sp>
          <p:nvSpPr>
            <p:cNvPr id="41000" name="Rectangle 40"/>
            <p:cNvSpPr>
              <a:spLocks noChangeArrowheads="1"/>
            </p:cNvSpPr>
            <p:nvPr/>
          </p:nvSpPr>
          <p:spPr bwMode="auto">
            <a:xfrm>
              <a:off x="1426" y="2388"/>
              <a:ext cx="463" cy="1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Rectangle 41"/>
            <p:cNvSpPr>
              <a:spLocks noChangeArrowheads="1"/>
            </p:cNvSpPr>
            <p:nvPr/>
          </p:nvSpPr>
          <p:spPr bwMode="auto">
            <a:xfrm>
              <a:off x="2005" y="2388"/>
              <a:ext cx="463" cy="1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Rectangle 42"/>
            <p:cNvSpPr>
              <a:spLocks noChangeArrowheads="1"/>
            </p:cNvSpPr>
            <p:nvPr/>
          </p:nvSpPr>
          <p:spPr bwMode="auto">
            <a:xfrm>
              <a:off x="268" y="3121"/>
              <a:ext cx="463" cy="1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Rectangle 43"/>
            <p:cNvSpPr>
              <a:spLocks noChangeArrowheads="1"/>
            </p:cNvSpPr>
            <p:nvPr/>
          </p:nvSpPr>
          <p:spPr bwMode="auto">
            <a:xfrm>
              <a:off x="847" y="3121"/>
              <a:ext cx="463" cy="1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Rectangle 44"/>
            <p:cNvSpPr>
              <a:spLocks noChangeArrowheads="1"/>
            </p:cNvSpPr>
            <p:nvPr/>
          </p:nvSpPr>
          <p:spPr bwMode="auto">
            <a:xfrm>
              <a:off x="1426" y="3121"/>
              <a:ext cx="463" cy="1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Rectangle 45"/>
            <p:cNvSpPr>
              <a:spLocks noChangeArrowheads="1"/>
            </p:cNvSpPr>
            <p:nvPr/>
          </p:nvSpPr>
          <p:spPr bwMode="auto">
            <a:xfrm>
              <a:off x="2005" y="3121"/>
              <a:ext cx="463" cy="1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Line 46"/>
            <p:cNvSpPr>
              <a:spLocks noChangeShapeType="1"/>
            </p:cNvSpPr>
            <p:nvPr/>
          </p:nvSpPr>
          <p:spPr bwMode="auto">
            <a:xfrm>
              <a:off x="470" y="2557"/>
              <a:ext cx="29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47"/>
            <p:cNvSpPr>
              <a:spLocks noChangeShapeType="1"/>
            </p:cNvSpPr>
            <p:nvPr/>
          </p:nvSpPr>
          <p:spPr bwMode="auto">
            <a:xfrm>
              <a:off x="1020" y="2557"/>
              <a:ext cx="29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Line 48"/>
            <p:cNvSpPr>
              <a:spLocks noChangeShapeType="1"/>
            </p:cNvSpPr>
            <p:nvPr/>
          </p:nvSpPr>
          <p:spPr bwMode="auto">
            <a:xfrm>
              <a:off x="1658" y="2557"/>
              <a:ext cx="289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Line 49"/>
            <p:cNvSpPr>
              <a:spLocks noChangeShapeType="1"/>
            </p:cNvSpPr>
            <p:nvPr/>
          </p:nvSpPr>
          <p:spPr bwMode="auto">
            <a:xfrm>
              <a:off x="2208" y="2557"/>
              <a:ext cx="289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 flipV="1">
              <a:off x="470" y="2839"/>
              <a:ext cx="29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 flipV="1">
              <a:off x="1020" y="2839"/>
              <a:ext cx="29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Line 52"/>
            <p:cNvSpPr>
              <a:spLocks noChangeShapeType="1"/>
            </p:cNvSpPr>
            <p:nvPr/>
          </p:nvSpPr>
          <p:spPr bwMode="auto">
            <a:xfrm flipV="1">
              <a:off x="1658" y="2839"/>
              <a:ext cx="289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Line 53"/>
            <p:cNvSpPr>
              <a:spLocks noChangeShapeType="1"/>
            </p:cNvSpPr>
            <p:nvPr/>
          </p:nvSpPr>
          <p:spPr bwMode="auto">
            <a:xfrm flipV="1">
              <a:off x="2208" y="2839"/>
              <a:ext cx="289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Text Box 54"/>
            <p:cNvSpPr txBox="1">
              <a:spLocks noChangeArrowheads="1"/>
            </p:cNvSpPr>
            <p:nvPr/>
          </p:nvSpPr>
          <p:spPr bwMode="auto">
            <a:xfrm>
              <a:off x="1014" y="3381"/>
              <a:ext cx="4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>
                  <a:effectLst/>
                </a:rPr>
                <a:t>Cause</a:t>
              </a:r>
            </a:p>
          </p:txBody>
        </p:sp>
        <p:sp>
          <p:nvSpPr>
            <p:cNvPr id="41015" name="Text Box 55"/>
            <p:cNvSpPr txBox="1">
              <a:spLocks noChangeArrowheads="1"/>
            </p:cNvSpPr>
            <p:nvPr/>
          </p:nvSpPr>
          <p:spPr bwMode="auto">
            <a:xfrm>
              <a:off x="2916" y="3393"/>
              <a:ext cx="4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>
                  <a:effectLst/>
                </a:rPr>
                <a:t>Effect</a:t>
              </a:r>
            </a:p>
          </p:txBody>
        </p:sp>
        <p:sp>
          <p:nvSpPr>
            <p:cNvPr id="41016" name="Text Box 56"/>
            <p:cNvSpPr txBox="1">
              <a:spLocks noChangeArrowheads="1"/>
            </p:cNvSpPr>
            <p:nvPr/>
          </p:nvSpPr>
          <p:spPr bwMode="auto">
            <a:xfrm>
              <a:off x="-10" y="2557"/>
              <a:ext cx="5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>
                  <a:effectLst/>
                </a:rPr>
                <a:t>Worn Cutter</a:t>
              </a:r>
            </a:p>
          </p:txBody>
        </p:sp>
        <p:sp>
          <p:nvSpPr>
            <p:cNvPr id="41017" name="Text Box 57"/>
            <p:cNvSpPr txBox="1">
              <a:spLocks noChangeArrowheads="1"/>
            </p:cNvSpPr>
            <p:nvPr/>
          </p:nvSpPr>
          <p:spPr bwMode="auto">
            <a:xfrm>
              <a:off x="-4" y="2687"/>
              <a:ext cx="5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>
                  <a:effectLst/>
                </a:rPr>
                <a:t>Gear Wear</a:t>
              </a:r>
            </a:p>
          </p:txBody>
        </p:sp>
        <p:sp>
          <p:nvSpPr>
            <p:cNvPr id="41018" name="Text Box 58"/>
            <p:cNvSpPr txBox="1">
              <a:spLocks noChangeArrowheads="1"/>
            </p:cNvSpPr>
            <p:nvPr/>
          </p:nvSpPr>
          <p:spPr bwMode="auto">
            <a:xfrm>
              <a:off x="673" y="2595"/>
              <a:ext cx="4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>
                  <a:effectLst/>
                </a:rPr>
                <a:t>Wrong</a:t>
              </a:r>
            </a:p>
            <a:p>
              <a:pPr eaLnBrk="1" hangingPunct="1"/>
              <a:r>
                <a:rPr lang="en-US" sz="1000">
                  <a:effectLst/>
                </a:rPr>
                <a:t>Sequence</a:t>
              </a:r>
            </a:p>
          </p:txBody>
        </p:sp>
        <p:sp>
          <p:nvSpPr>
            <p:cNvPr id="41019" name="Text Box 59"/>
            <p:cNvSpPr txBox="1">
              <a:spLocks noChangeArrowheads="1"/>
            </p:cNvSpPr>
            <p:nvPr/>
          </p:nvSpPr>
          <p:spPr bwMode="auto">
            <a:xfrm>
              <a:off x="1264" y="261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>
                  <a:effectLst/>
                </a:rPr>
                <a:t>Poor Planning</a:t>
              </a:r>
            </a:p>
          </p:txBody>
        </p:sp>
        <p:sp>
          <p:nvSpPr>
            <p:cNvPr id="41020" name="Line 60"/>
            <p:cNvSpPr>
              <a:spLocks noChangeShapeType="1"/>
            </p:cNvSpPr>
            <p:nvPr/>
          </p:nvSpPr>
          <p:spPr bwMode="auto">
            <a:xfrm>
              <a:off x="431" y="2614"/>
              <a:ext cx="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Line 61"/>
            <p:cNvSpPr>
              <a:spLocks noChangeShapeType="1"/>
            </p:cNvSpPr>
            <p:nvPr/>
          </p:nvSpPr>
          <p:spPr bwMode="auto">
            <a:xfrm>
              <a:off x="373" y="2755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Line 62"/>
            <p:cNvSpPr>
              <a:spLocks noChangeShapeType="1"/>
            </p:cNvSpPr>
            <p:nvPr/>
          </p:nvSpPr>
          <p:spPr bwMode="auto">
            <a:xfrm>
              <a:off x="981" y="2642"/>
              <a:ext cx="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Line 63"/>
            <p:cNvSpPr>
              <a:spLocks noChangeShapeType="1"/>
            </p:cNvSpPr>
            <p:nvPr/>
          </p:nvSpPr>
          <p:spPr bwMode="auto">
            <a:xfrm>
              <a:off x="1183" y="2698"/>
              <a:ext cx="1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&amp; Techniques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/>
              <a:t>Pareto Analysis</a:t>
            </a:r>
          </a:p>
          <a:p>
            <a:r>
              <a:rPr lang="en-US"/>
              <a:t>Special type of histogram</a:t>
            </a:r>
          </a:p>
          <a:p>
            <a:r>
              <a:rPr lang="en-US"/>
              <a:t>Helps to identify and prioritize problem areas</a:t>
            </a:r>
          </a:p>
          <a:p>
            <a:r>
              <a:rPr lang="en-US"/>
              <a:t>3 types</a:t>
            </a:r>
          </a:p>
          <a:p>
            <a:pPr lvl="1"/>
            <a:r>
              <a:rPr lang="en-US"/>
              <a:t>Basic</a:t>
            </a:r>
          </a:p>
          <a:p>
            <a:pPr lvl="1"/>
            <a:r>
              <a:rPr lang="en-US"/>
              <a:t>Comparative</a:t>
            </a:r>
          </a:p>
          <a:p>
            <a:pPr lvl="1"/>
            <a:r>
              <a:rPr lang="en-US"/>
              <a:t>Weighted</a:t>
            </a:r>
          </a:p>
          <a:p>
            <a:r>
              <a:rPr lang="en-US"/>
              <a:t>Pareto’s Law</a:t>
            </a:r>
          </a:p>
          <a:p>
            <a:pPr lvl="1"/>
            <a:r>
              <a:rPr lang="en-US"/>
              <a:t>80/20 Rule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3381375" y="3008313"/>
          <a:ext cx="5019675" cy="2686050"/>
        </p:xfrm>
        <a:graphic>
          <a:graphicData uri="http://schemas.openxmlformats.org/presentationml/2006/ole">
            <p:oleObj spid="_x0000_s2050" name="Chart" r:id="rId3" imgW="5019675" imgH="2686050" progId="MSGraph.Chart.8">
              <p:embed followColorScheme="full"/>
            </p:oleObj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025775" y="3024188"/>
          <a:ext cx="5191125" cy="2524125"/>
        </p:xfrm>
        <a:graphic>
          <a:graphicData uri="http://schemas.openxmlformats.org/presentationml/2006/ole">
            <p:oleObj spid="_x0000_s2051" name="Chart" r:id="rId4" imgW="5191125" imgH="2524125" progId="MSGraph.Chart.8">
              <p:embed followColorScheme="full"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  <p:bldOleChart spid="41988" grpId="0"/>
      <p:bldOleChart spid="419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&amp; Techniques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Scatter Diagram</a:t>
            </a:r>
          </a:p>
          <a:p>
            <a:r>
              <a:rPr lang="en-US"/>
              <a:t>Organizes data using dependant and independent variables</a:t>
            </a:r>
          </a:p>
          <a:p>
            <a:r>
              <a:rPr lang="en-US"/>
              <a:t>Correlation</a:t>
            </a:r>
          </a:p>
          <a:p>
            <a:pPr lvl="1"/>
            <a:r>
              <a:rPr lang="en-US"/>
              <a:t>None</a:t>
            </a:r>
          </a:p>
          <a:p>
            <a:pPr lvl="1"/>
            <a:r>
              <a:rPr lang="en-US"/>
              <a:t>Positive</a:t>
            </a:r>
          </a:p>
          <a:p>
            <a:pPr lvl="1"/>
            <a:r>
              <a:rPr lang="en-US"/>
              <a:t>Negative</a:t>
            </a:r>
          </a:p>
          <a:p>
            <a:pPr lvl="1"/>
            <a:r>
              <a:rPr lang="en-US"/>
              <a:t>Curvilinear</a:t>
            </a:r>
          </a:p>
          <a:p>
            <a:endParaRPr 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763838" y="2595563"/>
          <a:ext cx="5976937" cy="3249612"/>
        </p:xfrm>
        <a:graphic>
          <a:graphicData uri="http://schemas.openxmlformats.org/presentationml/2006/ole">
            <p:oleObj spid="_x0000_s3074" name="Chart" r:id="rId3" imgW="5981700" imgH="3248025" progId="MSGraph.Chart.8">
              <p:embed followColorScheme="full"/>
            </p:oleObj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&amp; Techniques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Trend Analysis (Curve fitting, Least squares)</a:t>
            </a:r>
          </a:p>
          <a:p>
            <a:r>
              <a:rPr lang="en-US"/>
              <a:t>Statistical Method</a:t>
            </a:r>
          </a:p>
          <a:p>
            <a:r>
              <a:rPr lang="en-US"/>
              <a:t>Determines equation that best fits the data on a scatter plot</a:t>
            </a:r>
          </a:p>
          <a:p>
            <a:r>
              <a:rPr lang="en-US"/>
              <a:t>Helps Forecasting</a:t>
            </a:r>
          </a:p>
          <a:p>
            <a:endParaRPr lang="en-US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505200" y="2867025"/>
          <a:ext cx="5324475" cy="3228975"/>
        </p:xfrm>
        <a:graphic>
          <a:graphicData uri="http://schemas.openxmlformats.org/presentationml/2006/ole">
            <p:oleObj spid="_x0000_s4098" name="Chart" r:id="rId3" imgW="5324475" imgH="3228975" progId="MSGraph.Chart.8">
              <p:embed followColorScheme="full"/>
            </p:oleObj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&amp; Techniques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Control Charts</a:t>
            </a:r>
          </a:p>
          <a:p>
            <a:r>
              <a:rPr lang="en-US"/>
              <a:t>Focuses on prevention of defects</a:t>
            </a:r>
          </a:p>
          <a:p>
            <a:r>
              <a:rPr lang="en-US"/>
              <a:t>Based on normal statistical distribution</a:t>
            </a:r>
          </a:p>
          <a:p>
            <a:r>
              <a:rPr lang="en-US"/>
              <a:t>Mean, UCL, LCL</a:t>
            </a:r>
          </a:p>
          <a:p>
            <a:r>
              <a:rPr lang="en-US"/>
              <a:t>3 Sigma ( 99.73%), 6 Sigma (99.9999998%)</a:t>
            </a:r>
          </a:p>
          <a:p>
            <a:r>
              <a:rPr lang="en-US"/>
              <a:t>Run of 7</a:t>
            </a:r>
          </a:p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4600" y="4267200"/>
            <a:ext cx="4648200" cy="1676400"/>
            <a:chOff x="48" y="2352"/>
            <a:chExt cx="2928" cy="1056"/>
          </a:xfrm>
        </p:grpSpPr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388" y="2445"/>
              <a:ext cx="2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>
              <a:off x="388" y="2587"/>
              <a:ext cx="2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388" y="2728"/>
              <a:ext cx="2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388" y="2869"/>
              <a:ext cx="2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>
              <a:off x="388" y="3010"/>
              <a:ext cx="2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388" y="3151"/>
              <a:ext cx="2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388" y="3292"/>
              <a:ext cx="2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48" y="2352"/>
              <a:ext cx="3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>
                  <a:effectLst/>
                </a:rPr>
                <a:t>UCL</a:t>
              </a:r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48" y="319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>
                  <a:effectLst/>
                </a:rPr>
                <a:t>LCL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161" y="278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>
                  <a:effectLst/>
                  <a:sym typeface="Bookshelf Symbol 5" pitchFamily="2" charset="2"/>
                </a:rPr>
                <a:t></a:t>
              </a:r>
              <a:endParaRPr lang="en-US" sz="1600" b="1">
                <a:effectLst/>
              </a:endParaRPr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>
              <a:off x="415" y="2798"/>
              <a:ext cx="138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 flipV="1">
              <a:off x="553" y="2751"/>
              <a:ext cx="248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773" y="2751"/>
              <a:ext cx="22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 flipV="1">
              <a:off x="993" y="2845"/>
              <a:ext cx="111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V="1">
              <a:off x="1104" y="2798"/>
              <a:ext cx="330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1434" y="2798"/>
              <a:ext cx="551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Line 22"/>
            <p:cNvSpPr>
              <a:spLocks noChangeShapeType="1"/>
            </p:cNvSpPr>
            <p:nvPr/>
          </p:nvSpPr>
          <p:spPr bwMode="auto">
            <a:xfrm flipV="1">
              <a:off x="1985" y="2751"/>
              <a:ext cx="137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>
              <a:off x="2122" y="2751"/>
              <a:ext cx="276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Line 24"/>
            <p:cNvSpPr>
              <a:spLocks noChangeShapeType="1"/>
            </p:cNvSpPr>
            <p:nvPr/>
          </p:nvSpPr>
          <p:spPr bwMode="auto">
            <a:xfrm flipV="1">
              <a:off x="2398" y="2775"/>
              <a:ext cx="165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Combination of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Conformance to Specifications - Crosby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Fitness for use – </a:t>
            </a:r>
            <a:r>
              <a:rPr lang="en-US" sz="1800" dirty="0" err="1"/>
              <a:t>Juran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Predictable Degree of uniformity and dependability at low cost and suited to the market - Deming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057400" y="3195638"/>
            <a:ext cx="4495800" cy="2976562"/>
            <a:chOff x="1296" y="2013"/>
            <a:chExt cx="2832" cy="1875"/>
          </a:xfrm>
        </p:grpSpPr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160" y="2781"/>
              <a:ext cx="1536" cy="1008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208" y="2061"/>
              <a:ext cx="9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sz="1800">
                  <a:solidFill>
                    <a:schemeClr val="tx2"/>
                  </a:solidFill>
                  <a:effectLst/>
                </a:rPr>
                <a:t>Evaluate and </a:t>
              </a:r>
            </a:p>
            <a:p>
              <a:pPr algn="ctr"/>
              <a:r>
                <a:rPr kumimoji="1" lang="en-US" sz="1800">
                  <a:solidFill>
                    <a:schemeClr val="tx2"/>
                  </a:solidFill>
                  <a:effectLst/>
                </a:rPr>
                <a:t> Communicate</a:t>
              </a: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3168" y="2685"/>
              <a:ext cx="9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1800">
                <a:solidFill>
                  <a:schemeClr val="tx2"/>
                </a:solidFill>
                <a:effectLst/>
              </a:endParaRPr>
            </a:p>
            <a:p>
              <a:pPr algn="ctr"/>
              <a:endParaRPr kumimoji="1" lang="en-US" sz="1800">
                <a:solidFill>
                  <a:schemeClr val="tx2"/>
                </a:solidFill>
                <a:effectLst/>
              </a:endParaRPr>
            </a:p>
            <a:p>
              <a:pPr algn="ctr"/>
              <a:r>
                <a:rPr kumimoji="1" lang="en-US" sz="1800">
                  <a:solidFill>
                    <a:schemeClr val="tx2"/>
                  </a:solidFill>
                  <a:effectLst/>
                </a:rPr>
                <a:t>Evaluate and </a:t>
              </a:r>
            </a:p>
            <a:p>
              <a:pPr algn="ctr"/>
              <a:r>
                <a:rPr kumimoji="1" lang="en-US" sz="1800">
                  <a:solidFill>
                    <a:schemeClr val="tx2"/>
                  </a:solidFill>
                  <a:effectLst/>
                </a:rPr>
                <a:t>Communicate</a:t>
              </a:r>
            </a:p>
            <a:p>
              <a:pPr algn="ctr"/>
              <a:endParaRPr kumimoji="1" lang="en-US" sz="440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168" y="2061"/>
              <a:ext cx="9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sz="1800">
                  <a:solidFill>
                    <a:schemeClr val="tx2"/>
                  </a:solidFill>
                  <a:effectLst/>
                </a:rPr>
                <a:t>Quality</a:t>
              </a: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2208" y="2685"/>
              <a:ext cx="9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sz="1800">
                  <a:solidFill>
                    <a:schemeClr val="tx2"/>
                  </a:solidFill>
                  <a:effectLst/>
                </a:rPr>
                <a:t>Failure</a:t>
              </a: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2208" y="3549"/>
              <a:ext cx="18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>
                  <a:solidFill>
                    <a:schemeClr val="tx2"/>
                  </a:solidFill>
                  <a:effectLst/>
                </a:rPr>
                <a:t>Meets Specifications ?</a:t>
              </a:r>
              <a:endParaRPr kumimoji="1" lang="en-US" sz="440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1728" y="2781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sz="2000">
                  <a:solidFill>
                    <a:schemeClr val="tx2"/>
                  </a:solidFill>
                  <a:effectLst/>
                </a:rPr>
                <a:t>No</a:t>
              </a:r>
              <a:endParaRPr kumimoji="1" lang="en-US" sz="440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728" y="2253"/>
              <a:ext cx="3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sz="2000">
                  <a:solidFill>
                    <a:schemeClr val="tx2"/>
                  </a:solidFill>
                  <a:effectLst/>
                </a:rPr>
                <a:t>Yes</a:t>
              </a:r>
              <a:endParaRPr kumimoji="1" lang="en-US" sz="440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2448" y="3357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sz="2000">
                  <a:solidFill>
                    <a:schemeClr val="tx2"/>
                  </a:solidFill>
                  <a:effectLst/>
                </a:rPr>
                <a:t>No</a:t>
              </a:r>
              <a:endParaRPr kumimoji="1" lang="en-US" sz="440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3382" y="3357"/>
              <a:ext cx="3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sz="2000">
                  <a:solidFill>
                    <a:schemeClr val="tx2"/>
                  </a:solidFill>
                  <a:effectLst/>
                </a:rPr>
                <a:t>Yes</a:t>
              </a:r>
              <a:endParaRPr kumimoji="1" lang="en-US" sz="440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 rot="16200000">
              <a:off x="502" y="2807"/>
              <a:ext cx="18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>
                  <a:solidFill>
                    <a:schemeClr val="tx2"/>
                  </a:solidFill>
                  <a:effectLst/>
                </a:rPr>
                <a:t>Customer Satisfied?</a:t>
              </a:r>
              <a:endParaRPr kumimoji="1" lang="en-US" sz="4400">
                <a:solidFill>
                  <a:schemeClr val="tx2"/>
                </a:solidFill>
                <a:effectLst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Vs Grade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Low Grade 	: Limited Number of features</a:t>
            </a:r>
          </a:p>
          <a:p>
            <a:endParaRPr lang="en-US"/>
          </a:p>
          <a:p>
            <a:r>
              <a:rPr lang="en-US"/>
              <a:t>Low Quality: Many Bugs, Poor Document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09600" y="4572000"/>
            <a:ext cx="8001000" cy="167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effectLst/>
              </a:rPr>
              <a:t>Quality</a:t>
            </a:r>
          </a:p>
          <a:p>
            <a:pPr lvl="1" algn="ctr" eaLnBrk="1" hangingPunct="1">
              <a:spcBef>
                <a:spcPct val="20000"/>
              </a:spcBef>
            </a:pPr>
            <a:r>
              <a:rPr lang="en-US" sz="2000">
                <a:effectLst/>
              </a:rPr>
              <a:t>Not giving extra to the customer</a:t>
            </a:r>
          </a:p>
          <a:p>
            <a:pPr lvl="1" algn="ctr" eaLnBrk="1" hangingPunct="1">
              <a:spcBef>
                <a:spcPct val="20000"/>
              </a:spcBef>
            </a:pPr>
            <a:r>
              <a:rPr lang="en-US" sz="2000">
                <a:effectLst/>
              </a:rPr>
              <a:t>Doing what we agreed to do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Quality management addresses</a:t>
            </a:r>
          </a:p>
          <a:p>
            <a:pPr lvl="1"/>
            <a:r>
              <a:rPr lang="en-US"/>
              <a:t>Management of the Project</a:t>
            </a:r>
          </a:p>
          <a:p>
            <a:pPr lvl="1"/>
            <a:r>
              <a:rPr lang="en-US"/>
              <a:t>Product of the Project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62000" y="5105400"/>
            <a:ext cx="72390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Quality must be institutionalized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Tailor Made Process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914400" y="1600200"/>
            <a:ext cx="6781800" cy="3630613"/>
          </a:xfrm>
          <a:prstGeom prst="triangle">
            <a:avLst>
              <a:gd name="adj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351213" y="2178050"/>
            <a:ext cx="199072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Requirements</a:t>
            </a:r>
          </a:p>
          <a:p>
            <a:pPr algn="ctr"/>
            <a:endParaRPr lang="en-US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Customer Satisfaction</a:t>
            </a:r>
          </a:p>
          <a:p>
            <a:pPr algn="ctr"/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Stockholder value</a:t>
            </a:r>
          </a:p>
          <a:p>
            <a:pPr algn="ctr"/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 satisfactio</a:t>
            </a:r>
          </a:p>
          <a:p>
            <a:pPr algn="ctr"/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Public Approval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447800" y="3962400"/>
            <a:ext cx="20812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Measures</a:t>
            </a:r>
          </a:p>
          <a:p>
            <a:pPr algn="ctr"/>
            <a:endParaRPr lang="en-US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Value/Price Ratio</a:t>
            </a:r>
          </a:p>
          <a:p>
            <a:pPr algn="ctr"/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Value/Cost ratio</a:t>
            </a:r>
          </a:p>
          <a:p>
            <a:pPr algn="ctr"/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Error-free performance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648200" y="3733800"/>
            <a:ext cx="2468563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Imperatives</a:t>
            </a:r>
          </a:p>
          <a:p>
            <a:pPr algn="ctr"/>
            <a:endParaRPr lang="en-US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Customer Orientation</a:t>
            </a:r>
          </a:p>
          <a:p>
            <a:pPr algn="ctr"/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Human resource Excellence</a:t>
            </a:r>
          </a:p>
          <a:p>
            <a:pPr algn="ctr"/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Product/process Leadership</a:t>
            </a:r>
          </a:p>
          <a:p>
            <a:pPr algn="ctr"/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Management Leadership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432050" y="5634038"/>
            <a:ext cx="416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effectLst/>
              </a:rPr>
              <a:t> The Westinghouse Triangle of Quality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Concepts of Modern Quality Management</a:t>
            </a:r>
          </a:p>
          <a:p>
            <a:pPr lvl="1"/>
            <a:r>
              <a:rPr lang="en-US"/>
              <a:t>Customer Satisfaction</a:t>
            </a:r>
          </a:p>
          <a:p>
            <a:pPr lvl="1"/>
            <a:r>
              <a:rPr lang="en-US"/>
              <a:t>Prevention over Inspection</a:t>
            </a:r>
          </a:p>
          <a:p>
            <a:pPr lvl="1"/>
            <a:r>
              <a:rPr lang="en-US"/>
              <a:t>Management Responsibility</a:t>
            </a:r>
          </a:p>
          <a:p>
            <a:pPr lvl="1"/>
            <a:r>
              <a:rPr lang="en-US"/>
              <a:t>Do it Right the first time</a:t>
            </a:r>
          </a:p>
          <a:p>
            <a:pPr lvl="1"/>
            <a:r>
              <a:rPr lang="en-US"/>
              <a:t>Processes within Phases</a:t>
            </a:r>
          </a:p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838200" y="4953000"/>
            <a:ext cx="7239000" cy="1066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Quality should be designed into the product and not inspected into it</a:t>
            </a:r>
          </a:p>
          <a:p>
            <a:pPr algn="ctr"/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					- Taguchi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 autoUpdateAnimBg="0"/>
      <p:bldP spid="4608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Which of the following is true?</a:t>
            </a:r>
          </a:p>
          <a:p>
            <a:pPr lvl="1"/>
            <a:r>
              <a:rPr lang="en-US"/>
              <a:t>Quality is defined by the customer</a:t>
            </a:r>
          </a:p>
          <a:p>
            <a:pPr lvl="1"/>
            <a:r>
              <a:rPr lang="en-US"/>
              <a:t>Quality has become a competitive weapon</a:t>
            </a:r>
          </a:p>
          <a:p>
            <a:pPr lvl="1"/>
            <a:r>
              <a:rPr lang="en-US"/>
              <a:t>Quality is now part of strategic planning</a:t>
            </a:r>
            <a:endParaRPr lang="en-US" b="1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Quality is linked with profitability on both the market and cost sides	</a:t>
            </a:r>
            <a:endParaRPr lang="en-US"/>
          </a:p>
          <a:p>
            <a:pPr lvl="1"/>
            <a:endParaRPr lang="en-US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2895600" y="2895600"/>
            <a:ext cx="3733800" cy="2590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3200400" y="3048000"/>
            <a:ext cx="2895600" cy="2590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	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Quality Gurus</a:t>
            </a:r>
          </a:p>
          <a:p>
            <a:pPr lvl="1"/>
            <a:r>
              <a:rPr lang="en-US"/>
              <a:t>Juran </a:t>
            </a:r>
          </a:p>
          <a:p>
            <a:pPr lvl="2"/>
            <a:r>
              <a:rPr lang="en-US"/>
              <a:t>Minimize cost of Quality</a:t>
            </a:r>
          </a:p>
          <a:p>
            <a:pPr lvl="1"/>
            <a:r>
              <a:rPr lang="en-US"/>
              <a:t>Deming 	</a:t>
            </a:r>
          </a:p>
          <a:p>
            <a:pPr lvl="2"/>
            <a:r>
              <a:rPr lang="en-US"/>
              <a:t>Cycle of Improvement</a:t>
            </a:r>
          </a:p>
          <a:p>
            <a:pPr lvl="1"/>
            <a:r>
              <a:rPr lang="en-US"/>
              <a:t>Crosby </a:t>
            </a:r>
          </a:p>
          <a:p>
            <a:pPr lvl="2"/>
            <a:r>
              <a:rPr lang="en-US"/>
              <a:t>Zero Defect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</TotalTime>
  <Words>728</Words>
  <Application>Microsoft Office PowerPoint</Application>
  <PresentationFormat>On-screen Show (4:3)</PresentationFormat>
  <Paragraphs>265</Paragraphs>
  <Slides>26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Oriel</vt:lpstr>
      <vt:lpstr>Chart</vt:lpstr>
      <vt:lpstr>Quality Management</vt:lpstr>
      <vt:lpstr>Quality Management</vt:lpstr>
      <vt:lpstr>What is Quality?</vt:lpstr>
      <vt:lpstr>Quality Vs Grade</vt:lpstr>
      <vt:lpstr>Quality Management</vt:lpstr>
      <vt:lpstr>Tailor Made Process</vt:lpstr>
      <vt:lpstr>Quality Management</vt:lpstr>
      <vt:lpstr>Quality Management</vt:lpstr>
      <vt:lpstr>Quality Management </vt:lpstr>
      <vt:lpstr>Quality Management  </vt:lpstr>
      <vt:lpstr>Quality Management </vt:lpstr>
      <vt:lpstr>Quality Management </vt:lpstr>
      <vt:lpstr>Quality Management</vt:lpstr>
      <vt:lpstr>Quality Management </vt:lpstr>
      <vt:lpstr>Quality Management</vt:lpstr>
      <vt:lpstr>Quality Management</vt:lpstr>
      <vt:lpstr>Quality Management</vt:lpstr>
      <vt:lpstr>Quality Management</vt:lpstr>
      <vt:lpstr>Quality Planning</vt:lpstr>
      <vt:lpstr>Quality Assurance</vt:lpstr>
      <vt:lpstr>Quality Control</vt:lpstr>
      <vt:lpstr>Tools &amp; Techniques</vt:lpstr>
      <vt:lpstr>Tools &amp; Techniques</vt:lpstr>
      <vt:lpstr>Tools &amp; Techniques</vt:lpstr>
      <vt:lpstr>Tools &amp; Techniques</vt:lpstr>
      <vt:lpstr>Tools &amp; Techniques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05_PM_Quality Management</dc:title>
  <dc:subject>Project Management</dc:subject>
  <dc:creator>Someswara Rao Pullapantula</dc:creator>
  <cp:keywords>Project Management</cp:keywords>
  <dc:description>Project Management - Quality Management</dc:description>
  <cp:lastModifiedBy>jculver</cp:lastModifiedBy>
  <cp:revision>7</cp:revision>
  <dcterms:created xsi:type="dcterms:W3CDTF">2011-11-08T21:04:31Z</dcterms:created>
  <dcterms:modified xsi:type="dcterms:W3CDTF">2011-11-10T21:15:30Z</dcterms:modified>
  <cp:category>Quality Management</cp:category>
</cp:coreProperties>
</file>