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12D8F41-4459-483E-88B1-3EAE6490E89B}" type="datetimeFigureOut">
              <a:rPr lang="en-US" smtClean="0"/>
              <a:t>11/8/2011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8C4A4AE-CE04-41E4-A3BD-AA8BDDC552E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2D8F41-4459-483E-88B1-3EAE6490E89B}" type="datetimeFigureOut">
              <a:rPr lang="en-US" smtClean="0"/>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4A4AE-CE04-41E4-A3BD-AA8BDDC552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2D8F41-4459-483E-88B1-3EAE6490E89B}" type="datetimeFigureOut">
              <a:rPr lang="en-US" smtClean="0"/>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4A4AE-CE04-41E4-A3BD-AA8BDDC552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12D8F41-4459-483E-88B1-3EAE6490E89B}" type="datetimeFigureOut">
              <a:rPr lang="en-US" smtClean="0"/>
              <a:t>11/8/2011</a:t>
            </a:fld>
            <a:endParaRPr lang="en-US"/>
          </a:p>
        </p:txBody>
      </p:sp>
      <p:sp>
        <p:nvSpPr>
          <p:cNvPr id="9" name="Slide Number Placeholder 8"/>
          <p:cNvSpPr>
            <a:spLocks noGrp="1"/>
          </p:cNvSpPr>
          <p:nvPr>
            <p:ph type="sldNum" sz="quarter" idx="15"/>
          </p:nvPr>
        </p:nvSpPr>
        <p:spPr/>
        <p:txBody>
          <a:bodyPr rtlCol="0"/>
          <a:lstStyle/>
          <a:p>
            <a:fld id="{38C4A4AE-CE04-41E4-A3BD-AA8BDDC552E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12D8F41-4459-483E-88B1-3EAE6490E89B}" type="datetimeFigureOut">
              <a:rPr lang="en-US" smtClean="0"/>
              <a:t>11/8/2011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8C4A4AE-CE04-41E4-A3BD-AA8BDDC552E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12D8F41-4459-483E-88B1-3EAE6490E89B}" type="datetimeFigureOut">
              <a:rPr lang="en-US" smtClean="0"/>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4A4AE-CE04-41E4-A3BD-AA8BDDC552E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12D8F41-4459-483E-88B1-3EAE6490E89B}" type="datetimeFigureOut">
              <a:rPr lang="en-US" smtClean="0"/>
              <a:t>11/8/2011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4A4AE-CE04-41E4-A3BD-AA8BDDC552E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12D8F41-4459-483E-88B1-3EAE6490E89B}" type="datetimeFigureOut">
              <a:rPr lang="en-US" smtClean="0"/>
              <a:t>11/8/2011</a:t>
            </a:fld>
            <a:endParaRPr lang="en-US"/>
          </a:p>
        </p:txBody>
      </p:sp>
      <p:sp>
        <p:nvSpPr>
          <p:cNvPr id="7" name="Slide Number Placeholder 6"/>
          <p:cNvSpPr>
            <a:spLocks noGrp="1"/>
          </p:cNvSpPr>
          <p:nvPr>
            <p:ph type="sldNum" sz="quarter" idx="11"/>
          </p:nvPr>
        </p:nvSpPr>
        <p:spPr/>
        <p:txBody>
          <a:bodyPr rtlCol="0"/>
          <a:lstStyle/>
          <a:p>
            <a:fld id="{38C4A4AE-CE04-41E4-A3BD-AA8BDDC552E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D8F41-4459-483E-88B1-3EAE6490E89B}" type="datetimeFigureOut">
              <a:rPr lang="en-US" smtClean="0"/>
              <a:t>11/8/2011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C4A4AE-CE04-41E4-A3BD-AA8BDDC552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12D8F41-4459-483E-88B1-3EAE6490E89B}" type="datetimeFigureOut">
              <a:rPr lang="en-US" smtClean="0"/>
              <a:t>11/8/2011</a:t>
            </a:fld>
            <a:endParaRPr lang="en-US"/>
          </a:p>
        </p:txBody>
      </p:sp>
      <p:sp>
        <p:nvSpPr>
          <p:cNvPr id="22" name="Slide Number Placeholder 21"/>
          <p:cNvSpPr>
            <a:spLocks noGrp="1"/>
          </p:cNvSpPr>
          <p:nvPr>
            <p:ph type="sldNum" sz="quarter" idx="15"/>
          </p:nvPr>
        </p:nvSpPr>
        <p:spPr/>
        <p:txBody>
          <a:bodyPr rtlCol="0"/>
          <a:lstStyle/>
          <a:p>
            <a:fld id="{38C4A4AE-CE04-41E4-A3BD-AA8BDDC552E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12D8F41-4459-483E-88B1-3EAE6490E89B}" type="datetimeFigureOut">
              <a:rPr lang="en-US" smtClean="0"/>
              <a:t>11/8/2011</a:t>
            </a:fld>
            <a:endParaRPr lang="en-US"/>
          </a:p>
        </p:txBody>
      </p:sp>
      <p:sp>
        <p:nvSpPr>
          <p:cNvPr id="18" name="Slide Number Placeholder 17"/>
          <p:cNvSpPr>
            <a:spLocks noGrp="1"/>
          </p:cNvSpPr>
          <p:nvPr>
            <p:ph type="sldNum" sz="quarter" idx="11"/>
          </p:nvPr>
        </p:nvSpPr>
        <p:spPr/>
        <p:txBody>
          <a:bodyPr rtlCol="0"/>
          <a:lstStyle/>
          <a:p>
            <a:fld id="{38C4A4AE-CE04-41E4-A3BD-AA8BDDC552E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12D8F41-4459-483E-88B1-3EAE6490E89B}" type="datetimeFigureOut">
              <a:rPr lang="en-US" smtClean="0"/>
              <a:t>11/8/2011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8C4A4AE-CE04-41E4-A3BD-AA8BDDC552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1026"/>
          <p:cNvSpPr>
            <a:spLocks noGrp="1" noChangeArrowheads="1"/>
          </p:cNvSpPr>
          <p:nvPr>
            <p:ph type="ctrTitle"/>
          </p:nvPr>
        </p:nvSpPr>
        <p:spPr>
          <a:xfrm>
            <a:off x="1981200" y="1219200"/>
            <a:ext cx="5791200" cy="1143000"/>
          </a:xfrm>
        </p:spPr>
        <p:txBody>
          <a:bodyPr>
            <a:normAutofit fontScale="90000"/>
          </a:bodyPr>
          <a:lstStyle/>
          <a:p>
            <a:pPr>
              <a:lnSpc>
                <a:spcPct val="120000"/>
              </a:lnSpc>
            </a:pPr>
            <a:r>
              <a:rPr lang="en-US"/>
              <a:t>Human Resources Management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1026"/>
          <p:cNvSpPr>
            <a:spLocks noGrp="1" noChangeArrowheads="1"/>
          </p:cNvSpPr>
          <p:nvPr>
            <p:ph type="title"/>
          </p:nvPr>
        </p:nvSpPr>
        <p:spPr/>
        <p:txBody>
          <a:bodyPr/>
          <a:lstStyle/>
          <a:p>
            <a:r>
              <a:rPr lang="en-US"/>
              <a:t>Definitions</a:t>
            </a:r>
          </a:p>
        </p:txBody>
      </p:sp>
      <p:sp>
        <p:nvSpPr>
          <p:cNvPr id="278531" name="Rectangle 1027"/>
          <p:cNvSpPr>
            <a:spLocks noGrp="1" noChangeArrowheads="1"/>
          </p:cNvSpPr>
          <p:nvPr>
            <p:ph sz="quarter" idx="1"/>
          </p:nvPr>
        </p:nvSpPr>
        <p:spPr>
          <a:xfrm>
            <a:off x="685800" y="1295400"/>
            <a:ext cx="7772400" cy="4724400"/>
          </a:xfrm>
        </p:spPr>
        <p:txBody>
          <a:bodyPr>
            <a:normAutofit fontScale="92500"/>
          </a:bodyPr>
          <a:lstStyle/>
          <a:p>
            <a:pPr>
              <a:lnSpc>
                <a:spcPct val="90000"/>
              </a:lnSpc>
              <a:buFontTx/>
              <a:buNone/>
            </a:pPr>
            <a:r>
              <a:rPr lang="en-US" b="1"/>
              <a:t>Leadership</a:t>
            </a:r>
          </a:p>
          <a:p>
            <a:pPr>
              <a:lnSpc>
                <a:spcPct val="90000"/>
              </a:lnSpc>
              <a:buFontTx/>
              <a:buNone/>
            </a:pPr>
            <a:r>
              <a:rPr lang="en-US"/>
              <a:t>“Someone that people will follow willingly because they perceive that he or she can provide them a means of achieving their own desires, wants, and needs.”</a:t>
            </a:r>
          </a:p>
          <a:p>
            <a:pPr>
              <a:lnSpc>
                <a:spcPct val="90000"/>
              </a:lnSpc>
              <a:buFontTx/>
              <a:buNone/>
            </a:pPr>
            <a:r>
              <a:rPr lang="en-US"/>
              <a:t>“ Leadership is the process by which the project manager influences the project team to behave in a manner that will facilitate project goal achievement.”</a:t>
            </a:r>
          </a:p>
          <a:p>
            <a:pPr>
              <a:lnSpc>
                <a:spcPct val="90000"/>
              </a:lnSpc>
              <a:buFontTx/>
              <a:buNone/>
            </a:pPr>
            <a:r>
              <a:rPr lang="en-US" b="1"/>
              <a:t>HR Organization Development</a:t>
            </a:r>
            <a:r>
              <a:rPr lang="en-US" sz="2000">
                <a:latin typeface="Arial" charset="0"/>
                <a:cs typeface="Arial" charset="0"/>
              </a:rPr>
              <a:t> 	</a:t>
            </a:r>
          </a:p>
          <a:p>
            <a:pPr>
              <a:lnSpc>
                <a:spcPct val="90000"/>
              </a:lnSpc>
              <a:buFontTx/>
              <a:buNone/>
            </a:pPr>
            <a:r>
              <a:rPr lang="en-US"/>
              <a:t>“The use of behavioral science technology, research, and theory, to change an organization’s culture to meet predetermined objectives involving participation, joint decision making, and team building.”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Definitions Contd..	</a:t>
            </a:r>
          </a:p>
        </p:txBody>
      </p:sp>
      <p:sp>
        <p:nvSpPr>
          <p:cNvPr id="302083" name="Rectangle 3"/>
          <p:cNvSpPr>
            <a:spLocks noGrp="1" noChangeArrowheads="1"/>
          </p:cNvSpPr>
          <p:nvPr>
            <p:ph sz="quarter" idx="1"/>
          </p:nvPr>
        </p:nvSpPr>
        <p:spPr/>
        <p:txBody>
          <a:bodyPr>
            <a:normAutofit fontScale="92500"/>
          </a:bodyPr>
          <a:lstStyle/>
          <a:p>
            <a:pPr>
              <a:lnSpc>
                <a:spcPct val="90000"/>
              </a:lnSpc>
              <a:buFontTx/>
              <a:buNone/>
            </a:pPr>
            <a:r>
              <a:rPr lang="en-US" b="1"/>
              <a:t>Functional Organization</a:t>
            </a:r>
          </a:p>
          <a:p>
            <a:pPr lvl="1">
              <a:lnSpc>
                <a:spcPct val="90000"/>
              </a:lnSpc>
            </a:pPr>
            <a:r>
              <a:rPr lang="en-US"/>
              <a:t>“ An organization structure in which staff are grouped hierarchically by specialty”</a:t>
            </a:r>
          </a:p>
          <a:p>
            <a:pPr lvl="1">
              <a:lnSpc>
                <a:spcPct val="90000"/>
              </a:lnSpc>
            </a:pPr>
            <a:r>
              <a:rPr lang="en-US"/>
              <a:t>Frequently referred to as the ‘classical or traditional organization’</a:t>
            </a:r>
          </a:p>
          <a:p>
            <a:pPr lvl="1">
              <a:lnSpc>
                <a:spcPct val="90000"/>
              </a:lnSpc>
            </a:pPr>
            <a:r>
              <a:rPr lang="en-US"/>
              <a:t>This organization has survived for more than two centuries</a:t>
            </a:r>
          </a:p>
          <a:p>
            <a:pPr>
              <a:lnSpc>
                <a:spcPct val="90000"/>
              </a:lnSpc>
              <a:buFontTx/>
              <a:buNone/>
            </a:pPr>
            <a:r>
              <a:rPr lang="en-US" b="1"/>
              <a:t>Projectized Organization</a:t>
            </a:r>
            <a:endParaRPr lang="en-US"/>
          </a:p>
          <a:p>
            <a:pPr lvl="1">
              <a:lnSpc>
                <a:spcPct val="90000"/>
              </a:lnSpc>
            </a:pPr>
            <a:r>
              <a:rPr lang="en-US"/>
              <a:t>“ Any Organization structure in which the project manager has full authority to assign priorities and to direct the work of individuals assigned to the project”</a:t>
            </a:r>
          </a:p>
          <a:p>
            <a:pPr>
              <a:lnSpc>
                <a:spcPct val="90000"/>
              </a:lnSpc>
              <a:buFontTx/>
              <a:buNone/>
            </a:pPr>
            <a:r>
              <a:rPr lang="en-US" b="1"/>
              <a:t>Matrix Organization</a:t>
            </a:r>
            <a:endParaRPr lang="en-US"/>
          </a:p>
          <a:p>
            <a:pPr lvl="1">
              <a:lnSpc>
                <a:spcPct val="90000"/>
              </a:lnSpc>
            </a:pPr>
            <a:r>
              <a:rPr lang="en-US"/>
              <a:t>“ Any Organization structure in which the project manager shares responsibility with the functional managers for assigning priorities and for directing the work of individuals assigned to the project.”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050"/>
          <p:cNvSpPr>
            <a:spLocks noGrp="1" noChangeArrowheads="1"/>
          </p:cNvSpPr>
          <p:nvPr>
            <p:ph type="title"/>
          </p:nvPr>
        </p:nvSpPr>
        <p:spPr/>
        <p:txBody>
          <a:bodyPr/>
          <a:lstStyle/>
          <a:p>
            <a:r>
              <a:rPr lang="en-US"/>
              <a:t>Definitions Contd..	</a:t>
            </a:r>
          </a:p>
        </p:txBody>
      </p:sp>
      <p:sp>
        <p:nvSpPr>
          <p:cNvPr id="304131" name="Rectangle 2051"/>
          <p:cNvSpPr>
            <a:spLocks noGrp="1" noChangeArrowheads="1"/>
          </p:cNvSpPr>
          <p:nvPr>
            <p:ph sz="quarter" idx="1"/>
          </p:nvPr>
        </p:nvSpPr>
        <p:spPr/>
        <p:txBody>
          <a:bodyPr>
            <a:normAutofit fontScale="92500"/>
          </a:bodyPr>
          <a:lstStyle/>
          <a:p>
            <a:pPr>
              <a:buFontTx/>
              <a:buNone/>
            </a:pPr>
            <a:r>
              <a:rPr lang="en-US" b="1"/>
              <a:t>Responsibility</a:t>
            </a:r>
          </a:p>
          <a:p>
            <a:pPr lvl="1"/>
            <a:r>
              <a:rPr lang="en-US" b="1"/>
              <a:t>Charged personally with the duties, assignments, and accountability for results associated with a designated position in the organization. Responsibility cab be delegated but not shared	</a:t>
            </a:r>
          </a:p>
          <a:p>
            <a:pPr>
              <a:buFontTx/>
              <a:buNone/>
            </a:pPr>
            <a:r>
              <a:rPr lang="en-US" b="1"/>
              <a:t>Responsibility Assignment Matrix</a:t>
            </a:r>
          </a:p>
          <a:p>
            <a:pPr lvl="1"/>
            <a:r>
              <a:rPr lang="en-US" b="1"/>
              <a:t>A structure which relates the project organization structure to the work breakdown structure to help ensure that each element of the project scope of work is assigned to a responsible individual</a:t>
            </a:r>
          </a:p>
          <a:p>
            <a:pPr>
              <a:buFontTx/>
              <a:buNone/>
            </a:pPr>
            <a:r>
              <a:rPr lang="en-US" b="1"/>
              <a:t>Responsibility chart</a:t>
            </a:r>
          </a:p>
          <a:p>
            <a:pPr lvl="1"/>
            <a:r>
              <a:rPr lang="en-US" b="1"/>
              <a:t>Clearly identified personnel and staff responsibilities for each task within a project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1026"/>
          <p:cNvSpPr>
            <a:spLocks noGrp="1" noChangeArrowheads="1"/>
          </p:cNvSpPr>
          <p:nvPr>
            <p:ph type="title"/>
          </p:nvPr>
        </p:nvSpPr>
        <p:spPr/>
        <p:txBody>
          <a:bodyPr/>
          <a:lstStyle/>
          <a:p>
            <a:r>
              <a:rPr lang="en-US"/>
              <a:t>Organizational Planning</a:t>
            </a:r>
          </a:p>
        </p:txBody>
      </p:sp>
      <p:sp>
        <p:nvSpPr>
          <p:cNvPr id="294915" name="Rectangle 1027"/>
          <p:cNvSpPr>
            <a:spLocks noGrp="1" noChangeArrowheads="1"/>
          </p:cNvSpPr>
          <p:nvPr>
            <p:ph sz="quarter" idx="1"/>
          </p:nvPr>
        </p:nvSpPr>
        <p:spPr/>
        <p:txBody>
          <a:bodyPr>
            <a:normAutofit fontScale="92500"/>
          </a:bodyPr>
          <a:lstStyle/>
          <a:p>
            <a:r>
              <a:rPr lang="en-US"/>
              <a:t>The process of identifying, documenting, and assigning project roles, responsibilities, and reporting relationships. Roles, responsibilities and reporting relationships may be assigned to individuals or to groups. The individuals and groups may be part of the organization performing the project or they may be external to it. Internal groups are often associated with a specific functional department such as engineering, marketing, or accounting.:</a:t>
            </a:r>
          </a:p>
          <a:p>
            <a:r>
              <a:rPr lang="en-US"/>
              <a:t>Typically done as part of the early project phases</a:t>
            </a:r>
          </a:p>
          <a:p>
            <a:r>
              <a:rPr lang="en-US"/>
              <a:t>Reviewed regularly and revised as appropriate</a:t>
            </a:r>
          </a:p>
          <a:p>
            <a:r>
              <a:rPr lang="en-US"/>
              <a:t>Linked closely with Communication planning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98" name="AutoShape 14"/>
          <p:cNvSpPr>
            <a:spLocks noChangeArrowheads="1"/>
          </p:cNvSpPr>
          <p:nvPr/>
        </p:nvSpPr>
        <p:spPr bwMode="auto">
          <a:xfrm>
            <a:off x="685800" y="1600200"/>
            <a:ext cx="8077200" cy="76200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272386" name="Rectangle 2"/>
          <p:cNvSpPr>
            <a:spLocks noGrp="1" noChangeArrowheads="1"/>
          </p:cNvSpPr>
          <p:nvPr>
            <p:ph type="title"/>
          </p:nvPr>
        </p:nvSpPr>
        <p:spPr/>
        <p:txBody>
          <a:bodyPr/>
          <a:lstStyle/>
          <a:p>
            <a:r>
              <a:rPr lang="en-US"/>
              <a:t>Organizational Planning </a:t>
            </a:r>
          </a:p>
        </p:txBody>
      </p:sp>
      <p:sp>
        <p:nvSpPr>
          <p:cNvPr id="272387" name="Rectangle 3"/>
          <p:cNvSpPr>
            <a:spLocks noGrp="1" noChangeArrowheads="1"/>
          </p:cNvSpPr>
          <p:nvPr>
            <p:ph sz="quarter" idx="1"/>
          </p:nvPr>
        </p:nvSpPr>
        <p:spPr/>
        <p:txBody>
          <a:bodyPr/>
          <a:lstStyle/>
          <a:p>
            <a:pPr>
              <a:buFontTx/>
              <a:buNone/>
            </a:pPr>
            <a:r>
              <a:rPr lang="en-US"/>
              <a:t> </a:t>
            </a:r>
          </a:p>
        </p:txBody>
      </p:sp>
      <p:sp>
        <p:nvSpPr>
          <p:cNvPr id="272395" name="Rectangle 11"/>
          <p:cNvSpPr>
            <a:spLocks noChangeArrowheads="1"/>
          </p:cNvSpPr>
          <p:nvPr/>
        </p:nvSpPr>
        <p:spPr bwMode="auto">
          <a:xfrm>
            <a:off x="1143000" y="1600200"/>
            <a:ext cx="19812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INPUT</a:t>
            </a:r>
            <a:endParaRPr lang="en-US">
              <a:effectLst/>
            </a:endParaRPr>
          </a:p>
        </p:txBody>
      </p:sp>
      <p:sp>
        <p:nvSpPr>
          <p:cNvPr id="272396" name="Rectangle 12"/>
          <p:cNvSpPr>
            <a:spLocks noChangeArrowheads="1"/>
          </p:cNvSpPr>
          <p:nvPr/>
        </p:nvSpPr>
        <p:spPr bwMode="auto">
          <a:xfrm>
            <a:off x="3429000" y="1600200"/>
            <a:ext cx="20574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Tools &amp; </a:t>
            </a:r>
          </a:p>
          <a:p>
            <a:pPr algn="ctr"/>
            <a:r>
              <a:rPr lang="en-US" sz="2000" b="1">
                <a:effectLst/>
              </a:rPr>
              <a:t>Techniques</a:t>
            </a:r>
          </a:p>
        </p:txBody>
      </p:sp>
      <p:sp>
        <p:nvSpPr>
          <p:cNvPr id="272397" name="Rectangle 13"/>
          <p:cNvSpPr>
            <a:spLocks noChangeArrowheads="1"/>
          </p:cNvSpPr>
          <p:nvPr/>
        </p:nvSpPr>
        <p:spPr bwMode="auto">
          <a:xfrm>
            <a:off x="5791200" y="1600200"/>
            <a:ext cx="1981200" cy="790575"/>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Output</a:t>
            </a:r>
          </a:p>
        </p:txBody>
      </p:sp>
      <p:sp>
        <p:nvSpPr>
          <p:cNvPr id="272400" name="Rectangle 16"/>
          <p:cNvSpPr>
            <a:spLocks noChangeArrowheads="1"/>
          </p:cNvSpPr>
          <p:nvPr/>
        </p:nvSpPr>
        <p:spPr bwMode="auto">
          <a:xfrm>
            <a:off x="3429000" y="2667000"/>
            <a:ext cx="2286000" cy="2155825"/>
          </a:xfrm>
          <a:prstGeom prst="rect">
            <a:avLst/>
          </a:prstGeom>
          <a:noFill/>
          <a:ln w="9525">
            <a:noFill/>
            <a:miter lim="800000"/>
            <a:headEnd/>
            <a:tailEnd/>
          </a:ln>
          <a:effectLst/>
        </p:spPr>
        <p:txBody>
          <a:bodyPr>
            <a:spAutoFit/>
          </a:bodyPr>
          <a:lstStyle/>
          <a:p>
            <a:pPr marL="107950" indent="-107950">
              <a:lnSpc>
                <a:spcPct val="75000"/>
              </a:lnSpc>
              <a:buFontTx/>
              <a:buChar char="•"/>
            </a:pPr>
            <a:r>
              <a:rPr lang="en-US" sz="1800" b="1">
                <a:effectLst/>
              </a:rPr>
              <a:t>Templates</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Human Resource Practices</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Organizational Theory</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Stakeholder Analysis</a:t>
            </a:r>
          </a:p>
        </p:txBody>
      </p:sp>
      <p:sp>
        <p:nvSpPr>
          <p:cNvPr id="272402" name="Rectangle 18"/>
          <p:cNvSpPr>
            <a:spLocks noChangeArrowheads="1"/>
          </p:cNvSpPr>
          <p:nvPr/>
        </p:nvSpPr>
        <p:spPr bwMode="auto">
          <a:xfrm>
            <a:off x="5943600" y="2590800"/>
            <a:ext cx="2209800" cy="2568575"/>
          </a:xfrm>
          <a:prstGeom prst="rect">
            <a:avLst/>
          </a:prstGeom>
          <a:noFill/>
          <a:ln w="9525">
            <a:noFill/>
            <a:miter lim="800000"/>
            <a:headEnd/>
            <a:tailEnd/>
          </a:ln>
          <a:effectLst/>
        </p:spPr>
        <p:txBody>
          <a:bodyPr>
            <a:spAutoFit/>
          </a:bodyPr>
          <a:lstStyle/>
          <a:p>
            <a:pPr marL="107950" indent="-107950">
              <a:lnSpc>
                <a:spcPct val="75000"/>
              </a:lnSpc>
              <a:buFontTx/>
              <a:buChar char="•"/>
            </a:pPr>
            <a:r>
              <a:rPr lang="en-US" sz="1800" b="1">
                <a:effectLst/>
              </a:rPr>
              <a:t>Roles and Responsibility Assignment</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Staffing Management Plan</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Organization Chart</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Supporting Details</a:t>
            </a:r>
          </a:p>
          <a:p>
            <a:pPr marL="107950" indent="-107950">
              <a:lnSpc>
                <a:spcPct val="75000"/>
              </a:lnSpc>
              <a:buFontTx/>
              <a:buChar char="•"/>
            </a:pPr>
            <a:endParaRPr lang="en-US" sz="1800" b="1">
              <a:effectLst/>
            </a:endParaRPr>
          </a:p>
        </p:txBody>
      </p:sp>
      <p:sp>
        <p:nvSpPr>
          <p:cNvPr id="272403" name="Rectangle 19"/>
          <p:cNvSpPr>
            <a:spLocks noChangeArrowheads="1"/>
          </p:cNvSpPr>
          <p:nvPr/>
        </p:nvSpPr>
        <p:spPr bwMode="auto">
          <a:xfrm>
            <a:off x="1066800" y="2667000"/>
            <a:ext cx="2133600" cy="2155825"/>
          </a:xfrm>
          <a:prstGeom prst="rect">
            <a:avLst/>
          </a:prstGeom>
          <a:noFill/>
          <a:ln w="9525">
            <a:noFill/>
            <a:miter lim="800000"/>
            <a:headEnd/>
            <a:tailEnd/>
          </a:ln>
          <a:effectLst/>
        </p:spPr>
        <p:txBody>
          <a:bodyPr>
            <a:spAutoFit/>
          </a:bodyPr>
          <a:lstStyle/>
          <a:p>
            <a:pPr marL="107950" indent="-107950">
              <a:lnSpc>
                <a:spcPct val="75000"/>
              </a:lnSpc>
              <a:buFontTx/>
              <a:buChar char="•"/>
            </a:pPr>
            <a:r>
              <a:rPr lang="en-US" sz="1800" b="1">
                <a:effectLst/>
              </a:rPr>
              <a:t>Project Interfaces</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Staffing Requirement</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Organizational Policies</a:t>
            </a:r>
          </a:p>
          <a:p>
            <a:pPr marL="107950" indent="-107950">
              <a:lnSpc>
                <a:spcPct val="75000"/>
              </a:lnSpc>
              <a:buFontTx/>
              <a:buChar char="•"/>
            </a:pPr>
            <a:endParaRPr lang="en-US" sz="1800" b="1">
              <a:effectLst/>
            </a:endParaRPr>
          </a:p>
          <a:p>
            <a:pPr marL="107950" indent="-107950">
              <a:lnSpc>
                <a:spcPct val="75000"/>
              </a:lnSpc>
              <a:buFontTx/>
              <a:buChar char="•"/>
            </a:pPr>
            <a:r>
              <a:rPr lang="en-US" sz="1800" b="1">
                <a:effectLst/>
              </a:rPr>
              <a:t>Constraints</a:t>
            </a:r>
          </a:p>
          <a:p>
            <a:pPr marL="107950" indent="-107950">
              <a:lnSpc>
                <a:spcPct val="75000"/>
              </a:lnSpc>
              <a:buFontTx/>
              <a:buChar char="•"/>
            </a:pPr>
            <a:endParaRPr lang="en-US" sz="1800" b="1">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Organizational Planning</a:t>
            </a:r>
          </a:p>
        </p:txBody>
      </p:sp>
      <p:sp>
        <p:nvSpPr>
          <p:cNvPr id="279555" name="Rectangle 3"/>
          <p:cNvSpPr>
            <a:spLocks noGrp="1" noChangeArrowheads="1"/>
          </p:cNvSpPr>
          <p:nvPr>
            <p:ph sz="quarter" idx="1"/>
          </p:nvPr>
        </p:nvSpPr>
        <p:spPr>
          <a:xfrm>
            <a:off x="685800" y="1143000"/>
            <a:ext cx="8001000" cy="5029200"/>
          </a:xfrm>
        </p:spPr>
        <p:txBody>
          <a:bodyPr>
            <a:normAutofit fontScale="92500"/>
          </a:bodyPr>
          <a:lstStyle/>
          <a:p>
            <a:pPr>
              <a:buFontTx/>
              <a:buNone/>
            </a:pPr>
            <a:r>
              <a:rPr lang="en-US"/>
              <a:t>Project Interface </a:t>
            </a:r>
          </a:p>
          <a:p>
            <a:pPr>
              <a:buFontTx/>
              <a:buNone/>
            </a:pPr>
            <a:r>
              <a:rPr lang="en-US" sz="2000">
                <a:cs typeface="Arial" charset="0"/>
              </a:rPr>
              <a:t>	- Organizational Interface</a:t>
            </a:r>
          </a:p>
          <a:p>
            <a:pPr lvl="2"/>
            <a:r>
              <a:rPr lang="en-US" sz="1600">
                <a:cs typeface="Arial" charset="0"/>
              </a:rPr>
              <a:t>Reporting relationships among different organizational units		 </a:t>
            </a:r>
          </a:p>
          <a:p>
            <a:pPr>
              <a:buFontTx/>
              <a:buNone/>
            </a:pPr>
            <a:r>
              <a:rPr lang="en-US" sz="2000">
                <a:cs typeface="Arial" charset="0"/>
              </a:rPr>
              <a:t>	- Technical Interface</a:t>
            </a:r>
          </a:p>
          <a:p>
            <a:pPr lvl="2"/>
            <a:r>
              <a:rPr lang="en-US" sz="1600">
                <a:cs typeface="Arial" charset="0"/>
              </a:rPr>
              <a:t>Reporting relationships among different technical disciplines	</a:t>
            </a:r>
          </a:p>
          <a:p>
            <a:pPr>
              <a:buFontTx/>
              <a:buNone/>
            </a:pPr>
            <a:r>
              <a:rPr lang="en-US" sz="2000">
                <a:cs typeface="Arial" charset="0"/>
              </a:rPr>
              <a:t>	- Interpersonal Interface</a:t>
            </a:r>
          </a:p>
          <a:p>
            <a:pPr lvl="2"/>
            <a:r>
              <a:rPr lang="en-US" sz="1600">
                <a:cs typeface="Arial" charset="0"/>
              </a:rPr>
              <a:t>Reporting relationships among different individual working on the project</a:t>
            </a:r>
          </a:p>
          <a:p>
            <a:pPr>
              <a:buFontTx/>
              <a:buNone/>
            </a:pPr>
            <a:r>
              <a:rPr lang="en-US"/>
              <a:t>Staffing requirement</a:t>
            </a:r>
          </a:p>
          <a:p>
            <a:pPr lvl="1">
              <a:lnSpc>
                <a:spcPct val="95000"/>
              </a:lnSpc>
              <a:spcBef>
                <a:spcPct val="50000"/>
              </a:spcBef>
            </a:pPr>
            <a:r>
              <a:rPr lang="en-US">
                <a:cs typeface="Arial" charset="0"/>
              </a:rPr>
              <a:t>Definition of the types of skills required from what kind of individuals and in what time frames </a:t>
            </a:r>
          </a:p>
          <a:p>
            <a:pPr lvl="1">
              <a:lnSpc>
                <a:spcPct val="95000"/>
              </a:lnSpc>
              <a:spcBef>
                <a:spcPct val="50000"/>
              </a:spcBef>
            </a:pPr>
            <a:r>
              <a:rPr lang="en-US">
                <a:cs typeface="Arial" charset="0"/>
              </a:rPr>
              <a:t>Subset of the overall resource requirement</a:t>
            </a:r>
          </a:p>
          <a:p>
            <a:pPr>
              <a:lnSpc>
                <a:spcPct val="70000"/>
              </a:lnSpc>
              <a:buFontTx/>
              <a:buNone/>
            </a:pPr>
            <a:endParaRPr lang="en-US" sz="2000">
              <a:cs typeface="Arial" charset="0"/>
            </a:endParaRPr>
          </a:p>
          <a:p>
            <a:pPr>
              <a:lnSpc>
                <a:spcPct val="70000"/>
              </a:lnSpc>
              <a:buFontTx/>
              <a:buNone/>
            </a:pPr>
            <a:r>
              <a:rPr lang="en-US"/>
              <a:t>Constraints</a:t>
            </a:r>
          </a:p>
          <a:p>
            <a:pPr lvl="1">
              <a:lnSpc>
                <a:spcPct val="70000"/>
              </a:lnSpc>
            </a:pPr>
            <a:r>
              <a:rPr lang="en-US">
                <a:cs typeface="Arial" charset="0"/>
              </a:rPr>
              <a:t>Factors that limit the project team’s options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t>Organizational Planning</a:t>
            </a:r>
          </a:p>
        </p:txBody>
      </p:sp>
      <p:sp>
        <p:nvSpPr>
          <p:cNvPr id="303107" name="Rectangle 3"/>
          <p:cNvSpPr>
            <a:spLocks noGrp="1" noChangeArrowheads="1"/>
          </p:cNvSpPr>
          <p:nvPr>
            <p:ph sz="quarter" idx="1"/>
          </p:nvPr>
        </p:nvSpPr>
        <p:spPr/>
        <p:txBody>
          <a:bodyPr>
            <a:normAutofit lnSpcReduction="10000"/>
          </a:bodyPr>
          <a:lstStyle/>
          <a:p>
            <a:r>
              <a:rPr lang="en-US"/>
              <a:t>Human Resource Practices</a:t>
            </a:r>
          </a:p>
          <a:p>
            <a:pPr lvl="1"/>
            <a:r>
              <a:rPr lang="en-US"/>
              <a:t>Existing policies procedures and guidelines that can help the project management team with various aspects of organizational planning</a:t>
            </a:r>
          </a:p>
          <a:p>
            <a:pPr lvl="1"/>
            <a:r>
              <a:rPr lang="en-US"/>
              <a:t>Typically provided from the performing organization</a:t>
            </a:r>
          </a:p>
          <a:p>
            <a:r>
              <a:rPr lang="en-US"/>
              <a:t>Organizational Theory</a:t>
            </a:r>
          </a:p>
          <a:p>
            <a:pPr lvl="1"/>
            <a:r>
              <a:rPr lang="en-US"/>
              <a:t>Project management team should be generally familiar with the subject of organizational theory so as to be better able to respond to the project requirement</a:t>
            </a:r>
          </a:p>
          <a:p>
            <a:r>
              <a:rPr lang="en-US"/>
              <a:t>Responsibility templates</a:t>
            </a:r>
          </a:p>
          <a:p>
            <a:pPr lvl="1"/>
            <a:r>
              <a:rPr lang="en-US"/>
              <a:t>Defines roles and responsibilities between individuals or groups </a:t>
            </a:r>
          </a:p>
          <a:p>
            <a:pPr lvl="1"/>
            <a:r>
              <a:rPr lang="en-US"/>
              <a:t>Can be reused for similar projects</a:t>
            </a:r>
          </a:p>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Staff Acquisition</a:t>
            </a:r>
          </a:p>
        </p:txBody>
      </p:sp>
      <p:sp>
        <p:nvSpPr>
          <p:cNvPr id="295939" name="Rectangle 3"/>
          <p:cNvSpPr>
            <a:spLocks noGrp="1" noChangeArrowheads="1"/>
          </p:cNvSpPr>
          <p:nvPr>
            <p:ph sz="quarter" idx="1"/>
          </p:nvPr>
        </p:nvSpPr>
        <p:spPr>
          <a:xfrm>
            <a:off x="838200" y="1447800"/>
            <a:ext cx="7772400" cy="4724400"/>
          </a:xfrm>
        </p:spPr>
        <p:txBody>
          <a:bodyPr/>
          <a:lstStyle/>
          <a:p>
            <a:endParaRPr lang="en-US"/>
          </a:p>
          <a:p>
            <a:r>
              <a:rPr lang="en-US"/>
              <a:t>The process of getting the human resources needed (individuals or groups) assigned to and working on the project. In most environments, the “best” resources may not be available, and the project management team must take care to ensure that the resources which are available will meet project requirements.	</a:t>
            </a:r>
          </a:p>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Staff Acquisition</a:t>
            </a:r>
          </a:p>
        </p:txBody>
      </p:sp>
      <p:sp>
        <p:nvSpPr>
          <p:cNvPr id="280579" name="Rectangle 3"/>
          <p:cNvSpPr>
            <a:spLocks noGrp="1" noChangeArrowheads="1"/>
          </p:cNvSpPr>
          <p:nvPr>
            <p:ph sz="quarter" idx="1"/>
          </p:nvPr>
        </p:nvSpPr>
        <p:spPr>
          <a:xfrm>
            <a:off x="990600" y="2819400"/>
            <a:ext cx="2057400" cy="1981200"/>
          </a:xfrm>
        </p:spPr>
        <p:txBody>
          <a:bodyPr/>
          <a:lstStyle/>
          <a:p>
            <a:pPr marL="168275" indent="-168275">
              <a:lnSpc>
                <a:spcPct val="75000"/>
              </a:lnSpc>
              <a:spcBef>
                <a:spcPct val="0"/>
              </a:spcBef>
            </a:pPr>
            <a:r>
              <a:rPr lang="en-US" sz="1800" b="1"/>
              <a:t>Staffing Management Plan</a:t>
            </a:r>
          </a:p>
          <a:p>
            <a:pPr marL="168275" indent="-168275">
              <a:lnSpc>
                <a:spcPct val="75000"/>
              </a:lnSpc>
              <a:spcBef>
                <a:spcPct val="0"/>
              </a:spcBef>
              <a:buFontTx/>
              <a:buNone/>
            </a:pPr>
            <a:endParaRPr lang="en-US" sz="1800" b="1"/>
          </a:p>
          <a:p>
            <a:pPr marL="168275" indent="-168275">
              <a:lnSpc>
                <a:spcPct val="75000"/>
              </a:lnSpc>
              <a:spcBef>
                <a:spcPct val="0"/>
              </a:spcBef>
            </a:pPr>
            <a:r>
              <a:rPr lang="en-US" sz="1800" b="1"/>
              <a:t>Staffing Pool Description</a:t>
            </a:r>
          </a:p>
          <a:p>
            <a:pPr marL="168275" indent="-168275">
              <a:lnSpc>
                <a:spcPct val="75000"/>
              </a:lnSpc>
              <a:spcBef>
                <a:spcPct val="0"/>
              </a:spcBef>
              <a:buFontTx/>
              <a:buNone/>
            </a:pPr>
            <a:endParaRPr lang="en-US" sz="1800" b="1"/>
          </a:p>
          <a:p>
            <a:pPr marL="168275" indent="-168275">
              <a:lnSpc>
                <a:spcPct val="75000"/>
              </a:lnSpc>
              <a:spcBef>
                <a:spcPct val="0"/>
              </a:spcBef>
            </a:pPr>
            <a:r>
              <a:rPr lang="en-US" sz="1800" b="1"/>
              <a:t>Recruitment Practices</a:t>
            </a:r>
          </a:p>
          <a:p>
            <a:pPr marL="168275" indent="-168275">
              <a:lnSpc>
                <a:spcPct val="75000"/>
              </a:lnSpc>
              <a:spcBef>
                <a:spcPct val="0"/>
              </a:spcBef>
              <a:buFontTx/>
              <a:buNone/>
            </a:pPr>
            <a:endParaRPr lang="en-US" sz="1800" b="1"/>
          </a:p>
          <a:p>
            <a:pPr marL="168275" indent="-168275">
              <a:buFontTx/>
              <a:buNone/>
            </a:pPr>
            <a:endParaRPr lang="en-US" sz="1800" b="1"/>
          </a:p>
        </p:txBody>
      </p:sp>
      <p:grpSp>
        <p:nvGrpSpPr>
          <p:cNvPr id="2" name="Group 10"/>
          <p:cNvGrpSpPr>
            <a:grpSpLocks/>
          </p:cNvGrpSpPr>
          <p:nvPr/>
        </p:nvGrpSpPr>
        <p:grpSpPr bwMode="auto">
          <a:xfrm>
            <a:off x="685800" y="1600200"/>
            <a:ext cx="8077200" cy="790575"/>
            <a:chOff x="432" y="1008"/>
            <a:chExt cx="5088" cy="498"/>
          </a:xfrm>
        </p:grpSpPr>
        <p:sp>
          <p:nvSpPr>
            <p:cNvPr id="280580" name="AutoShape 4"/>
            <p:cNvSpPr>
              <a:spLocks noChangeArrowheads="1"/>
            </p:cNvSpPr>
            <p:nvPr/>
          </p:nvSpPr>
          <p:spPr bwMode="auto">
            <a:xfrm>
              <a:off x="432" y="1008"/>
              <a:ext cx="5088" cy="48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280581" name="Rectangle 5"/>
            <p:cNvSpPr>
              <a:spLocks noChangeArrowheads="1"/>
            </p:cNvSpPr>
            <p:nvPr/>
          </p:nvSpPr>
          <p:spPr bwMode="auto">
            <a:xfrm>
              <a:off x="720" y="1008"/>
              <a:ext cx="1248" cy="48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INPUT</a:t>
              </a:r>
              <a:endParaRPr lang="en-US">
                <a:effectLst/>
              </a:endParaRPr>
            </a:p>
          </p:txBody>
        </p:sp>
        <p:sp>
          <p:nvSpPr>
            <p:cNvPr id="280582" name="Rectangle 6"/>
            <p:cNvSpPr>
              <a:spLocks noChangeArrowheads="1"/>
            </p:cNvSpPr>
            <p:nvPr/>
          </p:nvSpPr>
          <p:spPr bwMode="auto">
            <a:xfrm>
              <a:off x="2160" y="1008"/>
              <a:ext cx="1296" cy="48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Tools &amp; </a:t>
              </a:r>
            </a:p>
            <a:p>
              <a:pPr algn="ctr"/>
              <a:r>
                <a:rPr lang="en-US" sz="2000" b="1">
                  <a:effectLst/>
                </a:rPr>
                <a:t>Techniques</a:t>
              </a:r>
            </a:p>
          </p:txBody>
        </p:sp>
        <p:sp>
          <p:nvSpPr>
            <p:cNvPr id="280583" name="Rectangle 7"/>
            <p:cNvSpPr>
              <a:spLocks noChangeArrowheads="1"/>
            </p:cNvSpPr>
            <p:nvPr/>
          </p:nvSpPr>
          <p:spPr bwMode="auto">
            <a:xfrm>
              <a:off x="3648" y="1008"/>
              <a:ext cx="1248" cy="498"/>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Output</a:t>
              </a:r>
            </a:p>
          </p:txBody>
        </p:sp>
      </p:grpSp>
      <p:sp>
        <p:nvSpPr>
          <p:cNvPr id="280584" name="Rectangle 8"/>
          <p:cNvSpPr>
            <a:spLocks noChangeArrowheads="1"/>
          </p:cNvSpPr>
          <p:nvPr/>
        </p:nvSpPr>
        <p:spPr bwMode="auto">
          <a:xfrm>
            <a:off x="3429000" y="2819400"/>
            <a:ext cx="2438400" cy="1981200"/>
          </a:xfrm>
          <a:prstGeom prst="rect">
            <a:avLst/>
          </a:prstGeom>
          <a:noFill/>
          <a:ln w="9525">
            <a:noFill/>
            <a:miter lim="800000"/>
            <a:headEnd/>
            <a:tailEnd/>
          </a:ln>
          <a:effectLst/>
        </p:spPr>
        <p:txBody>
          <a:bodyPr/>
          <a:lstStyle/>
          <a:p>
            <a:pPr marL="168275" indent="-168275">
              <a:lnSpc>
                <a:spcPct val="75000"/>
              </a:lnSpc>
              <a:buFontTx/>
              <a:buChar char="•"/>
            </a:pPr>
            <a:r>
              <a:rPr lang="en-US" sz="1800" b="1">
                <a:effectLst/>
              </a:rPr>
              <a:t>Negotiations</a:t>
            </a:r>
            <a:br>
              <a:rPr lang="en-US" sz="1800" b="1">
                <a:effectLst/>
              </a:rPr>
            </a:br>
            <a:endParaRPr lang="en-US" sz="1800" b="1">
              <a:effectLst/>
            </a:endParaRPr>
          </a:p>
          <a:p>
            <a:pPr marL="168275" indent="-168275">
              <a:lnSpc>
                <a:spcPct val="75000"/>
              </a:lnSpc>
              <a:buFontTx/>
              <a:buChar char="•"/>
            </a:pPr>
            <a:r>
              <a:rPr lang="en-US" sz="1800" b="1">
                <a:effectLst/>
              </a:rPr>
              <a:t>Pre-Assignment</a:t>
            </a:r>
          </a:p>
          <a:p>
            <a:pPr marL="168275" indent="-168275">
              <a:lnSpc>
                <a:spcPct val="75000"/>
              </a:lnSpc>
              <a:buFontTx/>
              <a:buChar char="•"/>
            </a:pPr>
            <a:endParaRPr lang="en-US" sz="1800" b="1">
              <a:effectLst/>
            </a:endParaRPr>
          </a:p>
          <a:p>
            <a:pPr marL="168275" indent="-168275">
              <a:lnSpc>
                <a:spcPct val="75000"/>
              </a:lnSpc>
              <a:buFontTx/>
              <a:buChar char="•"/>
            </a:pPr>
            <a:r>
              <a:rPr lang="en-US" sz="1800" b="1">
                <a:effectLst/>
              </a:rPr>
              <a:t>Procurement</a:t>
            </a:r>
          </a:p>
          <a:p>
            <a:pPr marL="168275" indent="-168275">
              <a:lnSpc>
                <a:spcPct val="75000"/>
              </a:lnSpc>
              <a:buFontTx/>
              <a:buChar char="•"/>
            </a:pPr>
            <a:endParaRPr lang="en-US" sz="1800" b="1">
              <a:effectLst/>
            </a:endParaRPr>
          </a:p>
        </p:txBody>
      </p:sp>
      <p:sp>
        <p:nvSpPr>
          <p:cNvPr id="280585" name="Rectangle 9"/>
          <p:cNvSpPr>
            <a:spLocks noChangeArrowheads="1"/>
          </p:cNvSpPr>
          <p:nvPr/>
        </p:nvSpPr>
        <p:spPr bwMode="auto">
          <a:xfrm>
            <a:off x="6019800" y="2819400"/>
            <a:ext cx="1981200" cy="1981200"/>
          </a:xfrm>
          <a:prstGeom prst="rect">
            <a:avLst/>
          </a:prstGeom>
          <a:noFill/>
          <a:ln w="9525">
            <a:noFill/>
            <a:miter lim="800000"/>
            <a:headEnd/>
            <a:tailEnd/>
          </a:ln>
          <a:effectLst/>
        </p:spPr>
        <p:txBody>
          <a:bodyPr/>
          <a:lstStyle/>
          <a:p>
            <a:pPr marL="168275" indent="-168275">
              <a:lnSpc>
                <a:spcPct val="75000"/>
              </a:lnSpc>
              <a:buFontTx/>
              <a:buChar char="•"/>
            </a:pPr>
            <a:r>
              <a:rPr lang="en-US" sz="1800" b="1">
                <a:effectLst/>
              </a:rPr>
              <a:t>Project Staff Assignment</a:t>
            </a:r>
          </a:p>
          <a:p>
            <a:pPr marL="168275" indent="-168275">
              <a:lnSpc>
                <a:spcPct val="75000"/>
              </a:lnSpc>
              <a:buFontTx/>
              <a:buChar char="•"/>
            </a:pPr>
            <a:endParaRPr lang="en-US" sz="1800" b="1">
              <a:effectLst/>
            </a:endParaRPr>
          </a:p>
          <a:p>
            <a:pPr marL="168275" indent="-168275">
              <a:lnSpc>
                <a:spcPct val="75000"/>
              </a:lnSpc>
              <a:buFontTx/>
              <a:buChar char="•"/>
            </a:pPr>
            <a:r>
              <a:rPr lang="en-US" sz="1800" b="1">
                <a:effectLst/>
              </a:rPr>
              <a:t>Project Team Directory</a:t>
            </a:r>
          </a:p>
          <a:p>
            <a:pPr marL="168275" indent="-168275">
              <a:lnSpc>
                <a:spcPct val="75000"/>
              </a:lnSpc>
              <a:buFontTx/>
              <a:buChar char="•"/>
            </a:pPr>
            <a:endParaRPr lang="en-US" sz="1800" b="1">
              <a:effectLs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Staff Acquisition - Input</a:t>
            </a:r>
          </a:p>
        </p:txBody>
      </p:sp>
      <p:sp>
        <p:nvSpPr>
          <p:cNvPr id="281603" name="Rectangle 3"/>
          <p:cNvSpPr>
            <a:spLocks noGrp="1" noChangeArrowheads="1"/>
          </p:cNvSpPr>
          <p:nvPr>
            <p:ph sz="quarter" idx="1"/>
          </p:nvPr>
        </p:nvSpPr>
        <p:spPr/>
        <p:txBody>
          <a:bodyPr>
            <a:normAutofit/>
          </a:bodyPr>
          <a:lstStyle/>
          <a:p>
            <a:r>
              <a:rPr lang="en-US"/>
              <a:t>Staffing Management Plan</a:t>
            </a:r>
          </a:p>
          <a:p>
            <a:pPr lvl="1"/>
            <a:r>
              <a:rPr lang="en-US" sz="2400"/>
              <a:t>Output from the project HR organizational planning process</a:t>
            </a:r>
          </a:p>
          <a:p>
            <a:r>
              <a:rPr lang="en-US"/>
              <a:t>Staffing Pool Description</a:t>
            </a:r>
          </a:p>
          <a:p>
            <a:pPr lvl="1"/>
            <a:r>
              <a:rPr lang="en-US" sz="2400"/>
              <a:t>Description and definition of the available staff and their characteristics </a:t>
            </a:r>
          </a:p>
          <a:p>
            <a:r>
              <a:rPr lang="en-US"/>
              <a:t>Recruitment Practices</a:t>
            </a:r>
          </a:p>
          <a:p>
            <a:pPr lvl="1"/>
            <a:r>
              <a:rPr lang="en-US" sz="2400"/>
              <a:t>One or more of the organizations involved in the project have policies, guidelines, or procedures governing staff assignments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1026"/>
          <p:cNvSpPr>
            <a:spLocks noGrp="1" noChangeArrowheads="1"/>
          </p:cNvSpPr>
          <p:nvPr>
            <p:ph type="title" idx="4294967295"/>
          </p:nvPr>
        </p:nvSpPr>
        <p:spPr>
          <a:xfrm>
            <a:off x="0" y="274638"/>
            <a:ext cx="8229600" cy="1143000"/>
          </a:xfrm>
        </p:spPr>
        <p:txBody>
          <a:bodyPr/>
          <a:lstStyle/>
          <a:p>
            <a:r>
              <a:rPr lang="en-US" dirty="0" smtClean="0"/>
              <a:t>Contents</a:t>
            </a:r>
            <a:endParaRPr lang="en-US" dirty="0"/>
          </a:p>
        </p:txBody>
      </p:sp>
      <p:sp>
        <p:nvSpPr>
          <p:cNvPr id="254979" name="Rectangle 1027"/>
          <p:cNvSpPr>
            <a:spLocks noGrp="1" noChangeArrowheads="1"/>
          </p:cNvSpPr>
          <p:nvPr>
            <p:ph type="body" idx="4294967295"/>
          </p:nvPr>
        </p:nvSpPr>
        <p:spPr>
          <a:xfrm>
            <a:off x="0" y="1600200"/>
            <a:ext cx="8229600" cy="4525963"/>
          </a:xfrm>
        </p:spPr>
        <p:txBody>
          <a:bodyPr/>
          <a:lstStyle/>
          <a:p>
            <a:r>
              <a:rPr lang="en-US"/>
              <a:t>Introduction</a:t>
            </a:r>
          </a:p>
          <a:p>
            <a:r>
              <a:rPr lang="en-US"/>
              <a:t>HR management processes &amp; Process groups</a:t>
            </a:r>
          </a:p>
          <a:p>
            <a:r>
              <a:rPr lang="en-US"/>
              <a:t>Definitions</a:t>
            </a:r>
          </a:p>
          <a:p>
            <a:r>
              <a:rPr lang="en-US"/>
              <a:t>Human Resources management processes </a:t>
            </a:r>
          </a:p>
          <a:p>
            <a:pPr lvl="1"/>
            <a:r>
              <a:rPr lang="en-US"/>
              <a:t>Inputs, Tools &amp; techniques and Outputs</a:t>
            </a:r>
          </a:p>
          <a:p>
            <a:r>
              <a:rPr lang="en-US"/>
              <a:t>Wrap up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Staff Acquisition - Tools	</a:t>
            </a:r>
          </a:p>
        </p:txBody>
      </p:sp>
      <p:sp>
        <p:nvSpPr>
          <p:cNvPr id="282627" name="Rectangle 3"/>
          <p:cNvSpPr>
            <a:spLocks noGrp="1" noChangeArrowheads="1"/>
          </p:cNvSpPr>
          <p:nvPr>
            <p:ph sz="quarter" idx="1"/>
          </p:nvPr>
        </p:nvSpPr>
        <p:spPr/>
        <p:txBody>
          <a:bodyPr>
            <a:normAutofit lnSpcReduction="10000"/>
          </a:bodyPr>
          <a:lstStyle/>
          <a:p>
            <a:pPr>
              <a:lnSpc>
                <a:spcPct val="90000"/>
              </a:lnSpc>
            </a:pPr>
            <a:r>
              <a:rPr lang="en-US"/>
              <a:t>Negotiation</a:t>
            </a:r>
          </a:p>
          <a:p>
            <a:pPr lvl="1">
              <a:lnSpc>
                <a:spcPct val="90000"/>
              </a:lnSpc>
            </a:pPr>
            <a:r>
              <a:rPr lang="en-US"/>
              <a:t>Negotiations for staff assignment with</a:t>
            </a:r>
          </a:p>
          <a:p>
            <a:pPr lvl="2">
              <a:lnSpc>
                <a:spcPct val="90000"/>
              </a:lnSpc>
            </a:pPr>
            <a:r>
              <a:rPr lang="en-US"/>
              <a:t>Responsible Functional Managers</a:t>
            </a:r>
          </a:p>
          <a:p>
            <a:pPr lvl="2">
              <a:lnSpc>
                <a:spcPct val="90000"/>
              </a:lnSpc>
            </a:pPr>
            <a:r>
              <a:rPr lang="en-US"/>
              <a:t>Other Team members for shared resources</a:t>
            </a:r>
          </a:p>
          <a:p>
            <a:pPr lvl="1">
              <a:lnSpc>
                <a:spcPct val="90000"/>
              </a:lnSpc>
            </a:pPr>
            <a:r>
              <a:rPr lang="en-US"/>
              <a:t>Requires influencing skills by the project management team</a:t>
            </a:r>
          </a:p>
          <a:p>
            <a:pPr>
              <a:lnSpc>
                <a:spcPct val="90000"/>
              </a:lnSpc>
            </a:pPr>
            <a:r>
              <a:rPr lang="en-US"/>
              <a:t>Pre-Assignment</a:t>
            </a:r>
          </a:p>
          <a:p>
            <a:pPr lvl="1">
              <a:lnSpc>
                <a:spcPct val="90000"/>
              </a:lnSpc>
            </a:pPr>
            <a:r>
              <a:rPr lang="en-US"/>
              <a:t>Development of Ramp-up procedures that will</a:t>
            </a:r>
          </a:p>
          <a:p>
            <a:pPr lvl="2">
              <a:lnSpc>
                <a:spcPct val="90000"/>
              </a:lnSpc>
            </a:pPr>
            <a:r>
              <a:rPr lang="en-US"/>
              <a:t>Provide introduction to the project</a:t>
            </a:r>
          </a:p>
          <a:p>
            <a:pPr lvl="2">
              <a:lnSpc>
                <a:spcPct val="90000"/>
              </a:lnSpc>
            </a:pPr>
            <a:r>
              <a:rPr lang="en-US"/>
              <a:t>Provide initial training as required</a:t>
            </a:r>
          </a:p>
          <a:p>
            <a:pPr lvl="2">
              <a:lnSpc>
                <a:spcPct val="90000"/>
              </a:lnSpc>
            </a:pPr>
            <a:r>
              <a:rPr lang="en-US"/>
              <a:t>Speed-up and reduce the ‘learning curve’ and ramp-up familiarization process</a:t>
            </a:r>
          </a:p>
          <a:p>
            <a:pPr lvl="1">
              <a:lnSpc>
                <a:spcPct val="90000"/>
              </a:lnSpc>
            </a:pPr>
            <a:r>
              <a:rPr lang="en-US"/>
              <a:t>Identification of the individual as part of the Contract Commitments</a:t>
            </a:r>
          </a:p>
          <a:p>
            <a:pPr lvl="1">
              <a:lnSpc>
                <a:spcPct val="90000"/>
              </a:lnSpc>
            </a:pPr>
            <a:r>
              <a:rPr lang="en-US"/>
              <a:t>Identification of individuals identified as part of the Project Charter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Staff Acquisition tools – contd.</a:t>
            </a:r>
          </a:p>
        </p:txBody>
      </p:sp>
      <p:sp>
        <p:nvSpPr>
          <p:cNvPr id="296963" name="Rectangle 3"/>
          <p:cNvSpPr>
            <a:spLocks noGrp="1" noChangeArrowheads="1"/>
          </p:cNvSpPr>
          <p:nvPr>
            <p:ph sz="quarter" idx="1"/>
          </p:nvPr>
        </p:nvSpPr>
        <p:spPr/>
        <p:txBody>
          <a:bodyPr/>
          <a:lstStyle/>
          <a:p>
            <a:endParaRPr lang="en-US"/>
          </a:p>
          <a:p>
            <a:r>
              <a:rPr lang="en-US"/>
              <a:t>Procurement</a:t>
            </a:r>
          </a:p>
          <a:p>
            <a:pPr lvl="1"/>
            <a:r>
              <a:rPr lang="en-US"/>
              <a:t>The acquisition of external resources</a:t>
            </a:r>
          </a:p>
          <a:p>
            <a:pPr lvl="1"/>
            <a:r>
              <a:rPr lang="en-US"/>
              <a:t>Alternative when performing organization lacks the in-house staff</a:t>
            </a:r>
          </a:p>
          <a:p>
            <a:pPr lvl="1"/>
            <a:r>
              <a:rPr lang="en-US"/>
              <a:t>Refer to discussion on Project Contract and Procurement</a:t>
            </a:r>
          </a:p>
          <a:p>
            <a:pPr lvl="1"/>
            <a:endParaRPr lang="en-US"/>
          </a:p>
          <a:p>
            <a:pPr lvl="1"/>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762000" y="838200"/>
            <a:ext cx="7772400" cy="685800"/>
          </a:xfrm>
        </p:spPr>
        <p:txBody>
          <a:bodyPr>
            <a:normAutofit fontScale="90000"/>
          </a:bodyPr>
          <a:lstStyle/>
          <a:p>
            <a:r>
              <a:rPr lang="en-US"/>
              <a:t>Other Consideration of Staff Acquisition</a:t>
            </a:r>
          </a:p>
        </p:txBody>
      </p:sp>
      <p:sp>
        <p:nvSpPr>
          <p:cNvPr id="297987" name="Rectangle 3"/>
          <p:cNvSpPr>
            <a:spLocks noGrp="1" noChangeArrowheads="1"/>
          </p:cNvSpPr>
          <p:nvPr>
            <p:ph sz="quarter" idx="1"/>
          </p:nvPr>
        </p:nvSpPr>
        <p:spPr/>
        <p:txBody>
          <a:bodyPr>
            <a:normAutofit/>
          </a:bodyPr>
          <a:lstStyle/>
          <a:p>
            <a:endParaRPr lang="en-US"/>
          </a:p>
          <a:p>
            <a:r>
              <a:rPr lang="en-US"/>
              <a:t>Staff Decommissioning Process</a:t>
            </a:r>
          </a:p>
          <a:p>
            <a:pPr lvl="1"/>
            <a:r>
              <a:rPr lang="en-US"/>
              <a:t>“Defined as the orderly process of returning the staff to a ‘home base’ in an orderly and timely manner.”</a:t>
            </a:r>
          </a:p>
          <a:p>
            <a:pPr lvl="1"/>
            <a:r>
              <a:rPr lang="en-US"/>
              <a:t>Part of the Staffing Management Plan</a:t>
            </a:r>
          </a:p>
          <a:p>
            <a:pPr lvl="1"/>
            <a:r>
              <a:rPr lang="en-US"/>
              <a:t>Designed to avoid cost overruns due to ‘fill-in-time’ activities</a:t>
            </a:r>
          </a:p>
          <a:p>
            <a:pPr lvl="1"/>
            <a:r>
              <a:rPr lang="en-US"/>
              <a:t>Designed to avoid schedule delays due to career concerns</a:t>
            </a:r>
          </a:p>
          <a:p>
            <a:pPr lvl="1"/>
            <a:r>
              <a:rPr lang="en-US"/>
              <a:t>Designed to continue staff development and provide motivation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t>Selecting the team members</a:t>
            </a:r>
          </a:p>
        </p:txBody>
      </p:sp>
      <p:sp>
        <p:nvSpPr>
          <p:cNvPr id="305155" name="Rectangle 3"/>
          <p:cNvSpPr>
            <a:spLocks noGrp="1" noChangeArrowheads="1"/>
          </p:cNvSpPr>
          <p:nvPr>
            <p:ph sz="quarter" idx="1"/>
          </p:nvPr>
        </p:nvSpPr>
        <p:spPr/>
        <p:txBody>
          <a:bodyPr>
            <a:normAutofit/>
          </a:bodyPr>
          <a:lstStyle/>
          <a:p>
            <a:pPr>
              <a:lnSpc>
                <a:spcPct val="90000"/>
              </a:lnSpc>
            </a:pPr>
            <a:r>
              <a:rPr lang="en-US"/>
              <a:t>Based on the Resource Requirement List</a:t>
            </a:r>
          </a:p>
          <a:p>
            <a:pPr>
              <a:lnSpc>
                <a:spcPct val="90000"/>
              </a:lnSpc>
            </a:pPr>
            <a:r>
              <a:rPr lang="en-US"/>
              <a:t>Project Application requirement for</a:t>
            </a:r>
          </a:p>
          <a:p>
            <a:pPr lvl="1">
              <a:lnSpc>
                <a:spcPct val="90000"/>
              </a:lnSpc>
            </a:pPr>
            <a:r>
              <a:rPr lang="en-US"/>
              <a:t>Technical Ability</a:t>
            </a:r>
          </a:p>
          <a:p>
            <a:pPr lvl="2">
              <a:lnSpc>
                <a:spcPct val="90000"/>
              </a:lnSpc>
            </a:pPr>
            <a:r>
              <a:rPr lang="en-US"/>
              <a:t>Experience and Competence</a:t>
            </a:r>
          </a:p>
          <a:p>
            <a:pPr>
              <a:lnSpc>
                <a:spcPct val="90000"/>
              </a:lnSpc>
            </a:pPr>
            <a:r>
              <a:rPr lang="en-US"/>
              <a:t>Project Schedule and Resource pool description</a:t>
            </a:r>
          </a:p>
          <a:p>
            <a:pPr lvl="1">
              <a:lnSpc>
                <a:spcPct val="90000"/>
              </a:lnSpc>
            </a:pPr>
            <a:r>
              <a:rPr lang="en-US"/>
              <a:t>Availability</a:t>
            </a:r>
          </a:p>
          <a:p>
            <a:pPr>
              <a:lnSpc>
                <a:spcPct val="90000"/>
              </a:lnSpc>
            </a:pPr>
            <a:r>
              <a:rPr lang="en-US"/>
              <a:t>Project Environment requirement for</a:t>
            </a:r>
          </a:p>
          <a:p>
            <a:pPr lvl="1">
              <a:lnSpc>
                <a:spcPct val="90000"/>
              </a:lnSpc>
            </a:pPr>
            <a:r>
              <a:rPr lang="en-US"/>
              <a:t>Influence Ability</a:t>
            </a:r>
          </a:p>
          <a:p>
            <a:pPr lvl="1">
              <a:lnSpc>
                <a:spcPct val="90000"/>
              </a:lnSpc>
            </a:pPr>
            <a:r>
              <a:rPr lang="en-US"/>
              <a:t>Project Leadership skills</a:t>
            </a:r>
          </a:p>
          <a:p>
            <a:pPr lvl="1">
              <a:lnSpc>
                <a:spcPct val="90000"/>
              </a:lnSpc>
            </a:pPr>
            <a:r>
              <a:rPr lang="en-US"/>
              <a:t>General Management skill requirement</a:t>
            </a:r>
          </a:p>
          <a:p>
            <a:pPr>
              <a:lnSpc>
                <a:spcPct val="90000"/>
              </a:lnSpc>
            </a:pPr>
            <a:r>
              <a:rPr lang="en-US"/>
              <a:t>Confirmation of Availability</a:t>
            </a:r>
          </a:p>
          <a:p>
            <a:pPr lvl="1">
              <a:lnSpc>
                <a:spcPct val="90000"/>
              </a:lnSpc>
            </a:pPr>
            <a:r>
              <a:rPr lang="en-US"/>
              <a:t>Functional Management</a:t>
            </a:r>
          </a:p>
          <a:p>
            <a:pPr lvl="1">
              <a:lnSpc>
                <a:spcPct val="90000"/>
              </a:lnSpc>
            </a:pPr>
            <a:r>
              <a:rPr lang="en-US"/>
              <a:t>Identified individuals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t>Staff Acquisition - Output </a:t>
            </a:r>
          </a:p>
        </p:txBody>
      </p:sp>
      <p:sp>
        <p:nvSpPr>
          <p:cNvPr id="306179" name="Rectangle 3"/>
          <p:cNvSpPr>
            <a:spLocks noGrp="1" noChangeArrowheads="1"/>
          </p:cNvSpPr>
          <p:nvPr>
            <p:ph sz="quarter" idx="1"/>
          </p:nvPr>
        </p:nvSpPr>
        <p:spPr/>
        <p:txBody>
          <a:bodyPr>
            <a:normAutofit/>
          </a:bodyPr>
          <a:lstStyle/>
          <a:p>
            <a:r>
              <a:rPr lang="en-US"/>
              <a:t>Project Staff Assigned</a:t>
            </a:r>
          </a:p>
          <a:p>
            <a:pPr lvl="1"/>
            <a:r>
              <a:rPr lang="en-US"/>
              <a:t>“The project is staffed when appropriate people have been reliably assigned to work on it”</a:t>
            </a:r>
          </a:p>
          <a:p>
            <a:pPr lvl="2"/>
            <a:r>
              <a:rPr lang="en-US"/>
              <a:t>May be full-time, part-time, or variably subject to project’s needs</a:t>
            </a:r>
          </a:p>
          <a:p>
            <a:pPr lvl="2"/>
            <a:endParaRPr lang="en-US"/>
          </a:p>
          <a:p>
            <a:r>
              <a:rPr lang="en-US"/>
              <a:t>Project Team Directory</a:t>
            </a:r>
          </a:p>
          <a:p>
            <a:pPr lvl="1"/>
            <a:r>
              <a:rPr lang="en-US"/>
              <a:t>“List of all the project team members and other key stakeholders”</a:t>
            </a:r>
          </a:p>
          <a:p>
            <a:pPr lvl="2"/>
            <a:r>
              <a:rPr lang="en-US"/>
              <a:t>May be formal or informal</a:t>
            </a:r>
          </a:p>
          <a:p>
            <a:pPr lvl="2"/>
            <a:r>
              <a:rPr lang="en-US"/>
              <a:t>May be highly detailed or broadly framed</a:t>
            </a:r>
          </a:p>
          <a:p>
            <a:pPr lvl="2"/>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t>Project Team Development</a:t>
            </a:r>
          </a:p>
        </p:txBody>
      </p:sp>
      <p:sp>
        <p:nvSpPr>
          <p:cNvPr id="307203" name="Rectangle 3"/>
          <p:cNvSpPr>
            <a:spLocks noGrp="1" noChangeArrowheads="1"/>
          </p:cNvSpPr>
          <p:nvPr>
            <p:ph sz="quarter" idx="1"/>
          </p:nvPr>
        </p:nvSpPr>
        <p:spPr/>
        <p:txBody>
          <a:bodyPr>
            <a:normAutofit/>
          </a:bodyPr>
          <a:lstStyle/>
          <a:p>
            <a:pPr>
              <a:lnSpc>
                <a:spcPct val="90000"/>
              </a:lnSpc>
            </a:pPr>
            <a:r>
              <a:rPr lang="en-US"/>
              <a:t>Team Development</a:t>
            </a:r>
          </a:p>
          <a:p>
            <a:pPr lvl="1">
              <a:lnSpc>
                <a:spcPct val="90000"/>
              </a:lnSpc>
            </a:pPr>
            <a:r>
              <a:rPr lang="en-US"/>
              <a:t>“Developing individual and group skills to enhance project performance.”</a:t>
            </a:r>
          </a:p>
          <a:p>
            <a:pPr lvl="2">
              <a:lnSpc>
                <a:spcPct val="90000"/>
              </a:lnSpc>
            </a:pPr>
            <a:r>
              <a:rPr lang="en-US"/>
              <a:t>“Includes both enhancing the ability of stakeholders to contribute as individuals as well as enhancing the ability of the team to function as a team.”</a:t>
            </a:r>
          </a:p>
          <a:p>
            <a:pPr lvl="1">
              <a:lnSpc>
                <a:spcPct val="90000"/>
              </a:lnSpc>
            </a:pPr>
            <a:r>
              <a:rPr lang="en-US"/>
              <a:t>Individual development (managerial and technical) is the foundation</a:t>
            </a:r>
          </a:p>
          <a:p>
            <a:pPr lvl="1">
              <a:lnSpc>
                <a:spcPct val="90000"/>
              </a:lnSpc>
            </a:pPr>
            <a:r>
              <a:rPr lang="en-US"/>
              <a:t>Team development is critical to the project’s ability to meet its objectives</a:t>
            </a:r>
          </a:p>
          <a:p>
            <a:pPr lvl="1">
              <a:lnSpc>
                <a:spcPct val="90000"/>
              </a:lnSpc>
            </a:pPr>
            <a:r>
              <a:rPr lang="en-US"/>
              <a:t>Team Development complicated in a Matrix environment</a:t>
            </a:r>
          </a:p>
          <a:p>
            <a:pPr lvl="1">
              <a:lnSpc>
                <a:spcPct val="90000"/>
              </a:lnSpc>
            </a:pPr>
            <a:endParaRPr lang="en-US"/>
          </a:p>
          <a:p>
            <a:pPr lvl="2">
              <a:lnSpc>
                <a:spcPct val="90000"/>
              </a:lnSpc>
              <a:buFontTx/>
              <a:buNone/>
            </a:pPr>
            <a:endParaRPr lang="en-US"/>
          </a:p>
          <a:p>
            <a:pPr lvl="2">
              <a:lnSpc>
                <a:spcPct val="90000"/>
              </a:lnSpc>
              <a:buFontTx/>
              <a:buNone/>
            </a:pPr>
            <a:r>
              <a:rPr lang="en-US"/>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Team Development</a:t>
            </a:r>
          </a:p>
        </p:txBody>
      </p:sp>
      <p:sp>
        <p:nvSpPr>
          <p:cNvPr id="283657" name="Rectangle 9"/>
          <p:cNvSpPr>
            <a:spLocks noGrp="1" noChangeArrowheads="1"/>
          </p:cNvSpPr>
          <p:nvPr>
            <p:ph sz="quarter" idx="1"/>
          </p:nvPr>
        </p:nvSpPr>
        <p:spPr>
          <a:xfrm>
            <a:off x="914400" y="2819400"/>
            <a:ext cx="2362200" cy="2362200"/>
          </a:xfrm>
          <a:noFill/>
          <a:ln/>
        </p:spPr>
        <p:txBody>
          <a:bodyPr>
            <a:normAutofit fontScale="92500" lnSpcReduction="10000"/>
          </a:bodyPr>
          <a:lstStyle/>
          <a:p>
            <a:pPr marL="168275" indent="-168275">
              <a:lnSpc>
                <a:spcPct val="75000"/>
              </a:lnSpc>
              <a:spcBef>
                <a:spcPct val="0"/>
              </a:spcBef>
            </a:pPr>
            <a:r>
              <a:rPr lang="en-US" sz="1800" b="1"/>
              <a:t>Project Staff</a:t>
            </a:r>
          </a:p>
          <a:p>
            <a:pPr marL="168275" indent="-168275">
              <a:lnSpc>
                <a:spcPct val="75000"/>
              </a:lnSpc>
              <a:spcBef>
                <a:spcPct val="0"/>
              </a:spcBef>
            </a:pPr>
            <a:endParaRPr lang="en-US" sz="1800" b="1"/>
          </a:p>
          <a:p>
            <a:pPr marL="168275" indent="-168275">
              <a:lnSpc>
                <a:spcPct val="75000"/>
              </a:lnSpc>
              <a:spcBef>
                <a:spcPct val="0"/>
              </a:spcBef>
            </a:pPr>
            <a:r>
              <a:rPr lang="en-US" sz="1800" b="1"/>
              <a:t>Project Plan</a:t>
            </a:r>
          </a:p>
          <a:p>
            <a:pPr marL="168275" indent="-168275">
              <a:lnSpc>
                <a:spcPct val="75000"/>
              </a:lnSpc>
              <a:spcBef>
                <a:spcPct val="0"/>
              </a:spcBef>
            </a:pPr>
            <a:endParaRPr lang="en-US" sz="1800" b="1"/>
          </a:p>
          <a:p>
            <a:pPr marL="168275" indent="-168275">
              <a:lnSpc>
                <a:spcPct val="75000"/>
              </a:lnSpc>
              <a:spcBef>
                <a:spcPct val="0"/>
              </a:spcBef>
            </a:pPr>
            <a:r>
              <a:rPr lang="en-US" sz="1800" b="1"/>
              <a:t>Staffing Management Plan</a:t>
            </a:r>
          </a:p>
          <a:p>
            <a:pPr marL="168275" indent="-168275">
              <a:lnSpc>
                <a:spcPct val="75000"/>
              </a:lnSpc>
              <a:spcBef>
                <a:spcPct val="0"/>
              </a:spcBef>
            </a:pPr>
            <a:endParaRPr lang="en-US" sz="1800" b="1"/>
          </a:p>
          <a:p>
            <a:pPr marL="168275" indent="-168275">
              <a:lnSpc>
                <a:spcPct val="75000"/>
              </a:lnSpc>
              <a:spcBef>
                <a:spcPct val="0"/>
              </a:spcBef>
            </a:pPr>
            <a:r>
              <a:rPr lang="en-US" sz="1800" b="1"/>
              <a:t>Performance Report</a:t>
            </a:r>
          </a:p>
          <a:p>
            <a:pPr marL="168275" indent="-168275">
              <a:lnSpc>
                <a:spcPct val="75000"/>
              </a:lnSpc>
              <a:spcBef>
                <a:spcPct val="0"/>
              </a:spcBef>
            </a:pPr>
            <a:endParaRPr lang="en-US" sz="1800" b="1"/>
          </a:p>
          <a:p>
            <a:pPr marL="168275" indent="-168275">
              <a:lnSpc>
                <a:spcPct val="75000"/>
              </a:lnSpc>
              <a:spcBef>
                <a:spcPct val="0"/>
              </a:spcBef>
            </a:pPr>
            <a:r>
              <a:rPr lang="en-US" sz="1800" b="1"/>
              <a:t>External feedback</a:t>
            </a:r>
          </a:p>
        </p:txBody>
      </p:sp>
      <p:grpSp>
        <p:nvGrpSpPr>
          <p:cNvPr id="2" name="Group 4"/>
          <p:cNvGrpSpPr>
            <a:grpSpLocks/>
          </p:cNvGrpSpPr>
          <p:nvPr/>
        </p:nvGrpSpPr>
        <p:grpSpPr bwMode="auto">
          <a:xfrm>
            <a:off x="685800" y="1600200"/>
            <a:ext cx="8077200" cy="790575"/>
            <a:chOff x="432" y="1008"/>
            <a:chExt cx="5088" cy="498"/>
          </a:xfrm>
        </p:grpSpPr>
        <p:sp>
          <p:nvSpPr>
            <p:cNvPr id="283653" name="AutoShape 5"/>
            <p:cNvSpPr>
              <a:spLocks noChangeArrowheads="1"/>
            </p:cNvSpPr>
            <p:nvPr/>
          </p:nvSpPr>
          <p:spPr bwMode="auto">
            <a:xfrm>
              <a:off x="432" y="1008"/>
              <a:ext cx="5088" cy="48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283654" name="Rectangle 6"/>
            <p:cNvSpPr>
              <a:spLocks noChangeArrowheads="1"/>
            </p:cNvSpPr>
            <p:nvPr/>
          </p:nvSpPr>
          <p:spPr bwMode="auto">
            <a:xfrm>
              <a:off x="720" y="1008"/>
              <a:ext cx="1248" cy="48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INPUT</a:t>
              </a:r>
              <a:endParaRPr lang="en-US">
                <a:effectLst/>
              </a:endParaRPr>
            </a:p>
          </p:txBody>
        </p:sp>
        <p:sp>
          <p:nvSpPr>
            <p:cNvPr id="283655" name="Rectangle 7"/>
            <p:cNvSpPr>
              <a:spLocks noChangeArrowheads="1"/>
            </p:cNvSpPr>
            <p:nvPr/>
          </p:nvSpPr>
          <p:spPr bwMode="auto">
            <a:xfrm>
              <a:off x="2160" y="1008"/>
              <a:ext cx="1296" cy="48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Tools &amp; </a:t>
              </a:r>
            </a:p>
            <a:p>
              <a:pPr algn="ctr"/>
              <a:r>
                <a:rPr lang="en-US" sz="2000" b="1">
                  <a:effectLst/>
                </a:rPr>
                <a:t>Techniques</a:t>
              </a:r>
            </a:p>
          </p:txBody>
        </p:sp>
        <p:sp>
          <p:nvSpPr>
            <p:cNvPr id="283656" name="Rectangle 8"/>
            <p:cNvSpPr>
              <a:spLocks noChangeArrowheads="1"/>
            </p:cNvSpPr>
            <p:nvPr/>
          </p:nvSpPr>
          <p:spPr bwMode="auto">
            <a:xfrm>
              <a:off x="3648" y="1008"/>
              <a:ext cx="1248" cy="498"/>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rPr>
                <a:t>Output</a:t>
              </a:r>
            </a:p>
          </p:txBody>
        </p:sp>
      </p:grpSp>
      <p:sp>
        <p:nvSpPr>
          <p:cNvPr id="283658" name="Rectangle 10"/>
          <p:cNvSpPr>
            <a:spLocks noChangeArrowheads="1"/>
          </p:cNvSpPr>
          <p:nvPr/>
        </p:nvSpPr>
        <p:spPr bwMode="auto">
          <a:xfrm>
            <a:off x="3505200" y="2819400"/>
            <a:ext cx="2133600" cy="1981200"/>
          </a:xfrm>
          <a:prstGeom prst="rect">
            <a:avLst/>
          </a:prstGeom>
          <a:noFill/>
          <a:ln w="9525">
            <a:noFill/>
            <a:miter lim="800000"/>
            <a:headEnd/>
            <a:tailEnd/>
          </a:ln>
          <a:effectLst/>
        </p:spPr>
        <p:txBody>
          <a:bodyPr/>
          <a:lstStyle/>
          <a:p>
            <a:pPr marL="168275" indent="-168275">
              <a:lnSpc>
                <a:spcPct val="75000"/>
              </a:lnSpc>
              <a:buFontTx/>
              <a:buChar char="•"/>
            </a:pPr>
            <a:r>
              <a:rPr lang="en-US" sz="1800" b="1" dirty="0">
                <a:effectLst/>
              </a:rPr>
              <a:t>Team-building activities</a:t>
            </a:r>
          </a:p>
          <a:p>
            <a:pPr marL="168275" indent="-168275">
              <a:lnSpc>
                <a:spcPct val="75000"/>
              </a:lnSpc>
              <a:buFontTx/>
              <a:buChar char="•"/>
            </a:pPr>
            <a:endParaRPr lang="en-US" sz="1800" b="1" dirty="0">
              <a:effectLst/>
            </a:endParaRPr>
          </a:p>
          <a:p>
            <a:pPr marL="168275" indent="-168275">
              <a:lnSpc>
                <a:spcPct val="75000"/>
              </a:lnSpc>
              <a:buFontTx/>
              <a:buChar char="•"/>
            </a:pPr>
            <a:r>
              <a:rPr lang="en-US" sz="1800" b="1" dirty="0">
                <a:effectLst/>
              </a:rPr>
              <a:t>General Management Skills</a:t>
            </a:r>
          </a:p>
          <a:p>
            <a:pPr marL="168275" indent="-168275">
              <a:lnSpc>
                <a:spcPct val="75000"/>
              </a:lnSpc>
              <a:buFontTx/>
              <a:buChar char="•"/>
            </a:pPr>
            <a:endParaRPr lang="en-US" sz="1800" b="1" dirty="0">
              <a:effectLst/>
            </a:endParaRPr>
          </a:p>
          <a:p>
            <a:pPr marL="168275" indent="-168275">
              <a:lnSpc>
                <a:spcPct val="75000"/>
              </a:lnSpc>
              <a:buFontTx/>
              <a:buChar char="•"/>
            </a:pPr>
            <a:r>
              <a:rPr lang="en-US" sz="1800" b="1" dirty="0">
                <a:effectLst/>
              </a:rPr>
              <a:t>Reward and Recognition System</a:t>
            </a:r>
          </a:p>
          <a:p>
            <a:pPr marL="168275" indent="-168275">
              <a:lnSpc>
                <a:spcPct val="75000"/>
              </a:lnSpc>
              <a:buFontTx/>
              <a:buChar char="•"/>
            </a:pPr>
            <a:endParaRPr lang="en-US" sz="1800" b="1" dirty="0">
              <a:effectLst/>
            </a:endParaRPr>
          </a:p>
          <a:p>
            <a:pPr marL="168275" indent="-168275">
              <a:lnSpc>
                <a:spcPct val="75000"/>
              </a:lnSpc>
              <a:buFontTx/>
              <a:buChar char="•"/>
            </a:pPr>
            <a:r>
              <a:rPr lang="en-US" sz="1800" b="1" dirty="0">
                <a:effectLst/>
              </a:rPr>
              <a:t>Collocation</a:t>
            </a:r>
          </a:p>
          <a:p>
            <a:pPr marL="168275" indent="-168275">
              <a:lnSpc>
                <a:spcPct val="75000"/>
              </a:lnSpc>
              <a:buFontTx/>
              <a:buChar char="•"/>
            </a:pPr>
            <a:endParaRPr lang="en-US" sz="1800" b="1" dirty="0">
              <a:effectLst/>
            </a:endParaRPr>
          </a:p>
          <a:p>
            <a:pPr marL="168275" indent="-168275">
              <a:lnSpc>
                <a:spcPct val="75000"/>
              </a:lnSpc>
              <a:buFontTx/>
              <a:buChar char="•"/>
            </a:pPr>
            <a:r>
              <a:rPr lang="en-US" sz="1800" b="1" dirty="0">
                <a:effectLst/>
              </a:rPr>
              <a:t>Training</a:t>
            </a:r>
          </a:p>
        </p:txBody>
      </p:sp>
      <p:sp>
        <p:nvSpPr>
          <p:cNvPr id="283659" name="Rectangle 11"/>
          <p:cNvSpPr>
            <a:spLocks noChangeArrowheads="1"/>
          </p:cNvSpPr>
          <p:nvPr/>
        </p:nvSpPr>
        <p:spPr bwMode="auto">
          <a:xfrm>
            <a:off x="6096000" y="2819400"/>
            <a:ext cx="1981200" cy="1981200"/>
          </a:xfrm>
          <a:prstGeom prst="rect">
            <a:avLst/>
          </a:prstGeom>
          <a:noFill/>
          <a:ln w="9525">
            <a:noFill/>
            <a:miter lim="800000"/>
            <a:headEnd/>
            <a:tailEnd/>
          </a:ln>
          <a:effectLst/>
        </p:spPr>
        <p:txBody>
          <a:bodyPr/>
          <a:lstStyle/>
          <a:p>
            <a:pPr marL="168275" indent="-168275">
              <a:lnSpc>
                <a:spcPct val="75000"/>
              </a:lnSpc>
              <a:buFontTx/>
              <a:buChar char="•"/>
            </a:pPr>
            <a:r>
              <a:rPr lang="en-US" sz="1800" b="1">
                <a:effectLst/>
              </a:rPr>
              <a:t>Performance Improvements</a:t>
            </a:r>
          </a:p>
          <a:p>
            <a:pPr marL="168275" indent="-168275">
              <a:lnSpc>
                <a:spcPct val="75000"/>
              </a:lnSpc>
              <a:buFontTx/>
              <a:buChar char="•"/>
            </a:pPr>
            <a:endParaRPr lang="en-US" sz="1800" b="1">
              <a:effectLst/>
            </a:endParaRPr>
          </a:p>
          <a:p>
            <a:pPr marL="168275" indent="-168275">
              <a:lnSpc>
                <a:spcPct val="75000"/>
              </a:lnSpc>
              <a:buFontTx/>
              <a:buChar char="•"/>
            </a:pPr>
            <a:r>
              <a:rPr lang="en-US" sz="1800" b="1">
                <a:effectLst/>
              </a:rPr>
              <a:t>Input to performance appraisal</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t>Team Development - Input</a:t>
            </a:r>
          </a:p>
        </p:txBody>
      </p:sp>
      <p:sp>
        <p:nvSpPr>
          <p:cNvPr id="299011" name="Rectangle 3"/>
          <p:cNvSpPr>
            <a:spLocks noGrp="1" noChangeArrowheads="1"/>
          </p:cNvSpPr>
          <p:nvPr>
            <p:ph sz="quarter" idx="1"/>
          </p:nvPr>
        </p:nvSpPr>
        <p:spPr/>
        <p:txBody>
          <a:bodyPr>
            <a:normAutofit lnSpcReduction="10000"/>
          </a:bodyPr>
          <a:lstStyle/>
          <a:p>
            <a:r>
              <a:rPr lang="en-US" sz="2000"/>
              <a:t>Project Staff</a:t>
            </a:r>
          </a:p>
          <a:p>
            <a:pPr lvl="1"/>
            <a:r>
              <a:rPr lang="en-US" sz="1800"/>
              <a:t>The staff assignments implicitly defines the individual skills and the existing team skills to build on and develop to meet the projects requirements</a:t>
            </a:r>
          </a:p>
          <a:p>
            <a:r>
              <a:rPr lang="en-US" sz="2000"/>
              <a:t>Project Plan</a:t>
            </a:r>
          </a:p>
          <a:p>
            <a:pPr lvl="1"/>
            <a:r>
              <a:rPr lang="en-US" sz="1800"/>
              <a:t>Required to define the technical context of operation</a:t>
            </a:r>
          </a:p>
          <a:p>
            <a:r>
              <a:rPr lang="en-US" sz="2000"/>
              <a:t>Staffing Management Plan</a:t>
            </a:r>
          </a:p>
          <a:p>
            <a:pPr lvl="1"/>
            <a:r>
              <a:rPr lang="en-US" sz="1800"/>
              <a:t>Defines the when and how staff will be brought into the project and released from the project</a:t>
            </a:r>
          </a:p>
          <a:p>
            <a:r>
              <a:rPr lang="en-US" sz="2000"/>
              <a:t>Performance Reports		</a:t>
            </a:r>
          </a:p>
          <a:p>
            <a:pPr lvl="1"/>
            <a:r>
              <a:rPr lang="en-US" sz="1800"/>
              <a:t>Provides the feedback to the project team about the project performance</a:t>
            </a:r>
          </a:p>
          <a:p>
            <a:r>
              <a:rPr lang="en-US" sz="2000"/>
              <a:t>External feedback</a:t>
            </a:r>
          </a:p>
          <a:p>
            <a:pPr lvl="1"/>
            <a:r>
              <a:rPr lang="en-US" sz="1800"/>
              <a:t>Periodical performance measurement of the project team against external stakeholders expectations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Team Development - Tools</a:t>
            </a:r>
          </a:p>
        </p:txBody>
      </p:sp>
      <p:sp>
        <p:nvSpPr>
          <p:cNvPr id="284675" name="Rectangle 3"/>
          <p:cNvSpPr>
            <a:spLocks noGrp="1" noChangeArrowheads="1"/>
          </p:cNvSpPr>
          <p:nvPr>
            <p:ph sz="quarter" idx="1"/>
          </p:nvPr>
        </p:nvSpPr>
        <p:spPr/>
        <p:txBody>
          <a:bodyPr/>
          <a:lstStyle/>
          <a:p>
            <a:r>
              <a:rPr lang="en-US" sz="2000"/>
              <a:t>Team-building activities</a:t>
            </a:r>
          </a:p>
          <a:p>
            <a:pPr lvl="1"/>
            <a:r>
              <a:rPr lang="en-US" sz="1800"/>
              <a:t>- “The specific actions taken by management and individuals to improve team performance.”</a:t>
            </a:r>
          </a:p>
          <a:p>
            <a:pPr lvl="1"/>
            <a:r>
              <a:rPr lang="en-US" sz="1800"/>
              <a:t>“The process of influencing a group of diverse individuals, each with their own goals, needs and perspectives, to work together effectively for the good of the project such that their team will accomplish more than the sum of their individual efforts could otherwise achieve.”</a:t>
            </a:r>
          </a:p>
          <a:p>
            <a:pPr lvl="1"/>
            <a:r>
              <a:rPr lang="en-US" sz="1800"/>
              <a:t>Types of Actions may include but are not limited to:</a:t>
            </a:r>
          </a:p>
          <a:p>
            <a:pPr lvl="2"/>
            <a:r>
              <a:rPr lang="en-US" sz="1600"/>
              <a:t>Involvement of Non-management team members in the planning process</a:t>
            </a:r>
          </a:p>
          <a:p>
            <a:pPr lvl="2"/>
            <a:r>
              <a:rPr lang="en-US" sz="1600"/>
              <a:t>Establishing procedures for surfacing and resolution of conflicts </a:t>
            </a:r>
          </a:p>
          <a:p>
            <a:pPr lvl="2"/>
            <a:r>
              <a:rPr lang="en-US" sz="1600"/>
              <a:t>A regular item on the agenda for the status review meeting</a:t>
            </a:r>
          </a:p>
          <a:p>
            <a:pPr lvl="2"/>
            <a:r>
              <a:rPr lang="en-US" sz="1600"/>
              <a:t>Extended off-site focus meeting</a:t>
            </a:r>
          </a:p>
          <a:p>
            <a:pPr lvl="2"/>
            <a:r>
              <a:rPr lang="en-US" sz="1600"/>
              <a:t>Any activity that enhances the awareness of the benefits of cooperation, collaboration and team respect</a:t>
            </a:r>
          </a:p>
          <a:p>
            <a:pPr lvl="2"/>
            <a:endParaRPr lang="en-US" sz="1600"/>
          </a:p>
          <a:p>
            <a:pPr lvl="1"/>
            <a:endParaRPr lang="en-US" sz="180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31" name="Rectangle 35"/>
          <p:cNvSpPr>
            <a:spLocks noGrp="1" noChangeArrowheads="1"/>
          </p:cNvSpPr>
          <p:nvPr>
            <p:ph type="title"/>
          </p:nvPr>
        </p:nvSpPr>
        <p:spPr/>
        <p:txBody>
          <a:bodyPr/>
          <a:lstStyle/>
          <a:p>
            <a:r>
              <a:rPr lang="en-US"/>
              <a:t>General Management Skills</a:t>
            </a:r>
          </a:p>
        </p:txBody>
      </p:sp>
      <p:sp>
        <p:nvSpPr>
          <p:cNvPr id="285732" name="Rectangle 36"/>
          <p:cNvSpPr>
            <a:spLocks noGrp="1" noChangeArrowheads="1"/>
          </p:cNvSpPr>
          <p:nvPr>
            <p:ph sz="quarter" idx="1"/>
          </p:nvPr>
        </p:nvSpPr>
        <p:spPr/>
        <p:txBody>
          <a:bodyPr>
            <a:normAutofit/>
          </a:bodyPr>
          <a:lstStyle/>
          <a:p>
            <a:endParaRPr lang="en-US"/>
          </a:p>
          <a:p>
            <a:r>
              <a:rPr lang="en-US"/>
              <a:t>General Management Skills </a:t>
            </a:r>
          </a:p>
          <a:p>
            <a:pPr lvl="1"/>
            <a:r>
              <a:rPr lang="en-US"/>
              <a:t>Of particular importance for team development, specifically skills such as:</a:t>
            </a:r>
          </a:p>
          <a:p>
            <a:pPr lvl="2"/>
            <a:r>
              <a:rPr lang="en-US"/>
              <a:t>Leadership</a:t>
            </a:r>
          </a:p>
          <a:p>
            <a:pPr lvl="2"/>
            <a:r>
              <a:rPr lang="en-US"/>
              <a:t>Communication</a:t>
            </a:r>
          </a:p>
          <a:p>
            <a:pPr lvl="2"/>
            <a:r>
              <a:rPr lang="en-US"/>
              <a:t>Negotiation</a:t>
            </a:r>
          </a:p>
          <a:p>
            <a:pPr lvl="2"/>
            <a:r>
              <a:rPr lang="en-US"/>
              <a:t>Problem Definition</a:t>
            </a:r>
          </a:p>
          <a:p>
            <a:pPr lvl="2"/>
            <a:r>
              <a:rPr lang="en-US"/>
              <a:t>Decision Making</a:t>
            </a:r>
          </a:p>
          <a:p>
            <a:pPr lvl="2"/>
            <a:r>
              <a:rPr lang="en-US"/>
              <a:t>Organizational Influence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447800" y="609600"/>
            <a:ext cx="6096000" cy="801688"/>
          </a:xfrm>
          <a:noFill/>
          <a:ln/>
        </p:spPr>
        <p:txBody>
          <a:bodyPr lIns="92075" tIns="46038" rIns="92075" bIns="46038">
            <a:normAutofit fontScale="90000"/>
          </a:bodyPr>
          <a:lstStyle/>
          <a:p>
            <a:r>
              <a:rPr lang="en-US"/>
              <a:t>Managing Human Resources - Introduction</a:t>
            </a:r>
          </a:p>
        </p:txBody>
      </p:sp>
      <p:sp>
        <p:nvSpPr>
          <p:cNvPr id="256003" name="Rectangle 3"/>
          <p:cNvSpPr>
            <a:spLocks noGrp="1" noChangeArrowheads="1"/>
          </p:cNvSpPr>
          <p:nvPr>
            <p:ph sz="quarter" idx="1"/>
          </p:nvPr>
        </p:nvSpPr>
        <p:spPr>
          <a:ln/>
        </p:spPr>
        <p:txBody>
          <a:bodyPr lIns="92075" tIns="46038" rIns="92075" bIns="46038"/>
          <a:lstStyle/>
          <a:p>
            <a:r>
              <a:rPr lang="en-US" sz="2200" b="1" dirty="0"/>
              <a:t>What is managing Human Resources? Why needed?</a:t>
            </a:r>
          </a:p>
          <a:p>
            <a:r>
              <a:rPr lang="en-US" sz="2200" b="1" dirty="0"/>
              <a:t>Do you have a Staffing Plan?</a:t>
            </a:r>
          </a:p>
          <a:p>
            <a:r>
              <a:rPr lang="en-US" sz="2200" b="1" dirty="0"/>
              <a:t>Are the other management plans included in the project plan</a:t>
            </a:r>
          </a:p>
          <a:p>
            <a:r>
              <a:rPr lang="en-US" sz="2200" b="1" dirty="0"/>
              <a:t>Do you have a proper rewards and recognition system?</a:t>
            </a:r>
          </a:p>
          <a:p>
            <a:r>
              <a:rPr lang="en-US" sz="2200" b="1" dirty="0"/>
              <a:t>Do you know how to manage conflicts?</a:t>
            </a:r>
          </a:p>
          <a:p>
            <a:r>
              <a:rPr lang="en-US" sz="2200" b="1" dirty="0"/>
              <a:t>Do you have a team directory?</a:t>
            </a:r>
          </a:p>
          <a:p>
            <a:r>
              <a:rPr lang="en-US" sz="2200" b="1" dirty="0"/>
              <a:t>Do you have a responsibility chart?</a:t>
            </a:r>
          </a:p>
          <a:p>
            <a:r>
              <a:rPr lang="en-US" sz="2200" b="1" dirty="0"/>
              <a:t>Do you have a proper performance evaluation technique?</a:t>
            </a:r>
          </a:p>
          <a:p>
            <a:endParaRPr lang="en-US" sz="2200" b="1" dirty="0"/>
          </a:p>
          <a:p>
            <a:endParaRPr lang="en-US" sz="2200" b="1" dirty="0"/>
          </a:p>
          <a:p>
            <a:pPr>
              <a:buFontTx/>
              <a:buNone/>
            </a:pPr>
            <a:endParaRPr lang="en-US" sz="2000" b="1" dirty="0"/>
          </a:p>
          <a:p>
            <a:pPr>
              <a:buFontTx/>
              <a:buNone/>
            </a:pPr>
            <a:endParaRPr lang="en-US" sz="2000" b="1"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1026"/>
          <p:cNvSpPr>
            <a:spLocks noGrp="1" noChangeArrowheads="1"/>
          </p:cNvSpPr>
          <p:nvPr>
            <p:ph type="title"/>
          </p:nvPr>
        </p:nvSpPr>
        <p:spPr/>
        <p:txBody>
          <a:bodyPr/>
          <a:lstStyle/>
          <a:p>
            <a:r>
              <a:rPr lang="en-US" dirty="0"/>
              <a:t>Reward and Recognition System</a:t>
            </a:r>
          </a:p>
        </p:txBody>
      </p:sp>
      <p:sp>
        <p:nvSpPr>
          <p:cNvPr id="277507" name="Rectangle 1027"/>
          <p:cNvSpPr>
            <a:spLocks noGrp="1" noChangeArrowheads="1"/>
          </p:cNvSpPr>
          <p:nvPr>
            <p:ph sz="quarter" idx="1"/>
          </p:nvPr>
        </p:nvSpPr>
        <p:spPr/>
        <p:txBody>
          <a:bodyPr>
            <a:normAutofit/>
          </a:bodyPr>
          <a:lstStyle/>
          <a:p>
            <a:pPr>
              <a:buFontTx/>
              <a:buNone/>
            </a:pPr>
            <a:endParaRPr lang="en-US" sz="2000" dirty="0"/>
          </a:p>
          <a:p>
            <a:pPr lvl="1"/>
            <a:r>
              <a:rPr lang="en-US" dirty="0"/>
              <a:t>Formal management actions which promote or reinforce desirable behavior</a:t>
            </a:r>
          </a:p>
          <a:p>
            <a:pPr lvl="1"/>
            <a:r>
              <a:rPr lang="en-US" dirty="0"/>
              <a:t>Link between performance and reward must be </a:t>
            </a:r>
          </a:p>
          <a:p>
            <a:pPr lvl="2"/>
            <a:r>
              <a:rPr lang="en-US" dirty="0"/>
              <a:t>Clear</a:t>
            </a:r>
          </a:p>
          <a:p>
            <a:pPr lvl="2"/>
            <a:r>
              <a:rPr lang="en-US" dirty="0"/>
              <a:t>Explicit</a:t>
            </a:r>
          </a:p>
          <a:p>
            <a:pPr lvl="2"/>
            <a:r>
              <a:rPr lang="en-US" dirty="0"/>
              <a:t>Achievable</a:t>
            </a:r>
          </a:p>
          <a:p>
            <a:pPr lvl="1"/>
            <a:r>
              <a:rPr lang="en-US" dirty="0"/>
              <a:t>Unique Projects require own reward and recognition system when existing programs are not appropriate</a:t>
            </a:r>
          </a:p>
          <a:p>
            <a:pPr lvl="1"/>
            <a:r>
              <a:rPr lang="en-US" dirty="0"/>
              <a:t>System should consider cultural differences</a:t>
            </a:r>
          </a:p>
          <a:p>
            <a:pPr lvl="2"/>
            <a:r>
              <a:rPr lang="en-US" dirty="0"/>
              <a:t>Individual recognition for individualistic cultures</a:t>
            </a:r>
          </a:p>
          <a:p>
            <a:pPr lvl="2"/>
            <a:r>
              <a:rPr lang="en-US" dirty="0"/>
              <a:t>Team recognition for teaming cultures</a:t>
            </a:r>
          </a:p>
          <a:p>
            <a:pPr lvl="2"/>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t>More Tools and Techniques</a:t>
            </a:r>
          </a:p>
        </p:txBody>
      </p:sp>
      <p:sp>
        <p:nvSpPr>
          <p:cNvPr id="308227" name="Rectangle 3"/>
          <p:cNvSpPr>
            <a:spLocks noGrp="1" noChangeArrowheads="1"/>
          </p:cNvSpPr>
          <p:nvPr>
            <p:ph sz="quarter" idx="1"/>
          </p:nvPr>
        </p:nvSpPr>
        <p:spPr/>
        <p:txBody>
          <a:bodyPr>
            <a:normAutofit lnSpcReduction="10000"/>
          </a:bodyPr>
          <a:lstStyle/>
          <a:p>
            <a:r>
              <a:rPr lang="en-US"/>
              <a:t>Collocation</a:t>
            </a:r>
          </a:p>
          <a:p>
            <a:pPr lvl="1"/>
            <a:r>
              <a:rPr lang="en-US"/>
              <a:t>The act or result of placing arranging in a place or position</a:t>
            </a:r>
          </a:p>
          <a:p>
            <a:pPr lvl="1"/>
            <a:r>
              <a:rPr lang="en-US"/>
              <a:t>Placing all, or almost all, of the most active project team members in the same physical location to enhance their ability to perform as a team</a:t>
            </a:r>
          </a:p>
          <a:p>
            <a:pPr lvl="1"/>
            <a:r>
              <a:rPr lang="en-US"/>
              <a:t>Widely used on larger projects</a:t>
            </a:r>
          </a:p>
          <a:p>
            <a:pPr lvl="1"/>
            <a:r>
              <a:rPr lang="en-US"/>
              <a:t>Can be effective for smaller projects (war room concept)</a:t>
            </a:r>
          </a:p>
          <a:p>
            <a:r>
              <a:rPr lang="en-US"/>
              <a:t>Training</a:t>
            </a:r>
          </a:p>
          <a:p>
            <a:pPr lvl="1"/>
            <a:r>
              <a:rPr lang="en-US"/>
              <a:t>All activities designed to enhance the skills, knowledge and capabilities of the project team</a:t>
            </a:r>
          </a:p>
          <a:p>
            <a:pPr lvl="1"/>
            <a:r>
              <a:rPr lang="en-US"/>
              <a:t>May be formal</a:t>
            </a:r>
          </a:p>
          <a:p>
            <a:pPr lvl="1"/>
            <a:r>
              <a:rPr lang="en-US"/>
              <a:t>May be informal or feedback from team members</a:t>
            </a:r>
          </a:p>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t>Stages of Team Development</a:t>
            </a:r>
          </a:p>
        </p:txBody>
      </p:sp>
      <p:sp>
        <p:nvSpPr>
          <p:cNvPr id="309251" name="Rectangle 3"/>
          <p:cNvSpPr>
            <a:spLocks noGrp="1" noChangeArrowheads="1"/>
          </p:cNvSpPr>
          <p:nvPr>
            <p:ph sz="quarter" idx="1"/>
          </p:nvPr>
        </p:nvSpPr>
        <p:spPr/>
        <p:txBody>
          <a:bodyPr>
            <a:normAutofit/>
          </a:bodyPr>
          <a:lstStyle/>
          <a:p>
            <a:pPr>
              <a:lnSpc>
                <a:spcPct val="90000"/>
              </a:lnSpc>
            </a:pPr>
            <a:r>
              <a:rPr lang="en-US"/>
              <a:t>Form (little active production work)</a:t>
            </a:r>
          </a:p>
          <a:p>
            <a:pPr lvl="1">
              <a:lnSpc>
                <a:spcPct val="90000"/>
              </a:lnSpc>
            </a:pPr>
            <a:r>
              <a:rPr lang="en-US"/>
              <a:t>Behavior acceptable to group</a:t>
            </a:r>
          </a:p>
          <a:p>
            <a:pPr lvl="1">
              <a:lnSpc>
                <a:spcPct val="90000"/>
              </a:lnSpc>
            </a:pPr>
            <a:r>
              <a:rPr lang="en-US"/>
              <a:t>Transition individual to member</a:t>
            </a:r>
          </a:p>
          <a:p>
            <a:pPr lvl="1">
              <a:lnSpc>
                <a:spcPct val="90000"/>
              </a:lnSpc>
            </a:pPr>
            <a:r>
              <a:rPr lang="en-US"/>
              <a:t>Testing behavior expectations</a:t>
            </a:r>
          </a:p>
          <a:p>
            <a:pPr>
              <a:lnSpc>
                <a:spcPct val="90000"/>
              </a:lnSpc>
            </a:pPr>
            <a:r>
              <a:rPr lang="en-US"/>
              <a:t>Storm (little active productive work)</a:t>
            </a:r>
          </a:p>
          <a:p>
            <a:pPr lvl="1">
              <a:lnSpc>
                <a:spcPct val="90000"/>
              </a:lnSpc>
            </a:pPr>
            <a:r>
              <a:rPr lang="en-US"/>
              <a:t>Hostility</a:t>
            </a:r>
          </a:p>
          <a:p>
            <a:pPr lvl="1">
              <a:lnSpc>
                <a:spcPct val="90000"/>
              </a:lnSpc>
            </a:pPr>
            <a:r>
              <a:rPr lang="en-US"/>
              <a:t>Disunity, tension, jealousy</a:t>
            </a:r>
          </a:p>
          <a:p>
            <a:pPr lvl="1">
              <a:lnSpc>
                <a:spcPct val="90000"/>
              </a:lnSpc>
            </a:pPr>
            <a:r>
              <a:rPr lang="en-US"/>
              <a:t>Sharp fluctuations in feelings</a:t>
            </a:r>
          </a:p>
          <a:p>
            <a:pPr>
              <a:lnSpc>
                <a:spcPct val="90000"/>
              </a:lnSpc>
            </a:pPr>
            <a:r>
              <a:rPr lang="en-US"/>
              <a:t>Norm (Moderate work)</a:t>
            </a:r>
          </a:p>
          <a:p>
            <a:pPr lvl="1">
              <a:lnSpc>
                <a:spcPct val="90000"/>
              </a:lnSpc>
            </a:pPr>
            <a:r>
              <a:rPr lang="en-US"/>
              <a:t>Accept the team</a:t>
            </a:r>
          </a:p>
          <a:p>
            <a:pPr lvl="1">
              <a:lnSpc>
                <a:spcPct val="90000"/>
              </a:lnSpc>
            </a:pPr>
            <a:r>
              <a:rPr lang="en-US"/>
              <a:t>Their roles </a:t>
            </a:r>
          </a:p>
          <a:p>
            <a:pPr lvl="1">
              <a:lnSpc>
                <a:spcPct val="90000"/>
              </a:lnSpc>
            </a:pPr>
            <a:r>
              <a:rPr lang="en-US"/>
              <a:t>Idiosyncrasies of peers</a:t>
            </a:r>
          </a:p>
          <a:p>
            <a:pPr lvl="1">
              <a:lnSpc>
                <a:spcPct val="90000"/>
              </a:lnSpc>
            </a:pPr>
            <a:r>
              <a:rPr lang="en-US"/>
              <a:t>Attempt to achieve maximum harmony</a:t>
            </a:r>
          </a:p>
          <a:p>
            <a:pPr lvl="1">
              <a:lnSpc>
                <a:spcPct val="90000"/>
              </a:lnSpc>
            </a:pPr>
            <a:endParaRPr lang="en-US"/>
          </a:p>
          <a:p>
            <a:pPr lvl="1">
              <a:lnSpc>
                <a:spcPct val="90000"/>
              </a:lnSpc>
            </a:pPr>
            <a:endParaRPr lang="en-US"/>
          </a:p>
          <a:p>
            <a:pPr>
              <a:lnSpc>
                <a:spcPct val="90000"/>
              </a:lnSpc>
            </a:pP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normAutofit/>
          </a:bodyPr>
          <a:lstStyle/>
          <a:p>
            <a:r>
              <a:rPr lang="en-US"/>
              <a:t>Stages of Team Development Contd.</a:t>
            </a:r>
          </a:p>
        </p:txBody>
      </p:sp>
      <p:sp>
        <p:nvSpPr>
          <p:cNvPr id="310275" name="Rectangle 3"/>
          <p:cNvSpPr>
            <a:spLocks noGrp="1" noChangeArrowheads="1"/>
          </p:cNvSpPr>
          <p:nvPr>
            <p:ph sz="quarter" idx="1"/>
          </p:nvPr>
        </p:nvSpPr>
        <p:spPr/>
        <p:txBody>
          <a:bodyPr/>
          <a:lstStyle/>
          <a:p>
            <a:r>
              <a:rPr lang="en-US"/>
              <a:t>Perform (A great deal of work)</a:t>
            </a:r>
          </a:p>
          <a:p>
            <a:pPr lvl="1"/>
            <a:r>
              <a:rPr lang="en-US"/>
              <a:t>Experience insight into personal and interpersonal processes</a:t>
            </a:r>
          </a:p>
          <a:p>
            <a:pPr lvl="1"/>
            <a:r>
              <a:rPr lang="en-US"/>
              <a:t>Constructive self-change is undertaken</a:t>
            </a:r>
          </a:p>
          <a:p>
            <a:endParaRPr lang="en-US"/>
          </a:p>
          <a:p>
            <a:r>
              <a:rPr lang="en-US"/>
              <a:t>Adjourn (with friendship and respect)</a:t>
            </a:r>
          </a:p>
          <a:p>
            <a:pPr lvl="1"/>
            <a:r>
              <a:rPr lang="en-US"/>
              <a:t>Positive disengagement</a:t>
            </a:r>
          </a:p>
          <a:p>
            <a:pPr lvl="1"/>
            <a:r>
              <a:rPr lang="en-US"/>
              <a:t>The basis of future team work</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Conflict Management</a:t>
            </a:r>
          </a:p>
        </p:txBody>
      </p:sp>
      <p:sp>
        <p:nvSpPr>
          <p:cNvPr id="311299" name="Rectangle 3"/>
          <p:cNvSpPr>
            <a:spLocks noGrp="1" noChangeArrowheads="1"/>
          </p:cNvSpPr>
          <p:nvPr>
            <p:ph sz="quarter" idx="1"/>
          </p:nvPr>
        </p:nvSpPr>
        <p:spPr/>
        <p:txBody>
          <a:bodyPr/>
          <a:lstStyle/>
          <a:p>
            <a:r>
              <a:rPr lang="en-US" sz="2000"/>
              <a:t>Conflict actually presents opportunity for the project to improve. </a:t>
            </a:r>
          </a:p>
          <a:p>
            <a:r>
              <a:rPr lang="en-US" sz="2000"/>
              <a:t>Conflict is unavoidable because of</a:t>
            </a:r>
          </a:p>
          <a:p>
            <a:pPr lvl="1"/>
            <a:r>
              <a:rPr lang="en-US" sz="1800"/>
              <a:t>Nature of projects</a:t>
            </a:r>
          </a:p>
          <a:p>
            <a:pPr lvl="1"/>
            <a:r>
              <a:rPr lang="en-US" sz="1800"/>
              <a:t>Limited power of the project manager</a:t>
            </a:r>
          </a:p>
          <a:p>
            <a:pPr lvl="1"/>
            <a:r>
              <a:rPr lang="en-US" sz="1800"/>
              <a:t>Necessity for obtaining resources from functional mangers</a:t>
            </a:r>
          </a:p>
          <a:p>
            <a:r>
              <a:rPr lang="en-US" sz="2000"/>
              <a:t>Conflict can be avoided through</a:t>
            </a:r>
          </a:p>
          <a:p>
            <a:pPr lvl="1"/>
            <a:r>
              <a:rPr lang="en-US" sz="1800"/>
              <a:t>Informing the team</a:t>
            </a:r>
          </a:p>
          <a:p>
            <a:pPr lvl="2"/>
            <a:r>
              <a:rPr lang="en-US" sz="1600"/>
              <a:t>Exactly where the project is headed</a:t>
            </a:r>
          </a:p>
          <a:p>
            <a:pPr lvl="2"/>
            <a:r>
              <a:rPr lang="en-US" sz="1600"/>
              <a:t>Project goals and objectives</a:t>
            </a:r>
          </a:p>
          <a:p>
            <a:pPr lvl="2"/>
            <a:r>
              <a:rPr lang="en-US" sz="1600"/>
              <a:t>All key decisions</a:t>
            </a:r>
          </a:p>
          <a:p>
            <a:pPr lvl="2"/>
            <a:r>
              <a:rPr lang="en-US" sz="1600"/>
              <a:t>Changes</a:t>
            </a:r>
          </a:p>
          <a:p>
            <a:pPr lvl="1"/>
            <a:r>
              <a:rPr lang="en-US" sz="1800"/>
              <a:t>Clearly assigning tasks without ambiguity</a:t>
            </a:r>
          </a:p>
          <a:p>
            <a:pPr lvl="1"/>
            <a:r>
              <a:rPr lang="en-US" sz="1800"/>
              <a:t>Making work assignments interesting and challenging</a:t>
            </a:r>
          </a:p>
          <a:p>
            <a:endParaRPr lang="en-US" sz="2000"/>
          </a:p>
          <a:p>
            <a:pPr lvl="1"/>
            <a:endParaRPr lang="en-US" sz="180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t>Sources of Conflict</a:t>
            </a:r>
          </a:p>
        </p:txBody>
      </p:sp>
      <p:sp>
        <p:nvSpPr>
          <p:cNvPr id="312323" name="Rectangle 3"/>
          <p:cNvSpPr>
            <a:spLocks noGrp="1" noChangeArrowheads="1"/>
          </p:cNvSpPr>
          <p:nvPr>
            <p:ph sz="quarter" idx="1"/>
          </p:nvPr>
        </p:nvSpPr>
        <p:spPr/>
        <p:txBody>
          <a:bodyPr/>
          <a:lstStyle/>
          <a:p>
            <a:r>
              <a:rPr lang="en-US"/>
              <a:t>There are seven sources of conflict </a:t>
            </a:r>
          </a:p>
          <a:p>
            <a:pPr lvl="1"/>
            <a:r>
              <a:rPr lang="en-US"/>
              <a:t>Schedules</a:t>
            </a:r>
          </a:p>
          <a:p>
            <a:pPr lvl="1"/>
            <a:r>
              <a:rPr lang="en-US"/>
              <a:t>Project priorities</a:t>
            </a:r>
          </a:p>
          <a:p>
            <a:pPr lvl="1"/>
            <a:r>
              <a:rPr lang="en-US"/>
              <a:t>Resources</a:t>
            </a:r>
          </a:p>
          <a:p>
            <a:pPr lvl="1"/>
            <a:r>
              <a:rPr lang="en-US"/>
              <a:t>Technical opinions</a:t>
            </a:r>
          </a:p>
          <a:p>
            <a:pPr lvl="1"/>
            <a:r>
              <a:rPr lang="en-US"/>
              <a:t>Administrative procedures</a:t>
            </a:r>
          </a:p>
          <a:p>
            <a:pPr lvl="1"/>
            <a:r>
              <a:rPr lang="en-US"/>
              <a:t>Cost</a:t>
            </a:r>
          </a:p>
          <a:p>
            <a:pPr lvl="1"/>
            <a:r>
              <a:rPr lang="en-US"/>
              <a:t>Personality</a:t>
            </a:r>
          </a:p>
          <a:p>
            <a:endParaRPr lang="en-US"/>
          </a:p>
          <a:p>
            <a:pPr lvl="1"/>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Conflict Resolution Techniques</a:t>
            </a:r>
          </a:p>
        </p:txBody>
      </p:sp>
      <p:sp>
        <p:nvSpPr>
          <p:cNvPr id="313347" name="Rectangle 3"/>
          <p:cNvSpPr>
            <a:spLocks noGrp="1" noChangeArrowheads="1"/>
          </p:cNvSpPr>
          <p:nvPr>
            <p:ph sz="quarter" idx="1"/>
          </p:nvPr>
        </p:nvSpPr>
        <p:spPr/>
        <p:txBody>
          <a:bodyPr>
            <a:normAutofit/>
          </a:bodyPr>
          <a:lstStyle/>
          <a:p>
            <a:r>
              <a:rPr lang="en-US"/>
              <a:t>Problem solving </a:t>
            </a:r>
          </a:p>
          <a:p>
            <a:endParaRPr lang="en-US"/>
          </a:p>
          <a:p>
            <a:r>
              <a:rPr lang="en-US"/>
              <a:t>Compromising</a:t>
            </a:r>
          </a:p>
          <a:p>
            <a:endParaRPr lang="en-US"/>
          </a:p>
          <a:p>
            <a:r>
              <a:rPr lang="en-US"/>
              <a:t>Withdrawal</a:t>
            </a:r>
          </a:p>
          <a:p>
            <a:endParaRPr lang="en-US"/>
          </a:p>
          <a:p>
            <a:r>
              <a:rPr lang="en-US"/>
              <a:t>Smoothing</a:t>
            </a:r>
          </a:p>
          <a:p>
            <a:endParaRPr lang="en-US"/>
          </a:p>
          <a:p>
            <a:r>
              <a:rPr lang="en-US"/>
              <a:t>Forcing</a:t>
            </a:r>
          </a:p>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Maslow’s Hierarchy of Needs</a:t>
            </a:r>
          </a:p>
        </p:txBody>
      </p:sp>
      <p:sp>
        <p:nvSpPr>
          <p:cNvPr id="314371" name="Rectangle 3"/>
          <p:cNvSpPr>
            <a:spLocks noGrp="1" noChangeArrowheads="1"/>
          </p:cNvSpPr>
          <p:nvPr>
            <p:ph sz="quarter" idx="1"/>
          </p:nvPr>
        </p:nvSpPr>
        <p:spPr>
          <a:xfrm>
            <a:off x="685800" y="1447800"/>
            <a:ext cx="8153400" cy="4724400"/>
          </a:xfrm>
        </p:spPr>
        <p:txBody>
          <a:bodyPr/>
          <a:lstStyle/>
          <a:p>
            <a:pPr>
              <a:buFontTx/>
              <a:buNone/>
            </a:pPr>
            <a:endParaRPr lang="en-US"/>
          </a:p>
        </p:txBody>
      </p:sp>
      <p:sp>
        <p:nvSpPr>
          <p:cNvPr id="314373" name="Line 5"/>
          <p:cNvSpPr>
            <a:spLocks noChangeShapeType="1"/>
          </p:cNvSpPr>
          <p:nvPr/>
        </p:nvSpPr>
        <p:spPr bwMode="auto">
          <a:xfrm flipH="1">
            <a:off x="1828800" y="1828800"/>
            <a:ext cx="2667000" cy="3886200"/>
          </a:xfrm>
          <a:prstGeom prst="line">
            <a:avLst/>
          </a:prstGeom>
          <a:noFill/>
          <a:ln w="9525">
            <a:solidFill>
              <a:schemeClr val="tx1"/>
            </a:solidFill>
            <a:round/>
            <a:headEnd/>
            <a:tailEnd/>
          </a:ln>
          <a:effectLst/>
        </p:spPr>
        <p:txBody>
          <a:bodyPr/>
          <a:lstStyle/>
          <a:p>
            <a:endParaRPr lang="en-US"/>
          </a:p>
        </p:txBody>
      </p:sp>
      <p:sp>
        <p:nvSpPr>
          <p:cNvPr id="314374" name="Line 6"/>
          <p:cNvSpPr>
            <a:spLocks noChangeShapeType="1"/>
          </p:cNvSpPr>
          <p:nvPr/>
        </p:nvSpPr>
        <p:spPr bwMode="auto">
          <a:xfrm>
            <a:off x="4495800" y="1828800"/>
            <a:ext cx="2590800" cy="3886200"/>
          </a:xfrm>
          <a:prstGeom prst="line">
            <a:avLst/>
          </a:prstGeom>
          <a:noFill/>
          <a:ln w="9525">
            <a:solidFill>
              <a:schemeClr val="tx1"/>
            </a:solidFill>
            <a:round/>
            <a:headEnd/>
            <a:tailEnd/>
          </a:ln>
          <a:effectLst/>
        </p:spPr>
        <p:txBody>
          <a:bodyPr/>
          <a:lstStyle/>
          <a:p>
            <a:endParaRPr lang="en-US"/>
          </a:p>
        </p:txBody>
      </p:sp>
      <p:sp>
        <p:nvSpPr>
          <p:cNvPr id="314375" name="Line 7"/>
          <p:cNvSpPr>
            <a:spLocks noChangeShapeType="1"/>
          </p:cNvSpPr>
          <p:nvPr/>
        </p:nvSpPr>
        <p:spPr bwMode="auto">
          <a:xfrm>
            <a:off x="1828800" y="5715000"/>
            <a:ext cx="5260975" cy="0"/>
          </a:xfrm>
          <a:prstGeom prst="line">
            <a:avLst/>
          </a:prstGeom>
          <a:noFill/>
          <a:ln w="9525">
            <a:solidFill>
              <a:schemeClr val="tx1"/>
            </a:solidFill>
            <a:round/>
            <a:headEnd/>
            <a:tailEnd/>
          </a:ln>
          <a:effectLst/>
        </p:spPr>
        <p:txBody>
          <a:bodyPr/>
          <a:lstStyle/>
          <a:p>
            <a:endParaRPr lang="en-US"/>
          </a:p>
        </p:txBody>
      </p:sp>
      <p:sp>
        <p:nvSpPr>
          <p:cNvPr id="314376" name="Line 8"/>
          <p:cNvSpPr>
            <a:spLocks noChangeShapeType="1"/>
          </p:cNvSpPr>
          <p:nvPr/>
        </p:nvSpPr>
        <p:spPr bwMode="auto">
          <a:xfrm>
            <a:off x="3810000" y="2895600"/>
            <a:ext cx="1371600" cy="0"/>
          </a:xfrm>
          <a:prstGeom prst="line">
            <a:avLst/>
          </a:prstGeom>
          <a:noFill/>
          <a:ln w="9525">
            <a:solidFill>
              <a:schemeClr val="tx1"/>
            </a:solidFill>
            <a:round/>
            <a:headEnd/>
            <a:tailEnd/>
          </a:ln>
          <a:effectLst/>
        </p:spPr>
        <p:txBody>
          <a:bodyPr/>
          <a:lstStyle/>
          <a:p>
            <a:endParaRPr lang="en-US"/>
          </a:p>
        </p:txBody>
      </p:sp>
      <p:sp>
        <p:nvSpPr>
          <p:cNvPr id="314377" name="Line 9"/>
          <p:cNvSpPr>
            <a:spLocks noChangeShapeType="1"/>
          </p:cNvSpPr>
          <p:nvPr/>
        </p:nvSpPr>
        <p:spPr bwMode="auto">
          <a:xfrm>
            <a:off x="3276600" y="3581400"/>
            <a:ext cx="2362200" cy="0"/>
          </a:xfrm>
          <a:prstGeom prst="line">
            <a:avLst/>
          </a:prstGeom>
          <a:noFill/>
          <a:ln w="9525">
            <a:solidFill>
              <a:schemeClr val="tx1"/>
            </a:solidFill>
            <a:round/>
            <a:headEnd/>
            <a:tailEnd/>
          </a:ln>
          <a:effectLst/>
        </p:spPr>
        <p:txBody>
          <a:bodyPr/>
          <a:lstStyle/>
          <a:p>
            <a:endParaRPr lang="en-US"/>
          </a:p>
        </p:txBody>
      </p:sp>
      <p:sp>
        <p:nvSpPr>
          <p:cNvPr id="314378" name="Line 10"/>
          <p:cNvSpPr>
            <a:spLocks noChangeShapeType="1"/>
          </p:cNvSpPr>
          <p:nvPr/>
        </p:nvSpPr>
        <p:spPr bwMode="auto">
          <a:xfrm>
            <a:off x="2743200" y="4343400"/>
            <a:ext cx="3352800" cy="0"/>
          </a:xfrm>
          <a:prstGeom prst="line">
            <a:avLst/>
          </a:prstGeom>
          <a:noFill/>
          <a:ln w="9525">
            <a:solidFill>
              <a:schemeClr val="tx1"/>
            </a:solidFill>
            <a:round/>
            <a:headEnd/>
            <a:tailEnd/>
          </a:ln>
          <a:effectLst/>
        </p:spPr>
        <p:txBody>
          <a:bodyPr/>
          <a:lstStyle/>
          <a:p>
            <a:endParaRPr lang="en-US"/>
          </a:p>
        </p:txBody>
      </p:sp>
      <p:sp>
        <p:nvSpPr>
          <p:cNvPr id="314379" name="Line 11"/>
          <p:cNvSpPr>
            <a:spLocks noChangeShapeType="1"/>
          </p:cNvSpPr>
          <p:nvPr/>
        </p:nvSpPr>
        <p:spPr bwMode="auto">
          <a:xfrm>
            <a:off x="2286000" y="5105400"/>
            <a:ext cx="4343400" cy="0"/>
          </a:xfrm>
          <a:prstGeom prst="line">
            <a:avLst/>
          </a:prstGeom>
          <a:noFill/>
          <a:ln w="9525">
            <a:solidFill>
              <a:schemeClr val="tx1"/>
            </a:solidFill>
            <a:round/>
            <a:headEnd/>
            <a:tailEnd/>
          </a:ln>
          <a:effectLst/>
        </p:spPr>
        <p:txBody>
          <a:bodyPr/>
          <a:lstStyle/>
          <a:p>
            <a:endParaRPr lang="en-US"/>
          </a:p>
        </p:txBody>
      </p:sp>
      <p:sp>
        <p:nvSpPr>
          <p:cNvPr id="314380" name="Text Box 12"/>
          <p:cNvSpPr txBox="1">
            <a:spLocks noChangeArrowheads="1"/>
          </p:cNvSpPr>
          <p:nvPr/>
        </p:nvSpPr>
        <p:spPr bwMode="auto">
          <a:xfrm>
            <a:off x="3886200" y="2246313"/>
            <a:ext cx="1298575" cy="730250"/>
          </a:xfrm>
          <a:prstGeom prst="rect">
            <a:avLst/>
          </a:prstGeom>
          <a:noFill/>
          <a:ln w="9525">
            <a:noFill/>
            <a:miter lim="800000"/>
            <a:headEnd/>
            <a:tailEnd/>
          </a:ln>
          <a:effectLst/>
        </p:spPr>
        <p:txBody>
          <a:bodyPr>
            <a:spAutoFit/>
          </a:bodyPr>
          <a:lstStyle/>
          <a:p>
            <a:pPr algn="ctr"/>
            <a:r>
              <a:rPr lang="en-US" sz="1400">
                <a:effectLst>
                  <a:outerShdw blurRad="38100" dist="38100" dir="2700000" algn="tl">
                    <a:srgbClr val="C0C0C0"/>
                  </a:outerShdw>
                </a:effectLst>
              </a:rPr>
              <a:t>Self – </a:t>
            </a:r>
          </a:p>
          <a:p>
            <a:pPr algn="ctr"/>
            <a:r>
              <a:rPr lang="en-US" sz="1400">
                <a:effectLst>
                  <a:outerShdw blurRad="38100" dist="38100" dir="2700000" algn="tl">
                    <a:srgbClr val="C0C0C0"/>
                  </a:outerShdw>
                </a:effectLst>
              </a:rPr>
              <a:t>Actualization</a:t>
            </a:r>
          </a:p>
          <a:p>
            <a:endParaRPr lang="en-US" sz="1400">
              <a:effectLst>
                <a:outerShdw blurRad="38100" dist="38100" dir="2700000" algn="tl">
                  <a:srgbClr val="C0C0C0"/>
                </a:outerShdw>
              </a:effectLst>
            </a:endParaRPr>
          </a:p>
        </p:txBody>
      </p:sp>
      <p:sp>
        <p:nvSpPr>
          <p:cNvPr id="314381" name="Text Box 13"/>
          <p:cNvSpPr txBox="1">
            <a:spLocks noChangeArrowheads="1"/>
          </p:cNvSpPr>
          <p:nvPr/>
        </p:nvSpPr>
        <p:spPr bwMode="auto">
          <a:xfrm>
            <a:off x="3784600" y="3035300"/>
            <a:ext cx="1298575" cy="517525"/>
          </a:xfrm>
          <a:prstGeom prst="rect">
            <a:avLst/>
          </a:prstGeom>
          <a:noFill/>
          <a:ln w="9525">
            <a:noFill/>
            <a:miter lim="800000"/>
            <a:headEnd/>
            <a:tailEnd/>
          </a:ln>
          <a:effectLst/>
        </p:spPr>
        <p:txBody>
          <a:bodyPr>
            <a:spAutoFit/>
          </a:bodyPr>
          <a:lstStyle/>
          <a:p>
            <a:pPr algn="ctr"/>
            <a:r>
              <a:rPr lang="en-US" sz="1400">
                <a:effectLst>
                  <a:outerShdw blurRad="38100" dist="38100" dir="2700000" algn="tl">
                    <a:srgbClr val="C0C0C0"/>
                  </a:outerShdw>
                </a:effectLst>
              </a:rPr>
              <a:t>Esteem</a:t>
            </a:r>
          </a:p>
          <a:p>
            <a:endParaRPr lang="en-US" sz="1400">
              <a:effectLst>
                <a:outerShdw blurRad="38100" dist="38100" dir="2700000" algn="tl">
                  <a:srgbClr val="C0C0C0"/>
                </a:outerShdw>
              </a:effectLst>
            </a:endParaRPr>
          </a:p>
        </p:txBody>
      </p:sp>
      <p:sp>
        <p:nvSpPr>
          <p:cNvPr id="314383" name="Text Box 15"/>
          <p:cNvSpPr txBox="1">
            <a:spLocks noChangeArrowheads="1"/>
          </p:cNvSpPr>
          <p:nvPr/>
        </p:nvSpPr>
        <p:spPr bwMode="auto">
          <a:xfrm>
            <a:off x="3746500" y="3775075"/>
            <a:ext cx="1298575" cy="517525"/>
          </a:xfrm>
          <a:prstGeom prst="rect">
            <a:avLst/>
          </a:prstGeom>
          <a:noFill/>
          <a:ln w="9525">
            <a:noFill/>
            <a:miter lim="800000"/>
            <a:headEnd/>
            <a:tailEnd/>
          </a:ln>
          <a:effectLst/>
        </p:spPr>
        <p:txBody>
          <a:bodyPr>
            <a:spAutoFit/>
          </a:bodyPr>
          <a:lstStyle/>
          <a:p>
            <a:pPr algn="ctr"/>
            <a:r>
              <a:rPr lang="en-US" sz="1400">
                <a:effectLst>
                  <a:outerShdw blurRad="38100" dist="38100" dir="2700000" algn="tl">
                    <a:srgbClr val="C0C0C0"/>
                  </a:outerShdw>
                </a:effectLst>
              </a:rPr>
              <a:t>Social</a:t>
            </a:r>
          </a:p>
          <a:p>
            <a:endParaRPr lang="en-US" sz="1400">
              <a:effectLst>
                <a:outerShdw blurRad="38100" dist="38100" dir="2700000" algn="tl">
                  <a:srgbClr val="C0C0C0"/>
                </a:outerShdw>
              </a:effectLst>
            </a:endParaRPr>
          </a:p>
        </p:txBody>
      </p:sp>
      <p:sp>
        <p:nvSpPr>
          <p:cNvPr id="314384" name="Text Box 16"/>
          <p:cNvSpPr txBox="1">
            <a:spLocks noChangeArrowheads="1"/>
          </p:cNvSpPr>
          <p:nvPr/>
        </p:nvSpPr>
        <p:spPr bwMode="auto">
          <a:xfrm>
            <a:off x="3708400" y="4498975"/>
            <a:ext cx="1298575" cy="517525"/>
          </a:xfrm>
          <a:prstGeom prst="rect">
            <a:avLst/>
          </a:prstGeom>
          <a:noFill/>
          <a:ln w="9525">
            <a:noFill/>
            <a:miter lim="800000"/>
            <a:headEnd/>
            <a:tailEnd/>
          </a:ln>
          <a:effectLst/>
        </p:spPr>
        <p:txBody>
          <a:bodyPr>
            <a:spAutoFit/>
          </a:bodyPr>
          <a:lstStyle/>
          <a:p>
            <a:pPr algn="ctr"/>
            <a:r>
              <a:rPr lang="en-US" sz="1400">
                <a:effectLst>
                  <a:outerShdw blurRad="38100" dist="38100" dir="2700000" algn="tl">
                    <a:srgbClr val="C0C0C0"/>
                  </a:outerShdw>
                </a:effectLst>
              </a:rPr>
              <a:t>  Safety</a:t>
            </a:r>
          </a:p>
          <a:p>
            <a:endParaRPr lang="en-US" sz="1400">
              <a:effectLst>
                <a:outerShdw blurRad="38100" dist="38100" dir="2700000" algn="tl">
                  <a:srgbClr val="C0C0C0"/>
                </a:outerShdw>
              </a:effectLst>
            </a:endParaRPr>
          </a:p>
        </p:txBody>
      </p:sp>
      <p:sp>
        <p:nvSpPr>
          <p:cNvPr id="314385" name="Text Box 17"/>
          <p:cNvSpPr txBox="1">
            <a:spLocks noChangeArrowheads="1"/>
          </p:cNvSpPr>
          <p:nvPr/>
        </p:nvSpPr>
        <p:spPr bwMode="auto">
          <a:xfrm>
            <a:off x="3654425" y="5286375"/>
            <a:ext cx="1298575" cy="517525"/>
          </a:xfrm>
          <a:prstGeom prst="rect">
            <a:avLst/>
          </a:prstGeom>
          <a:noFill/>
          <a:ln w="9525">
            <a:noFill/>
            <a:miter lim="800000"/>
            <a:headEnd/>
            <a:tailEnd/>
          </a:ln>
          <a:effectLst/>
        </p:spPr>
        <p:txBody>
          <a:bodyPr>
            <a:spAutoFit/>
          </a:bodyPr>
          <a:lstStyle/>
          <a:p>
            <a:pPr algn="ctr"/>
            <a:r>
              <a:rPr lang="en-US" sz="1400">
                <a:effectLst>
                  <a:outerShdw blurRad="38100" dist="38100" dir="2700000" algn="tl">
                    <a:srgbClr val="C0C0C0"/>
                  </a:outerShdw>
                </a:effectLst>
              </a:rPr>
              <a:t> Physiological</a:t>
            </a:r>
          </a:p>
          <a:p>
            <a:endParaRPr lang="en-US" sz="1400">
              <a:effectLst>
                <a:outerShdw blurRad="38100" dist="38100" dir="2700000" algn="tl">
                  <a:srgbClr val="C0C0C0"/>
                </a:outerShdw>
              </a:effectLst>
            </a:endParaRPr>
          </a:p>
        </p:txBody>
      </p:sp>
      <p:sp>
        <p:nvSpPr>
          <p:cNvPr id="314386" name="Text Box 18"/>
          <p:cNvSpPr txBox="1">
            <a:spLocks noChangeArrowheads="1"/>
          </p:cNvSpPr>
          <p:nvPr/>
        </p:nvSpPr>
        <p:spPr bwMode="auto">
          <a:xfrm>
            <a:off x="5334000" y="2286000"/>
            <a:ext cx="2971800" cy="336550"/>
          </a:xfrm>
          <a:prstGeom prst="rect">
            <a:avLst/>
          </a:prstGeom>
          <a:noFill/>
          <a:ln w="9525">
            <a:noFill/>
            <a:miter lim="800000"/>
            <a:headEnd/>
            <a:tailEnd/>
          </a:ln>
          <a:effectLst/>
        </p:spPr>
        <p:txBody>
          <a:bodyPr>
            <a:spAutoFit/>
          </a:bodyPr>
          <a:lstStyle/>
          <a:p>
            <a:pPr>
              <a:spcBef>
                <a:spcPct val="50000"/>
              </a:spcBef>
            </a:pPr>
            <a:r>
              <a:rPr lang="en-US" sz="1600">
                <a:solidFill>
                  <a:srgbClr val="CC3300"/>
                </a:solidFill>
                <a:effectLst>
                  <a:outerShdw blurRad="38100" dist="38100" dir="2700000" algn="tl">
                    <a:srgbClr val="C0C0C0"/>
                  </a:outerShdw>
                </a:effectLst>
              </a:rPr>
              <a:t>Self-fulfillment, growth, learning</a:t>
            </a:r>
          </a:p>
        </p:txBody>
      </p:sp>
      <p:sp>
        <p:nvSpPr>
          <p:cNvPr id="314387" name="Text Box 19"/>
          <p:cNvSpPr txBox="1">
            <a:spLocks noChangeArrowheads="1"/>
          </p:cNvSpPr>
          <p:nvPr/>
        </p:nvSpPr>
        <p:spPr bwMode="auto">
          <a:xfrm>
            <a:off x="5715000" y="2819400"/>
            <a:ext cx="2514600" cy="581025"/>
          </a:xfrm>
          <a:prstGeom prst="rect">
            <a:avLst/>
          </a:prstGeom>
          <a:noFill/>
          <a:ln w="9525">
            <a:noFill/>
            <a:miter lim="800000"/>
            <a:headEnd/>
            <a:tailEnd/>
          </a:ln>
          <a:effectLst/>
        </p:spPr>
        <p:txBody>
          <a:bodyPr>
            <a:spAutoFit/>
          </a:bodyPr>
          <a:lstStyle/>
          <a:p>
            <a:pPr>
              <a:spcBef>
                <a:spcPct val="50000"/>
              </a:spcBef>
            </a:pPr>
            <a:r>
              <a:rPr lang="en-US" sz="1600">
                <a:solidFill>
                  <a:srgbClr val="CC3300"/>
                </a:solidFill>
                <a:effectLst>
                  <a:outerShdw blurRad="38100" dist="38100" dir="2700000" algn="tl">
                    <a:srgbClr val="C0C0C0"/>
                  </a:outerShdw>
                </a:effectLst>
              </a:rPr>
              <a:t>Accomplishments, respect, attention, appreciation</a:t>
            </a:r>
          </a:p>
        </p:txBody>
      </p:sp>
      <p:sp>
        <p:nvSpPr>
          <p:cNvPr id="314388" name="Text Box 20"/>
          <p:cNvSpPr txBox="1">
            <a:spLocks noChangeArrowheads="1"/>
          </p:cNvSpPr>
          <p:nvPr/>
        </p:nvSpPr>
        <p:spPr bwMode="auto">
          <a:xfrm>
            <a:off x="6096000" y="3581400"/>
            <a:ext cx="2514600" cy="581025"/>
          </a:xfrm>
          <a:prstGeom prst="rect">
            <a:avLst/>
          </a:prstGeom>
          <a:noFill/>
          <a:ln w="9525">
            <a:noFill/>
            <a:miter lim="800000"/>
            <a:headEnd/>
            <a:tailEnd/>
          </a:ln>
          <a:effectLst/>
        </p:spPr>
        <p:txBody>
          <a:bodyPr>
            <a:spAutoFit/>
          </a:bodyPr>
          <a:lstStyle/>
          <a:p>
            <a:pPr>
              <a:spcBef>
                <a:spcPct val="50000"/>
              </a:spcBef>
            </a:pPr>
            <a:r>
              <a:rPr lang="en-US" sz="1600">
                <a:solidFill>
                  <a:srgbClr val="CC3300"/>
                </a:solidFill>
                <a:effectLst>
                  <a:outerShdw blurRad="38100" dist="38100" dir="2700000" algn="tl">
                    <a:srgbClr val="C0C0C0"/>
                  </a:outerShdw>
                </a:effectLst>
              </a:rPr>
              <a:t>Love, affection, approval, friends, association</a:t>
            </a:r>
          </a:p>
        </p:txBody>
      </p:sp>
      <p:sp>
        <p:nvSpPr>
          <p:cNvPr id="314390" name="Text Box 22"/>
          <p:cNvSpPr txBox="1">
            <a:spLocks noChangeArrowheads="1"/>
          </p:cNvSpPr>
          <p:nvPr/>
        </p:nvSpPr>
        <p:spPr bwMode="auto">
          <a:xfrm>
            <a:off x="6553200" y="4267200"/>
            <a:ext cx="2362200" cy="581025"/>
          </a:xfrm>
          <a:prstGeom prst="rect">
            <a:avLst/>
          </a:prstGeom>
          <a:noFill/>
          <a:ln w="9525">
            <a:noFill/>
            <a:miter lim="800000"/>
            <a:headEnd/>
            <a:tailEnd/>
          </a:ln>
          <a:effectLst/>
        </p:spPr>
        <p:txBody>
          <a:bodyPr>
            <a:spAutoFit/>
          </a:bodyPr>
          <a:lstStyle/>
          <a:p>
            <a:pPr>
              <a:spcBef>
                <a:spcPct val="50000"/>
              </a:spcBef>
            </a:pPr>
            <a:r>
              <a:rPr lang="en-US" sz="1600">
                <a:solidFill>
                  <a:srgbClr val="CC3300"/>
                </a:solidFill>
                <a:effectLst>
                  <a:outerShdw blurRad="38100" dist="38100" dir="2700000" algn="tl">
                    <a:srgbClr val="C0C0C0"/>
                  </a:outerShdw>
                </a:effectLst>
              </a:rPr>
              <a:t>Security, stability, freedom from harm</a:t>
            </a:r>
          </a:p>
        </p:txBody>
      </p:sp>
      <p:sp>
        <p:nvSpPr>
          <p:cNvPr id="314391" name="Text Box 23"/>
          <p:cNvSpPr txBox="1">
            <a:spLocks noChangeArrowheads="1"/>
          </p:cNvSpPr>
          <p:nvPr/>
        </p:nvSpPr>
        <p:spPr bwMode="auto">
          <a:xfrm>
            <a:off x="7010400" y="5029200"/>
            <a:ext cx="1828800" cy="581025"/>
          </a:xfrm>
          <a:prstGeom prst="rect">
            <a:avLst/>
          </a:prstGeom>
          <a:noFill/>
          <a:ln w="9525">
            <a:noFill/>
            <a:miter lim="800000"/>
            <a:headEnd/>
            <a:tailEnd/>
          </a:ln>
          <a:effectLst/>
        </p:spPr>
        <p:txBody>
          <a:bodyPr>
            <a:spAutoFit/>
          </a:bodyPr>
          <a:lstStyle/>
          <a:p>
            <a:pPr>
              <a:spcBef>
                <a:spcPct val="50000"/>
              </a:spcBef>
            </a:pPr>
            <a:r>
              <a:rPr lang="en-US" sz="1600">
                <a:solidFill>
                  <a:srgbClr val="CC3300"/>
                </a:solidFill>
                <a:effectLst>
                  <a:outerShdw blurRad="38100" dist="38100" dir="2700000" algn="tl">
                    <a:srgbClr val="C0C0C0"/>
                  </a:outerShdw>
                </a:effectLst>
              </a:rPr>
              <a:t>Need for air, water, food,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762000" y="609600"/>
            <a:ext cx="7772400" cy="762000"/>
          </a:xfrm>
        </p:spPr>
        <p:txBody>
          <a:bodyPr>
            <a:normAutofit fontScale="90000"/>
          </a:bodyPr>
          <a:lstStyle/>
          <a:p>
            <a:r>
              <a:rPr lang="en-US"/>
              <a:t>Human Resources Management Wrap-up</a:t>
            </a:r>
          </a:p>
        </p:txBody>
      </p:sp>
      <p:sp>
        <p:nvSpPr>
          <p:cNvPr id="293891" name="Rectangle 3"/>
          <p:cNvSpPr>
            <a:spLocks noGrp="1" noChangeArrowheads="1"/>
          </p:cNvSpPr>
          <p:nvPr>
            <p:ph sz="quarter" idx="1"/>
          </p:nvPr>
        </p:nvSpPr>
        <p:spPr/>
        <p:txBody>
          <a:bodyPr/>
          <a:lstStyle/>
          <a:p>
            <a:r>
              <a:rPr lang="en-US"/>
              <a:t>HR Management Processes</a:t>
            </a:r>
          </a:p>
          <a:p>
            <a:r>
              <a:rPr lang="en-US"/>
              <a:t>Definitions</a:t>
            </a:r>
          </a:p>
          <a:p>
            <a:r>
              <a:rPr lang="en-US"/>
              <a:t>Conflict Management</a:t>
            </a:r>
          </a:p>
          <a:p>
            <a:endParaRPr lang="en-US"/>
          </a:p>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References</a:t>
            </a:r>
          </a:p>
        </p:txBody>
      </p:sp>
      <p:sp>
        <p:nvSpPr>
          <p:cNvPr id="315395" name="Rectangle 3"/>
          <p:cNvSpPr>
            <a:spLocks noGrp="1" noChangeArrowheads="1"/>
          </p:cNvSpPr>
          <p:nvPr>
            <p:ph sz="quarter" idx="1"/>
          </p:nvPr>
        </p:nvSpPr>
        <p:spPr/>
        <p:txBody>
          <a:bodyPr/>
          <a:lstStyle/>
          <a:p>
            <a:endParaRPr lang="en-US"/>
          </a:p>
          <a:p>
            <a:r>
              <a:rPr lang="en-US"/>
              <a:t>PMP Exam Prep – Rita Mulcahy</a:t>
            </a:r>
          </a:p>
          <a:p>
            <a:endParaRPr lang="en-US"/>
          </a:p>
          <a:p>
            <a:r>
              <a:rPr lang="en-US"/>
              <a:t>Project Management – Harold Kerzner</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9" name="Rectangle 7"/>
          <p:cNvSpPr>
            <a:spLocks noGrp="1" noChangeArrowheads="1"/>
          </p:cNvSpPr>
          <p:nvPr>
            <p:ph type="title"/>
          </p:nvPr>
        </p:nvSpPr>
        <p:spPr>
          <a:xfrm>
            <a:off x="1447800" y="609600"/>
            <a:ext cx="6096000" cy="801688"/>
          </a:xfrm>
          <a:noFill/>
          <a:ln/>
        </p:spPr>
        <p:txBody>
          <a:bodyPr lIns="92075" tIns="46038" rIns="92075" bIns="46038">
            <a:normAutofit fontScale="90000"/>
          </a:bodyPr>
          <a:lstStyle/>
          <a:p>
            <a:r>
              <a:rPr lang="en-US"/>
              <a:t>Managing Human Resources - Introduction</a:t>
            </a:r>
          </a:p>
        </p:txBody>
      </p:sp>
      <p:sp>
        <p:nvSpPr>
          <p:cNvPr id="259075" name="Rectangle 3"/>
          <p:cNvSpPr>
            <a:spLocks noGrp="1" noChangeArrowheads="1"/>
          </p:cNvSpPr>
          <p:nvPr>
            <p:ph sz="quarter" idx="1"/>
          </p:nvPr>
        </p:nvSpPr>
        <p:spPr>
          <a:noFill/>
          <a:ln/>
        </p:spPr>
        <p:txBody>
          <a:bodyPr lIns="92075" tIns="46038" rIns="92075" bIns="46038">
            <a:normAutofit fontScale="92500" lnSpcReduction="20000"/>
          </a:bodyPr>
          <a:lstStyle/>
          <a:p>
            <a:r>
              <a:rPr lang="en-US" b="1"/>
              <a:t>Key topics</a:t>
            </a:r>
          </a:p>
          <a:p>
            <a:pPr lvl="1"/>
            <a:r>
              <a:rPr lang="en-US" b="1"/>
              <a:t>Roles and responsibilities</a:t>
            </a:r>
          </a:p>
          <a:p>
            <a:pPr lvl="1"/>
            <a:r>
              <a:rPr lang="en-US" b="1"/>
              <a:t>Powers of project manger</a:t>
            </a:r>
          </a:p>
          <a:p>
            <a:pPr lvl="2"/>
            <a:r>
              <a:rPr lang="en-US" b="1"/>
              <a:t>Formal</a:t>
            </a:r>
          </a:p>
          <a:p>
            <a:pPr lvl="2"/>
            <a:r>
              <a:rPr lang="en-US" b="1"/>
              <a:t>Reward</a:t>
            </a:r>
          </a:p>
          <a:p>
            <a:pPr lvl="2"/>
            <a:r>
              <a:rPr lang="en-US" b="1"/>
              <a:t>Penalty</a:t>
            </a:r>
          </a:p>
          <a:p>
            <a:pPr lvl="2"/>
            <a:r>
              <a:rPr lang="en-US" b="1"/>
              <a:t>Expert</a:t>
            </a:r>
          </a:p>
          <a:p>
            <a:pPr lvl="2"/>
            <a:r>
              <a:rPr lang="en-US" b="1"/>
              <a:t>Referent</a:t>
            </a:r>
          </a:p>
          <a:p>
            <a:pPr lvl="1"/>
            <a:r>
              <a:rPr lang="en-US" b="1"/>
              <a:t>Conflict Management</a:t>
            </a:r>
          </a:p>
          <a:p>
            <a:pPr lvl="1"/>
            <a:r>
              <a:rPr lang="en-US" b="1"/>
              <a:t>7 sources of conflict</a:t>
            </a:r>
          </a:p>
          <a:p>
            <a:pPr lvl="1"/>
            <a:r>
              <a:rPr lang="en-US" b="1"/>
              <a:t>Conflict Resolution Techniques</a:t>
            </a:r>
          </a:p>
          <a:p>
            <a:pPr lvl="1"/>
            <a:r>
              <a:rPr lang="en-US" b="1"/>
              <a:t>Motivation Theory</a:t>
            </a:r>
          </a:p>
          <a:p>
            <a:pPr lvl="1"/>
            <a:r>
              <a:rPr lang="en-US" b="1"/>
              <a:t>Responsibility chart</a:t>
            </a:r>
          </a:p>
          <a:p>
            <a:pPr lvl="1"/>
            <a:r>
              <a:rPr lang="en-US" b="1"/>
              <a:t>Team building</a:t>
            </a:r>
          </a:p>
          <a:p>
            <a:pPr lvl="2"/>
            <a:endParaRPr lang="en-US" b="1"/>
          </a:p>
          <a:p>
            <a:pPr lvl="1">
              <a:buFontTx/>
              <a:buNone/>
            </a:pPr>
            <a:r>
              <a:rPr lang="en-US" sz="1600" b="1"/>
              <a:t> </a:t>
            </a:r>
          </a:p>
          <a:p>
            <a:endParaRPr lang="en-US" sz="1800" b="1"/>
          </a:p>
          <a:p>
            <a:pPr>
              <a:buFontTx/>
              <a:buNone/>
            </a:pPr>
            <a:endParaRPr lang="en-US" sz="1800" b="1"/>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133600"/>
            <a:ext cx="8229600" cy="1828800"/>
          </a:xfrm>
        </p:spPr>
        <p:txBody>
          <a:bodyPr>
            <a:normAutofit/>
          </a:bodyPr>
          <a:lstStyle/>
          <a:p>
            <a:r>
              <a:rPr lang="en-US" dirty="0" smtClean="0"/>
              <a:t>			Thank you</a:t>
            </a:r>
            <a:br>
              <a:rPr lang="en-US" dirty="0" smtClean="0"/>
            </a:br>
            <a:r>
              <a:rPr lang="en-US" dirty="0"/>
              <a:t/>
            </a:r>
            <a:br>
              <a:rPr lang="en-US" dirty="0"/>
            </a:br>
            <a:r>
              <a:rPr lang="en-US" dirty="0" smtClean="0"/>
              <a:t>			     Q &amp; A</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1026"/>
          <p:cNvSpPr>
            <a:spLocks noGrp="1" noChangeArrowheads="1"/>
          </p:cNvSpPr>
          <p:nvPr>
            <p:ph type="title"/>
          </p:nvPr>
        </p:nvSpPr>
        <p:spPr>
          <a:xfrm>
            <a:off x="762000" y="609600"/>
            <a:ext cx="7772400" cy="838200"/>
          </a:xfrm>
        </p:spPr>
        <p:txBody>
          <a:bodyPr>
            <a:normAutofit fontScale="90000"/>
          </a:bodyPr>
          <a:lstStyle/>
          <a:p>
            <a:r>
              <a:rPr lang="en-US"/>
              <a:t>Managing Human Resources - Introduction</a:t>
            </a:r>
          </a:p>
        </p:txBody>
      </p:sp>
      <p:sp>
        <p:nvSpPr>
          <p:cNvPr id="300035" name="Rectangle 1027"/>
          <p:cNvSpPr>
            <a:spLocks noGrp="1" noChangeArrowheads="1"/>
          </p:cNvSpPr>
          <p:nvPr>
            <p:ph sz="quarter" idx="1"/>
          </p:nvPr>
        </p:nvSpPr>
        <p:spPr/>
        <p:txBody>
          <a:bodyPr/>
          <a:lstStyle/>
          <a:p>
            <a:pPr lvl="1"/>
            <a:endParaRPr lang="en-US"/>
          </a:p>
          <a:p>
            <a:pPr lvl="1"/>
            <a:r>
              <a:rPr lang="en-US"/>
              <a:t>Leadership skills</a:t>
            </a:r>
          </a:p>
          <a:p>
            <a:pPr lvl="1"/>
            <a:r>
              <a:rPr lang="en-US"/>
              <a:t>Constraints</a:t>
            </a:r>
          </a:p>
          <a:p>
            <a:pPr lvl="1"/>
            <a:r>
              <a:rPr lang="en-US"/>
              <a:t>Arbitration</a:t>
            </a:r>
          </a:p>
          <a:p>
            <a:pPr lvl="1"/>
            <a:r>
              <a:rPr lang="en-US"/>
              <a:t>Perquisites/Fringe benefits</a:t>
            </a:r>
          </a:p>
          <a:p>
            <a:pPr lvl="1"/>
            <a:r>
              <a:rPr lang="en-US"/>
              <a:t>Expectancy theory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Human Resources Management</a:t>
            </a:r>
          </a:p>
        </p:txBody>
      </p:sp>
      <p:sp>
        <p:nvSpPr>
          <p:cNvPr id="220163" name="Rectangle 3"/>
          <p:cNvSpPr>
            <a:spLocks noGrp="1" noChangeArrowheads="1"/>
          </p:cNvSpPr>
          <p:nvPr>
            <p:ph sz="quarter" idx="1"/>
          </p:nvPr>
        </p:nvSpPr>
        <p:spPr/>
        <p:txBody>
          <a:bodyPr>
            <a:normAutofit/>
          </a:bodyPr>
          <a:lstStyle/>
          <a:p>
            <a:endParaRPr lang="en-US"/>
          </a:p>
          <a:p>
            <a:r>
              <a:rPr lang="en-US"/>
              <a:t>Project Human Resources Management includes the processes required to make the most effective use of the people involved with the project.</a:t>
            </a:r>
          </a:p>
          <a:p>
            <a:endParaRPr lang="en-US"/>
          </a:p>
          <a:p>
            <a:r>
              <a:rPr lang="en-US"/>
              <a:t>“The function of directing and coordinating human resources throughout the life of the project by applying the art and science of behavioral and administrative knowledge to achieve predetermined project objectives of scope, cost, time quality and participant satisfaction”.</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normAutofit/>
          </a:bodyPr>
          <a:lstStyle/>
          <a:p>
            <a:r>
              <a:rPr lang="en-US" dirty="0"/>
              <a:t>Human Resources Management – Entry Quiz</a:t>
            </a:r>
          </a:p>
        </p:txBody>
      </p:sp>
      <p:sp>
        <p:nvSpPr>
          <p:cNvPr id="270339" name="Rectangle 3"/>
          <p:cNvSpPr>
            <a:spLocks noGrp="1" noChangeArrowheads="1"/>
          </p:cNvSpPr>
          <p:nvPr>
            <p:ph sz="quarter" idx="1"/>
          </p:nvPr>
        </p:nvSpPr>
        <p:spPr/>
        <p:txBody>
          <a:bodyPr>
            <a:normAutofit/>
          </a:bodyPr>
          <a:lstStyle/>
          <a:p>
            <a:r>
              <a:rPr lang="en-US" dirty="0"/>
              <a:t>What are the different types of Organizations ?</a:t>
            </a:r>
          </a:p>
          <a:p>
            <a:endParaRPr lang="en-US" dirty="0"/>
          </a:p>
          <a:p>
            <a:r>
              <a:rPr lang="en-US" dirty="0"/>
              <a:t>What is Conflict Management ? How it can be avoided?</a:t>
            </a:r>
          </a:p>
          <a:p>
            <a:endParaRPr lang="en-US" dirty="0"/>
          </a:p>
          <a:p>
            <a:r>
              <a:rPr lang="en-US" dirty="0"/>
              <a:t>Should we have a horizontal or vertical organization ? </a:t>
            </a:r>
          </a:p>
          <a:p>
            <a:endParaRPr lang="en-US" dirty="0"/>
          </a:p>
          <a:p>
            <a:r>
              <a:rPr lang="en-US" dirty="0"/>
              <a:t>What are management pitfalls ?</a:t>
            </a:r>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762000" y="838200"/>
            <a:ext cx="7772400" cy="838200"/>
          </a:xfrm>
        </p:spPr>
        <p:txBody>
          <a:bodyPr>
            <a:normAutofit fontScale="90000"/>
          </a:bodyPr>
          <a:lstStyle/>
          <a:p>
            <a:r>
              <a:rPr lang="en-US"/>
              <a:t>Human Resources Management processes</a:t>
            </a:r>
            <a:br>
              <a:rPr lang="en-US"/>
            </a:br>
            <a:r>
              <a:rPr lang="en-US"/>
              <a:t>(Process groups) </a:t>
            </a:r>
          </a:p>
        </p:txBody>
      </p:sp>
      <p:sp>
        <p:nvSpPr>
          <p:cNvPr id="274435" name="Rectangle 3"/>
          <p:cNvSpPr>
            <a:spLocks noGrp="1" noChangeArrowheads="1"/>
          </p:cNvSpPr>
          <p:nvPr>
            <p:ph sz="quarter" idx="1"/>
          </p:nvPr>
        </p:nvSpPr>
        <p:spPr/>
        <p:txBody>
          <a:bodyPr/>
          <a:lstStyle/>
          <a:p>
            <a:pPr>
              <a:buFontTx/>
              <a:buNone/>
            </a:pPr>
            <a:r>
              <a:rPr lang="en-US"/>
              <a:t> </a:t>
            </a:r>
          </a:p>
        </p:txBody>
      </p:sp>
      <p:sp>
        <p:nvSpPr>
          <p:cNvPr id="274436" name="Oval 4"/>
          <p:cNvSpPr>
            <a:spLocks noChangeArrowheads="1"/>
          </p:cNvSpPr>
          <p:nvPr/>
        </p:nvSpPr>
        <p:spPr bwMode="auto">
          <a:xfrm>
            <a:off x="1449388" y="2166938"/>
            <a:ext cx="2133600" cy="749300"/>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Initiating</a:t>
            </a:r>
          </a:p>
          <a:p>
            <a:pPr algn="ctr"/>
            <a:r>
              <a:rPr lang="en-US" sz="1400">
                <a:effectLst/>
              </a:rPr>
              <a:t>None</a:t>
            </a:r>
          </a:p>
        </p:txBody>
      </p:sp>
      <p:sp>
        <p:nvSpPr>
          <p:cNvPr id="274437" name="Oval 5"/>
          <p:cNvSpPr>
            <a:spLocks noChangeArrowheads="1"/>
          </p:cNvSpPr>
          <p:nvPr/>
        </p:nvSpPr>
        <p:spPr bwMode="auto">
          <a:xfrm>
            <a:off x="4953000" y="1830388"/>
            <a:ext cx="3505200" cy="1050925"/>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Planning</a:t>
            </a:r>
          </a:p>
          <a:p>
            <a:pPr algn="ctr"/>
            <a:r>
              <a:rPr lang="en-US" sz="1400">
                <a:effectLst/>
              </a:rPr>
              <a:t>Organizational Planning</a:t>
            </a:r>
          </a:p>
          <a:p>
            <a:pPr algn="ctr"/>
            <a:r>
              <a:rPr lang="en-US" sz="1400">
                <a:effectLst/>
              </a:rPr>
              <a:t>Staff Acquisition</a:t>
            </a:r>
            <a:endParaRPr lang="en-US" sz="1200" b="1">
              <a:effectLst/>
              <a:latin typeface="Verdana" pitchFamily="34" charset="0"/>
            </a:endParaRPr>
          </a:p>
        </p:txBody>
      </p:sp>
      <p:sp>
        <p:nvSpPr>
          <p:cNvPr id="274438" name="Oval 6"/>
          <p:cNvSpPr>
            <a:spLocks noChangeArrowheads="1"/>
          </p:cNvSpPr>
          <p:nvPr/>
        </p:nvSpPr>
        <p:spPr bwMode="auto">
          <a:xfrm>
            <a:off x="6480175" y="3494088"/>
            <a:ext cx="2130425" cy="1225550"/>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Executing</a:t>
            </a:r>
          </a:p>
          <a:p>
            <a:pPr algn="ctr"/>
            <a:r>
              <a:rPr lang="en-US" sz="1000" b="1">
                <a:effectLst/>
                <a:latin typeface="Verdana" pitchFamily="34" charset="0"/>
              </a:rPr>
              <a:t>Team Development</a:t>
            </a:r>
          </a:p>
          <a:p>
            <a:pPr algn="ctr"/>
            <a:endParaRPr lang="en-US" sz="1600" b="1">
              <a:effectLst/>
              <a:latin typeface="Verdana" pitchFamily="34" charset="0"/>
            </a:endParaRPr>
          </a:p>
        </p:txBody>
      </p:sp>
      <p:sp>
        <p:nvSpPr>
          <p:cNvPr id="274439" name="Oval 7"/>
          <p:cNvSpPr>
            <a:spLocks noChangeArrowheads="1"/>
          </p:cNvSpPr>
          <p:nvPr/>
        </p:nvSpPr>
        <p:spPr bwMode="auto">
          <a:xfrm>
            <a:off x="2287588" y="3656013"/>
            <a:ext cx="2587625" cy="749300"/>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Controlling</a:t>
            </a:r>
          </a:p>
          <a:p>
            <a:pPr algn="ctr"/>
            <a:r>
              <a:rPr lang="en-US" sz="1400">
                <a:effectLst/>
              </a:rPr>
              <a:t>None</a:t>
            </a:r>
          </a:p>
        </p:txBody>
      </p:sp>
      <p:sp>
        <p:nvSpPr>
          <p:cNvPr id="274440" name="Oval 8"/>
          <p:cNvSpPr>
            <a:spLocks noChangeArrowheads="1"/>
          </p:cNvSpPr>
          <p:nvPr/>
        </p:nvSpPr>
        <p:spPr bwMode="auto">
          <a:xfrm>
            <a:off x="4954588" y="4965700"/>
            <a:ext cx="2209800" cy="922338"/>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Closeout</a:t>
            </a:r>
          </a:p>
          <a:p>
            <a:pPr algn="ctr"/>
            <a:r>
              <a:rPr lang="en-US" sz="1000" b="1">
                <a:effectLst/>
                <a:latin typeface="Verdana" pitchFamily="34" charset="0"/>
              </a:rPr>
              <a:t>NONE</a:t>
            </a:r>
          </a:p>
          <a:p>
            <a:pPr algn="ctr"/>
            <a:endParaRPr lang="en-US" sz="1200" b="1">
              <a:effectLst/>
              <a:latin typeface="Verdana" pitchFamily="34" charset="0"/>
            </a:endParaRPr>
          </a:p>
        </p:txBody>
      </p:sp>
      <p:sp>
        <p:nvSpPr>
          <p:cNvPr id="274441" name="Line 9"/>
          <p:cNvSpPr>
            <a:spLocks noChangeShapeType="1"/>
          </p:cNvSpPr>
          <p:nvPr/>
        </p:nvSpPr>
        <p:spPr bwMode="auto">
          <a:xfrm>
            <a:off x="3582988" y="2525713"/>
            <a:ext cx="1371600" cy="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4442" name="Line 10"/>
          <p:cNvSpPr>
            <a:spLocks noChangeShapeType="1"/>
          </p:cNvSpPr>
          <p:nvPr/>
        </p:nvSpPr>
        <p:spPr bwMode="auto">
          <a:xfrm>
            <a:off x="6629400" y="2895600"/>
            <a:ext cx="914400" cy="68580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4443" name="Line 11"/>
          <p:cNvSpPr>
            <a:spLocks noChangeShapeType="1"/>
          </p:cNvSpPr>
          <p:nvPr/>
        </p:nvSpPr>
        <p:spPr bwMode="auto">
          <a:xfrm flipH="1">
            <a:off x="4876800" y="3962400"/>
            <a:ext cx="1600200" cy="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4444" name="Line 12"/>
          <p:cNvSpPr>
            <a:spLocks noChangeShapeType="1"/>
          </p:cNvSpPr>
          <p:nvPr/>
        </p:nvSpPr>
        <p:spPr bwMode="auto">
          <a:xfrm>
            <a:off x="4876800" y="4114800"/>
            <a:ext cx="1600200" cy="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4445" name="Line 13"/>
          <p:cNvSpPr>
            <a:spLocks noChangeShapeType="1"/>
          </p:cNvSpPr>
          <p:nvPr/>
        </p:nvSpPr>
        <p:spPr bwMode="auto">
          <a:xfrm flipV="1">
            <a:off x="4038600" y="2743200"/>
            <a:ext cx="1219200" cy="83820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4446" name="Line 14"/>
          <p:cNvSpPr>
            <a:spLocks noChangeShapeType="1"/>
          </p:cNvSpPr>
          <p:nvPr/>
        </p:nvSpPr>
        <p:spPr bwMode="auto">
          <a:xfrm>
            <a:off x="4419600" y="4419600"/>
            <a:ext cx="1143000" cy="609600"/>
          </a:xfrm>
          <a:prstGeom prst="line">
            <a:avLst/>
          </a:prstGeom>
          <a:noFill/>
          <a:ln w="12700">
            <a:solidFill>
              <a:schemeClr val="tx1"/>
            </a:solidFill>
            <a:round/>
            <a:headEnd/>
            <a:tailEnd type="triangle" w="med" len="lg"/>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dissolve">
                                      <p:cBhvr>
                                        <p:cTn id="7" dur="500"/>
                                        <p:tgtEl>
                                          <p:spTgt spid="274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4441"/>
                                        </p:tgtEl>
                                        <p:attrNameLst>
                                          <p:attrName>style.visibility</p:attrName>
                                        </p:attrNameLst>
                                      </p:cBhvr>
                                      <p:to>
                                        <p:strVal val="visible"/>
                                      </p:to>
                                    </p:set>
                                    <p:animEffect transition="in" filter="wipe(left)">
                                      <p:cBhvr>
                                        <p:cTn id="12" dur="500"/>
                                        <p:tgtEl>
                                          <p:spTgt spid="27444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74437"/>
                                        </p:tgtEl>
                                        <p:attrNameLst>
                                          <p:attrName>style.visibility</p:attrName>
                                        </p:attrNameLst>
                                      </p:cBhvr>
                                      <p:to>
                                        <p:strVal val="visible"/>
                                      </p:to>
                                    </p:set>
                                    <p:animEffect transition="in" filter="dissolve">
                                      <p:cBhvr>
                                        <p:cTn id="16" dur="500"/>
                                        <p:tgtEl>
                                          <p:spTgt spid="2744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4442"/>
                                        </p:tgtEl>
                                        <p:attrNameLst>
                                          <p:attrName>style.visibility</p:attrName>
                                        </p:attrNameLst>
                                      </p:cBhvr>
                                      <p:to>
                                        <p:strVal val="visible"/>
                                      </p:to>
                                    </p:set>
                                    <p:animEffect transition="in" filter="wipe(up)">
                                      <p:cBhvr>
                                        <p:cTn id="21" dur="500"/>
                                        <p:tgtEl>
                                          <p:spTgt spid="274442"/>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74438"/>
                                        </p:tgtEl>
                                        <p:attrNameLst>
                                          <p:attrName>style.visibility</p:attrName>
                                        </p:attrNameLst>
                                      </p:cBhvr>
                                      <p:to>
                                        <p:strVal val="visible"/>
                                      </p:to>
                                    </p:set>
                                    <p:animEffect transition="in" filter="dissolve">
                                      <p:cBhvr>
                                        <p:cTn id="25" dur="500"/>
                                        <p:tgtEl>
                                          <p:spTgt spid="27443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74443"/>
                                        </p:tgtEl>
                                        <p:attrNameLst>
                                          <p:attrName>style.visibility</p:attrName>
                                        </p:attrNameLst>
                                      </p:cBhvr>
                                      <p:to>
                                        <p:strVal val="visible"/>
                                      </p:to>
                                    </p:set>
                                    <p:animEffect transition="in" filter="wipe(right)">
                                      <p:cBhvr>
                                        <p:cTn id="30" dur="500"/>
                                        <p:tgtEl>
                                          <p:spTgt spid="274443"/>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74439"/>
                                        </p:tgtEl>
                                        <p:attrNameLst>
                                          <p:attrName>style.visibility</p:attrName>
                                        </p:attrNameLst>
                                      </p:cBhvr>
                                      <p:to>
                                        <p:strVal val="visible"/>
                                      </p:to>
                                    </p:set>
                                    <p:animEffect transition="in" filter="dissolve">
                                      <p:cBhvr>
                                        <p:cTn id="34" dur="500"/>
                                        <p:tgtEl>
                                          <p:spTgt spid="2744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74445"/>
                                        </p:tgtEl>
                                        <p:attrNameLst>
                                          <p:attrName>style.visibility</p:attrName>
                                        </p:attrNameLst>
                                      </p:cBhvr>
                                      <p:to>
                                        <p:strVal val="visible"/>
                                      </p:to>
                                    </p:set>
                                    <p:animEffect transition="in" filter="wipe(down)">
                                      <p:cBhvr>
                                        <p:cTn id="39" dur="500"/>
                                        <p:tgtEl>
                                          <p:spTgt spid="274445"/>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74444"/>
                                        </p:tgtEl>
                                        <p:attrNameLst>
                                          <p:attrName>style.visibility</p:attrName>
                                        </p:attrNameLst>
                                      </p:cBhvr>
                                      <p:to>
                                        <p:strVal val="visible"/>
                                      </p:to>
                                    </p:set>
                                    <p:animEffect transition="in" filter="wipe(left)">
                                      <p:cBhvr>
                                        <p:cTn id="43" dur="500"/>
                                        <p:tgtEl>
                                          <p:spTgt spid="274444"/>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274446"/>
                                        </p:tgtEl>
                                        <p:attrNameLst>
                                          <p:attrName>style.visibility</p:attrName>
                                        </p:attrNameLst>
                                      </p:cBhvr>
                                      <p:to>
                                        <p:strVal val="visible"/>
                                      </p:to>
                                    </p:set>
                                    <p:animEffect transition="in" filter="wipe(up)">
                                      <p:cBhvr>
                                        <p:cTn id="47" dur="500"/>
                                        <p:tgtEl>
                                          <p:spTgt spid="274446"/>
                                        </p:tgtEl>
                                      </p:cBhvr>
                                    </p:animEffect>
                                  </p:childTnLst>
                                </p:cTn>
                              </p:par>
                            </p:childTnLst>
                          </p:cTn>
                        </p:par>
                        <p:par>
                          <p:cTn id="48" fill="hold">
                            <p:stCondLst>
                              <p:cond delay="1500"/>
                            </p:stCondLst>
                            <p:childTnLst>
                              <p:par>
                                <p:cTn id="49" presetID="9" presetClass="entr" presetSubtype="0" fill="hold" grpId="0" nodeType="afterEffect">
                                  <p:stCondLst>
                                    <p:cond delay="0"/>
                                  </p:stCondLst>
                                  <p:childTnLst>
                                    <p:set>
                                      <p:cBhvr>
                                        <p:cTn id="50" dur="1" fill="hold">
                                          <p:stCondLst>
                                            <p:cond delay="0"/>
                                          </p:stCondLst>
                                        </p:cTn>
                                        <p:tgtEl>
                                          <p:spTgt spid="274440"/>
                                        </p:tgtEl>
                                        <p:attrNameLst>
                                          <p:attrName>style.visibility</p:attrName>
                                        </p:attrNameLst>
                                      </p:cBhvr>
                                      <p:to>
                                        <p:strVal val="visible"/>
                                      </p:to>
                                    </p:set>
                                    <p:animEffect transition="in" filter="dissolve">
                                      <p:cBhvr>
                                        <p:cTn id="51" dur="500"/>
                                        <p:tgtEl>
                                          <p:spTgt spid="274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animBg="1" autoUpdateAnimBg="0"/>
      <p:bldP spid="274437" grpId="0" animBg="1" autoUpdateAnimBg="0"/>
      <p:bldP spid="274438" grpId="0" animBg="1" autoUpdateAnimBg="0"/>
      <p:bldP spid="274439" grpId="0" animBg="1" autoUpdateAnimBg="0"/>
      <p:bldP spid="274440" grpId="0" animBg="1" autoUpdateAnimBg="0"/>
      <p:bldP spid="274441" grpId="0" animBg="1"/>
      <p:bldP spid="274442" grpId="0" animBg="1"/>
      <p:bldP spid="274443" grpId="0" animBg="1"/>
      <p:bldP spid="274444" grpId="0" animBg="1"/>
      <p:bldP spid="274445" grpId="0" animBg="1"/>
      <p:bldP spid="2744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Human Resources Processes</a:t>
            </a:r>
          </a:p>
        </p:txBody>
      </p:sp>
      <p:sp>
        <p:nvSpPr>
          <p:cNvPr id="273411" name="Rectangle 3"/>
          <p:cNvSpPr>
            <a:spLocks noGrp="1" noChangeArrowheads="1"/>
          </p:cNvSpPr>
          <p:nvPr>
            <p:ph sz="quarter" idx="1"/>
          </p:nvPr>
        </p:nvSpPr>
        <p:spPr/>
        <p:txBody>
          <a:bodyPr>
            <a:normAutofit/>
          </a:bodyPr>
          <a:lstStyle/>
          <a:p>
            <a:pPr>
              <a:buFontTx/>
              <a:buNone/>
            </a:pPr>
            <a:r>
              <a:rPr lang="en-US"/>
              <a:t>Organizational Planning</a:t>
            </a:r>
          </a:p>
          <a:p>
            <a:pPr lvl="1">
              <a:lnSpc>
                <a:spcPct val="115000"/>
              </a:lnSpc>
            </a:pPr>
            <a:r>
              <a:rPr lang="en-US" sz="1400">
                <a:latin typeface="Arial" charset="0"/>
                <a:cs typeface="Arial" charset="0"/>
              </a:rPr>
              <a:t>Identifying, documenting, and assigning project roles, responsibilities, and reporting relationships.	</a:t>
            </a:r>
          </a:p>
          <a:p>
            <a:pPr lvl="1">
              <a:lnSpc>
                <a:spcPct val="115000"/>
              </a:lnSpc>
            </a:pPr>
            <a:r>
              <a:rPr lang="en-US" sz="1400">
                <a:latin typeface="Arial" charset="0"/>
                <a:cs typeface="Arial" charset="0"/>
              </a:rPr>
              <a:t>Organizing : functional, project, matrix environments</a:t>
            </a:r>
          </a:p>
          <a:p>
            <a:pPr lvl="1">
              <a:lnSpc>
                <a:spcPct val="115000"/>
              </a:lnSpc>
            </a:pPr>
            <a:r>
              <a:rPr lang="en-US" sz="1400">
                <a:latin typeface="Arial" charset="0"/>
                <a:cs typeface="Arial" charset="0"/>
              </a:rPr>
              <a:t>motivation &amp; leadership</a:t>
            </a:r>
          </a:p>
          <a:p>
            <a:pPr lvl="1">
              <a:lnSpc>
                <a:spcPct val="115000"/>
              </a:lnSpc>
            </a:pPr>
            <a:r>
              <a:rPr lang="en-US" sz="1400">
                <a:latin typeface="Arial" charset="0"/>
                <a:cs typeface="Arial" charset="0"/>
              </a:rPr>
              <a:t>power &amp; influence</a:t>
            </a:r>
          </a:p>
          <a:p>
            <a:pPr lvl="1">
              <a:lnSpc>
                <a:spcPct val="115000"/>
              </a:lnSpc>
            </a:pPr>
            <a:r>
              <a:rPr lang="en-US" sz="1400">
                <a:latin typeface="Arial" charset="0"/>
                <a:cs typeface="Arial" charset="0"/>
              </a:rPr>
              <a:t>resource requirements and assignments</a:t>
            </a:r>
            <a:endParaRPr lang="en-US"/>
          </a:p>
          <a:p>
            <a:pPr>
              <a:lnSpc>
                <a:spcPct val="115000"/>
              </a:lnSpc>
              <a:buFontTx/>
              <a:buNone/>
            </a:pPr>
            <a:r>
              <a:rPr lang="en-US"/>
              <a:t>Staff Acquisition</a:t>
            </a:r>
          </a:p>
          <a:p>
            <a:pPr lvl="1">
              <a:lnSpc>
                <a:spcPct val="115000"/>
              </a:lnSpc>
              <a:spcBef>
                <a:spcPct val="0"/>
              </a:spcBef>
            </a:pPr>
            <a:endParaRPr lang="en-US" sz="1400">
              <a:latin typeface="Arial" charset="0"/>
              <a:cs typeface="Arial" charset="0"/>
            </a:endParaRPr>
          </a:p>
          <a:p>
            <a:pPr lvl="1">
              <a:lnSpc>
                <a:spcPct val="115000"/>
              </a:lnSpc>
              <a:spcBef>
                <a:spcPct val="0"/>
              </a:spcBef>
            </a:pPr>
            <a:r>
              <a:rPr lang="en-US" sz="1400">
                <a:latin typeface="Arial" charset="0"/>
                <a:cs typeface="Arial" charset="0"/>
              </a:rPr>
              <a:t>Getting the human resources needed assigned to and working on the project. </a:t>
            </a:r>
          </a:p>
          <a:p>
            <a:pPr lvl="1">
              <a:lnSpc>
                <a:spcPct val="115000"/>
              </a:lnSpc>
              <a:spcBef>
                <a:spcPct val="0"/>
              </a:spcBef>
            </a:pPr>
            <a:r>
              <a:rPr lang="en-US" sz="1400">
                <a:latin typeface="Arial" charset="0"/>
                <a:cs typeface="Arial" charset="0"/>
              </a:rPr>
              <a:t>Selecting and developing project managers</a:t>
            </a:r>
          </a:p>
          <a:p>
            <a:pPr>
              <a:lnSpc>
                <a:spcPct val="115000"/>
              </a:lnSpc>
              <a:buFontTx/>
              <a:buNone/>
            </a:pPr>
            <a:r>
              <a:rPr lang="en-US"/>
              <a:t>Team Development</a:t>
            </a:r>
          </a:p>
          <a:p>
            <a:pPr lvl="1">
              <a:lnSpc>
                <a:spcPct val="115000"/>
              </a:lnSpc>
              <a:spcBef>
                <a:spcPct val="0"/>
              </a:spcBef>
            </a:pPr>
            <a:r>
              <a:rPr lang="en-US" sz="1400">
                <a:latin typeface="Arial" charset="0"/>
                <a:cs typeface="Arial" charset="0"/>
              </a:rPr>
              <a:t>Developing individual and group competencies to enhance project performance</a:t>
            </a:r>
          </a:p>
          <a:p>
            <a:pPr lvl="1">
              <a:lnSpc>
                <a:spcPct val="115000"/>
              </a:lnSpc>
              <a:spcBef>
                <a:spcPct val="0"/>
              </a:spcBef>
            </a:pPr>
            <a:r>
              <a:rPr lang="en-US" sz="1400">
                <a:latin typeface="Arial" charset="0"/>
                <a:cs typeface="Arial" charset="0"/>
              </a:rPr>
              <a:t>Team building</a:t>
            </a:r>
          </a:p>
          <a:p>
            <a:pPr lvl="1">
              <a:lnSpc>
                <a:spcPct val="115000"/>
              </a:lnSpc>
              <a:spcBef>
                <a:spcPct val="0"/>
              </a:spcBef>
            </a:pPr>
            <a:r>
              <a:rPr lang="en-US" sz="1400">
                <a:latin typeface="Arial" charset="0"/>
                <a:cs typeface="Arial" charset="0"/>
              </a:rPr>
              <a:t>Conflict management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TotalTime>
  <Words>1823</Words>
  <Application>Microsoft Office PowerPoint</Application>
  <PresentationFormat>On-screen Show (4:3)</PresentationFormat>
  <Paragraphs>406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Oriel</vt:lpstr>
      <vt:lpstr>Human Resources Management</vt:lpstr>
      <vt:lpstr>Contents</vt:lpstr>
      <vt:lpstr>Managing Human Resources - Introduction</vt:lpstr>
      <vt:lpstr>Managing Human Resources - Introduction</vt:lpstr>
      <vt:lpstr>Managing Human Resources - Introduction</vt:lpstr>
      <vt:lpstr>Human Resources Management</vt:lpstr>
      <vt:lpstr>Human Resources Management – Entry Quiz</vt:lpstr>
      <vt:lpstr>Human Resources Management processes (Process groups) </vt:lpstr>
      <vt:lpstr>Human Resources Processes</vt:lpstr>
      <vt:lpstr>Definitions</vt:lpstr>
      <vt:lpstr>Definitions Contd.. </vt:lpstr>
      <vt:lpstr>Definitions Contd.. </vt:lpstr>
      <vt:lpstr>Organizational Planning</vt:lpstr>
      <vt:lpstr>Organizational Planning </vt:lpstr>
      <vt:lpstr>Organizational Planning</vt:lpstr>
      <vt:lpstr>Organizational Planning</vt:lpstr>
      <vt:lpstr>Staff Acquisition</vt:lpstr>
      <vt:lpstr>Staff Acquisition</vt:lpstr>
      <vt:lpstr>Staff Acquisition - Input</vt:lpstr>
      <vt:lpstr>Staff Acquisition - Tools </vt:lpstr>
      <vt:lpstr>Staff Acquisition tools – contd.</vt:lpstr>
      <vt:lpstr>Other Consideration of Staff Acquisition</vt:lpstr>
      <vt:lpstr>Selecting the team members</vt:lpstr>
      <vt:lpstr>Staff Acquisition - Output </vt:lpstr>
      <vt:lpstr>Project Team Development</vt:lpstr>
      <vt:lpstr>Team Development</vt:lpstr>
      <vt:lpstr>Team Development - Input</vt:lpstr>
      <vt:lpstr>Team Development - Tools</vt:lpstr>
      <vt:lpstr>General Management Skills</vt:lpstr>
      <vt:lpstr>Reward and Recognition System</vt:lpstr>
      <vt:lpstr>More Tools and Techniques</vt:lpstr>
      <vt:lpstr>Stages of Team Development</vt:lpstr>
      <vt:lpstr>Stages of Team Development Contd.</vt:lpstr>
      <vt:lpstr>Conflict Management</vt:lpstr>
      <vt:lpstr>Sources of Conflict</vt:lpstr>
      <vt:lpstr>Conflict Resolution Techniques</vt:lpstr>
      <vt:lpstr>Maslow’s Hierarchy of Needs</vt:lpstr>
      <vt:lpstr>Human Resources Management Wrap-up</vt:lpstr>
      <vt:lpstr>References</vt:lpstr>
      <vt:lpstr>   Thank you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06_PM_Human Resources Management</dc:title>
  <dc:subject>Project Management</dc:subject>
  <dc:creator>Someswara Rao Pullapantula</dc:creator>
  <cp:keywords>Human Resources Management</cp:keywords>
  <dc:description>Project Management - Human Resources Management</dc:description>
  <cp:lastModifiedBy>jculver</cp:lastModifiedBy>
  <cp:revision>1</cp:revision>
  <dcterms:created xsi:type="dcterms:W3CDTF">2011-11-08T19:55:37Z</dcterms:created>
  <dcterms:modified xsi:type="dcterms:W3CDTF">2011-11-08T20:01:00Z</dcterms:modified>
  <cp:category>Human Resources Management</cp:category>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Someswara Rao Pullapantula</vt:lpwstr>
  </property>
</Properties>
</file>