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DC23-DDB8-4ADA-B9EF-87A4C2F470D3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8E44-1A46-4990-9FD4-19135BF7F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04D846-800C-4083-97DA-18B51478226E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219200"/>
            <a:ext cx="5486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/>
              <a:t>Communication Management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What information needs to be distributed on a project?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Distribution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Inputs</a:t>
            </a:r>
          </a:p>
          <a:p>
            <a:pPr lvl="1"/>
            <a:r>
              <a:rPr lang="en-US"/>
              <a:t>Work Results</a:t>
            </a:r>
          </a:p>
          <a:p>
            <a:pPr lvl="1"/>
            <a:r>
              <a:rPr lang="en-US"/>
              <a:t>Communications Management Plan</a:t>
            </a:r>
          </a:p>
          <a:p>
            <a:pPr lvl="1"/>
            <a:r>
              <a:rPr lang="en-US"/>
              <a:t>Project Plan</a:t>
            </a:r>
          </a:p>
          <a:p>
            <a:r>
              <a:rPr lang="en-US"/>
              <a:t>Tools &amp; Techniques</a:t>
            </a:r>
          </a:p>
          <a:p>
            <a:pPr lvl="1"/>
            <a:r>
              <a:rPr lang="en-US"/>
              <a:t>Communication skills</a:t>
            </a:r>
          </a:p>
          <a:p>
            <a:pPr lvl="1"/>
            <a:r>
              <a:rPr lang="en-US"/>
              <a:t>Information Retrieval systems (e-cockpit?)</a:t>
            </a:r>
          </a:p>
          <a:p>
            <a:pPr lvl="1"/>
            <a:r>
              <a:rPr lang="en-US"/>
              <a:t>Information distribution methods</a:t>
            </a:r>
          </a:p>
          <a:p>
            <a:r>
              <a:rPr lang="en-US"/>
              <a:t>Outputs</a:t>
            </a:r>
          </a:p>
          <a:p>
            <a:pPr lvl="1"/>
            <a:r>
              <a:rPr lang="en-US"/>
              <a:t>Project records</a:t>
            </a:r>
          </a:p>
          <a:p>
            <a:pPr lvl="1"/>
            <a:r>
              <a:rPr lang="en-US"/>
              <a:t>Project outputs</a:t>
            </a:r>
          </a:p>
          <a:p>
            <a:pPr lvl="1"/>
            <a:r>
              <a:rPr lang="en-US"/>
              <a:t>Project Presentations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Channels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Communications grow at non-linear rate</a:t>
            </a:r>
          </a:p>
          <a:p>
            <a:r>
              <a:rPr lang="en-US"/>
              <a:t>If there are N people, then there are N(N-1)/2 communication channels possible</a:t>
            </a:r>
          </a:p>
          <a:p>
            <a:r>
              <a:rPr lang="en-US"/>
              <a:t>Communications need to be managed but cannot be controlled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Reporting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Inputs</a:t>
            </a:r>
          </a:p>
          <a:p>
            <a:pPr lvl="1"/>
            <a:r>
              <a:rPr lang="en-US"/>
              <a:t>Project Plan</a:t>
            </a:r>
          </a:p>
          <a:p>
            <a:pPr lvl="1"/>
            <a:r>
              <a:rPr lang="en-US"/>
              <a:t>Work Results</a:t>
            </a:r>
          </a:p>
          <a:p>
            <a:pPr lvl="1"/>
            <a:r>
              <a:rPr lang="en-US"/>
              <a:t>Other Project Records</a:t>
            </a:r>
          </a:p>
          <a:p>
            <a:r>
              <a:rPr lang="en-US"/>
              <a:t>Tools &amp; Techniques</a:t>
            </a:r>
          </a:p>
          <a:p>
            <a:pPr lvl="1"/>
            <a:r>
              <a:rPr lang="en-US"/>
              <a:t>Performance Reviews</a:t>
            </a:r>
          </a:p>
          <a:p>
            <a:pPr lvl="1"/>
            <a:r>
              <a:rPr lang="en-US"/>
              <a:t>Variance, Trend, Earned Value Analysis</a:t>
            </a:r>
          </a:p>
          <a:p>
            <a:pPr lvl="1"/>
            <a:r>
              <a:rPr lang="en-US"/>
              <a:t>Information distribution tools and techniques</a:t>
            </a:r>
          </a:p>
          <a:p>
            <a:r>
              <a:rPr lang="en-US"/>
              <a:t>Outputs</a:t>
            </a:r>
          </a:p>
          <a:p>
            <a:pPr lvl="1"/>
            <a:r>
              <a:rPr lang="en-US"/>
              <a:t>Performance Reports</a:t>
            </a:r>
          </a:p>
          <a:p>
            <a:pPr lvl="1"/>
            <a:r>
              <a:rPr lang="en-US"/>
              <a:t>Change Requests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Create a sample report for your project giving the status, progress and trends.</a:t>
            </a:r>
          </a:p>
          <a:p>
            <a:r>
              <a:rPr lang="en-US"/>
              <a:t>Include a distribution list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Administrative Closure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Inputs</a:t>
            </a:r>
          </a:p>
          <a:p>
            <a:pPr lvl="1"/>
            <a:r>
              <a:rPr lang="en-US"/>
              <a:t>Performance Measurement documentation</a:t>
            </a:r>
          </a:p>
          <a:p>
            <a:pPr lvl="1"/>
            <a:r>
              <a:rPr lang="en-US"/>
              <a:t>Product documentation</a:t>
            </a:r>
          </a:p>
          <a:p>
            <a:pPr lvl="1"/>
            <a:r>
              <a:rPr lang="en-US"/>
              <a:t>Other Project records</a:t>
            </a:r>
          </a:p>
          <a:p>
            <a:r>
              <a:rPr lang="en-US"/>
              <a:t>Tools &amp; Techniques</a:t>
            </a:r>
          </a:p>
          <a:p>
            <a:pPr lvl="1"/>
            <a:r>
              <a:rPr lang="en-US"/>
              <a:t>Performance reporting tools and techniques</a:t>
            </a:r>
          </a:p>
          <a:p>
            <a:pPr lvl="1"/>
            <a:r>
              <a:rPr lang="en-US"/>
              <a:t>Project reports</a:t>
            </a:r>
          </a:p>
          <a:p>
            <a:pPr lvl="1"/>
            <a:r>
              <a:rPr lang="en-US"/>
              <a:t>Project Presentations</a:t>
            </a:r>
          </a:p>
          <a:p>
            <a:r>
              <a:rPr lang="en-US"/>
              <a:t>Outputs</a:t>
            </a:r>
          </a:p>
          <a:p>
            <a:pPr lvl="1"/>
            <a:r>
              <a:rPr lang="en-US"/>
              <a:t>Project Archives</a:t>
            </a:r>
          </a:p>
          <a:p>
            <a:pPr lvl="1"/>
            <a:r>
              <a:rPr lang="en-US"/>
              <a:t>Project Closure</a:t>
            </a:r>
          </a:p>
          <a:p>
            <a:pPr lvl="1"/>
            <a:r>
              <a:rPr lang="en-US"/>
              <a:t>Lessons Learned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Administrative Closure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Collecting Records</a:t>
            </a:r>
          </a:p>
          <a:p>
            <a:r>
              <a:rPr lang="en-US"/>
              <a:t>Updating Records</a:t>
            </a:r>
          </a:p>
          <a:p>
            <a:r>
              <a:rPr lang="en-US"/>
              <a:t>Archiving Records</a:t>
            </a:r>
          </a:p>
          <a:p>
            <a:r>
              <a:rPr lang="en-US"/>
              <a:t>Documenting all correspondence </a:t>
            </a:r>
          </a:p>
          <a:p>
            <a:r>
              <a:rPr lang="en-US"/>
              <a:t>Lessons Learned</a:t>
            </a:r>
          </a:p>
          <a:p>
            <a:r>
              <a:rPr lang="en-US"/>
              <a:t>Formal Acceptance</a:t>
            </a:r>
          </a:p>
          <a:p>
            <a:r>
              <a:rPr lang="en-US"/>
              <a:t>Product Verification</a:t>
            </a:r>
          </a:p>
          <a:p>
            <a:r>
              <a:rPr lang="en-US"/>
              <a:t>Performance Reporting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Model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Communication has three parts; Sender, Receiver and the Message</a:t>
            </a:r>
          </a:p>
          <a:p>
            <a:r>
              <a:rPr lang="en-US"/>
              <a:t>The message is decoded by the receiver based on the receiver’s education, experience, language and culture.</a:t>
            </a:r>
          </a:p>
          <a:p>
            <a:r>
              <a:rPr lang="en-US"/>
              <a:t>Acknowledging the message (“Message understood”) helps.</a:t>
            </a:r>
          </a:p>
          <a:p>
            <a:r>
              <a:rPr lang="en-US"/>
              <a:t>About 55% of communication is Non-Verbal</a:t>
            </a:r>
          </a:p>
          <a:p>
            <a:r>
              <a:rPr lang="en-US"/>
              <a:t>Feedback is essential to reduce communication barrier (“Do you understand what I have explained?”)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Methods</a:t>
            </a:r>
          </a:p>
        </p:txBody>
      </p:sp>
      <p:graphicFrame>
        <p:nvGraphicFramePr>
          <p:cNvPr id="334863" name="Group 15"/>
          <p:cNvGraphicFramePr>
            <a:graphicFrameLocks noGrp="1"/>
          </p:cNvGraphicFramePr>
          <p:nvPr/>
        </p:nvGraphicFramePr>
        <p:xfrm>
          <a:off x="1371600" y="1676400"/>
          <a:ext cx="6096000" cy="40640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Complex Problems, Project Plans, Project Charter, Communicating over long distances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Memos, e-mail, Notes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Presentations, Speeches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Meetings, Conversations, Teleconferences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517525" y="2133600"/>
            <a:ext cx="549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Written</a:t>
            </a: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533400" y="4191000"/>
            <a:ext cx="549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Verbal</a:t>
            </a: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2165350" y="5867400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Formal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5181600" y="5867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Informal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Blockers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Noise</a:t>
            </a:r>
          </a:p>
          <a:p>
            <a:r>
              <a:rPr lang="en-US"/>
              <a:t>Distance</a:t>
            </a:r>
          </a:p>
          <a:p>
            <a:r>
              <a:rPr lang="en-US"/>
              <a:t>Improper en-coding of messages</a:t>
            </a:r>
          </a:p>
          <a:p>
            <a:r>
              <a:rPr lang="en-US"/>
              <a:t>Saying “that is a bad idea”</a:t>
            </a:r>
          </a:p>
          <a:p>
            <a:r>
              <a:rPr lang="en-US"/>
              <a:t>Hostility</a:t>
            </a:r>
          </a:p>
          <a:p>
            <a:r>
              <a:rPr lang="en-US"/>
              <a:t>Language</a:t>
            </a:r>
          </a:p>
          <a:p>
            <a:r>
              <a:rPr lang="en-US"/>
              <a:t>Culture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			Contents 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Communication management processes </a:t>
            </a:r>
          </a:p>
          <a:p>
            <a:pPr lvl="1"/>
            <a:r>
              <a:rPr lang="en-US" dirty="0"/>
              <a:t>Inputs, Tools &amp; techniques and Outputs</a:t>
            </a:r>
          </a:p>
          <a:p>
            <a:r>
              <a:rPr lang="en-US" dirty="0"/>
              <a:t>Wrap up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Reporting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Status Report – Where the project now stands</a:t>
            </a:r>
          </a:p>
          <a:p>
            <a:r>
              <a:rPr lang="en-US"/>
              <a:t>Progress Report – What has been accomplished</a:t>
            </a:r>
          </a:p>
          <a:p>
            <a:r>
              <a:rPr lang="en-US"/>
              <a:t>Trend Report – Examining project results over time to see if performance is improving or deteriorating</a:t>
            </a:r>
          </a:p>
          <a:p>
            <a:r>
              <a:rPr lang="en-US"/>
              <a:t>Forecasting – Predicting future project status</a:t>
            </a:r>
          </a:p>
          <a:p>
            <a:r>
              <a:rPr lang="en-US"/>
              <a:t>Variance Report</a:t>
            </a:r>
          </a:p>
          <a:p>
            <a:r>
              <a:rPr lang="en-US"/>
              <a:t>Earned Value Report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Meetings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/>
              <a:t>Set a time limit and keep to it</a:t>
            </a:r>
          </a:p>
          <a:p>
            <a:r>
              <a:rPr lang="en-US" sz="2000"/>
              <a:t>Schedule recurring meetings in advance</a:t>
            </a:r>
          </a:p>
          <a:p>
            <a:r>
              <a:rPr lang="en-US" sz="2000"/>
              <a:t>Meeting with team regularly, but not too often</a:t>
            </a:r>
          </a:p>
          <a:p>
            <a:r>
              <a:rPr lang="en-US" sz="2000"/>
              <a:t>Have a purpose for the meeting</a:t>
            </a:r>
          </a:p>
          <a:p>
            <a:r>
              <a:rPr lang="en-US" sz="2000"/>
              <a:t>Create an Agenda with team input</a:t>
            </a:r>
          </a:p>
          <a:p>
            <a:r>
              <a:rPr lang="en-US" sz="2000"/>
              <a:t>Distribute Agenda beforehand</a:t>
            </a:r>
          </a:p>
          <a:p>
            <a:r>
              <a:rPr lang="en-US" sz="2000"/>
              <a:t>Stick to the Agenda</a:t>
            </a:r>
          </a:p>
          <a:p>
            <a:r>
              <a:rPr lang="en-US" sz="2000"/>
              <a:t>Let people know in advance their responsibilities</a:t>
            </a:r>
          </a:p>
          <a:p>
            <a:r>
              <a:rPr lang="en-US" sz="2000"/>
              <a:t>Bring the right people together</a:t>
            </a:r>
          </a:p>
          <a:p>
            <a:r>
              <a:rPr lang="en-US" sz="2000"/>
              <a:t>Chair and lead the meeting with a set of rules</a:t>
            </a:r>
          </a:p>
          <a:p>
            <a:r>
              <a:rPr lang="en-US" sz="2000"/>
              <a:t>Assign deliverables and time limits for all tasks that result</a:t>
            </a:r>
          </a:p>
          <a:p>
            <a:r>
              <a:rPr lang="en-US" sz="2000"/>
              <a:t>Document and Publish minutes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Earned Value Management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Actual Cost </a:t>
            </a:r>
            <a:r>
              <a:rPr lang="en-US" sz="1600">
                <a:latin typeface="Arial" charset="0"/>
                <a:cs typeface="Arial" charset="0"/>
              </a:rPr>
              <a:t>of Work Performed</a:t>
            </a:r>
            <a:r>
              <a:rPr lang="en-US" sz="1600" b="1">
                <a:latin typeface="Arial" charset="0"/>
                <a:cs typeface="Arial" charset="0"/>
              </a:rPr>
              <a:t> (AC)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What is the actual cost incurred?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Budgeted Cost of Work Performed (BCWP) or Earned Value (EV)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What is the estimated value of the work actually accomplished?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Budgeted Cost of Work Scheduled (BCWS) or Planned Value (PV)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What is the estimated value of the work planned to be done?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Budget at Completion (BAC)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How much did you BUDGET for the total Job?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Estimate at Complete (EAC)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What do we currently expect the TOTAL project to cost?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Estimate to Complete (ETC)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From now on, how much MORE do we expect it to cost to finish the project?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Variance at Completion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How much over or under budget do we expect it to be?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Earned Value Management .. Formulae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b="1">
                <a:latin typeface="Arial" charset="0"/>
                <a:cs typeface="Arial" charset="0"/>
              </a:rPr>
              <a:t>Cost Variance (CV) 			= EV – AC</a:t>
            </a:r>
          </a:p>
          <a:p>
            <a:pPr lvl="1"/>
            <a:r>
              <a:rPr lang="en-US" sz="1600" b="1">
                <a:latin typeface="Arial" charset="0"/>
                <a:cs typeface="Arial" charset="0"/>
              </a:rPr>
              <a:t>Negative is over budget and +ve is under budget</a:t>
            </a:r>
          </a:p>
          <a:p>
            <a:r>
              <a:rPr lang="en-US" sz="1800" b="1">
                <a:latin typeface="Arial" charset="0"/>
                <a:cs typeface="Arial" charset="0"/>
              </a:rPr>
              <a:t>Schedule Variance (SV) 		= EV – PV</a:t>
            </a:r>
          </a:p>
          <a:p>
            <a:pPr lvl="1"/>
            <a:r>
              <a:rPr lang="en-US" sz="1600" b="1">
                <a:latin typeface="Arial" charset="0"/>
                <a:cs typeface="Arial" charset="0"/>
              </a:rPr>
              <a:t>+ve is ahead of schedule and –ve is behind schedule</a:t>
            </a:r>
          </a:p>
          <a:p>
            <a:r>
              <a:rPr lang="en-US" sz="1800" b="1">
                <a:latin typeface="Arial" charset="0"/>
                <a:cs typeface="Arial" charset="0"/>
              </a:rPr>
              <a:t>Cost Performance Index (CPI) 		= EV/AC</a:t>
            </a:r>
          </a:p>
          <a:p>
            <a:r>
              <a:rPr lang="en-US" sz="1800" b="1">
                <a:latin typeface="Arial" charset="0"/>
                <a:cs typeface="Arial" charset="0"/>
              </a:rPr>
              <a:t>Schedule Performance Index (SPI)	= EV/PV</a:t>
            </a:r>
          </a:p>
          <a:p>
            <a:r>
              <a:rPr lang="en-US" sz="1800" b="1">
                <a:latin typeface="Arial" charset="0"/>
                <a:cs typeface="Arial" charset="0"/>
              </a:rPr>
              <a:t>Estimate At Complete (EAC) 		= BAC/CPI</a:t>
            </a:r>
          </a:p>
          <a:p>
            <a:r>
              <a:rPr lang="en-US" sz="1800" b="1">
                <a:latin typeface="Arial" charset="0"/>
                <a:cs typeface="Arial" charset="0"/>
              </a:rPr>
              <a:t>Estimate To Complete (ETC) 		= EAC – AC</a:t>
            </a:r>
          </a:p>
          <a:p>
            <a:r>
              <a:rPr lang="en-US" sz="1800" b="1">
                <a:latin typeface="Arial" charset="0"/>
                <a:cs typeface="Arial" charset="0"/>
              </a:rPr>
              <a:t>Variance At Completion (VAC) 	= BAC - EAC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Earned Value and Microsoft Project</a:t>
            </a:r>
          </a:p>
        </p:txBody>
      </p:sp>
      <p:pic>
        <p:nvPicPr>
          <p:cNvPr id="327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Earned Value in MS-Project</a:t>
            </a:r>
          </a:p>
        </p:txBody>
      </p:sp>
      <p:pic>
        <p:nvPicPr>
          <p:cNvPr id="3420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1534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Earned Value Graphs using MS-Project</a:t>
            </a:r>
          </a:p>
        </p:txBody>
      </p:sp>
      <p:pic>
        <p:nvPicPr>
          <p:cNvPr id="326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620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Exit Quiz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Please answer the questions in the Quiz and submit the sheet in 30 minutes.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!!!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Management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Communication Management includes the processes required to generate, collect, disseminate, store and ultimately dispose project information. </a:t>
            </a:r>
          </a:p>
          <a:p>
            <a:r>
              <a:rPr lang="en-US"/>
              <a:t>Involves all the stake holders of the project</a:t>
            </a:r>
          </a:p>
          <a:p>
            <a:r>
              <a:rPr lang="en-US"/>
              <a:t>It is NOT “Communication Skills” as we generally perceive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do we need Communication Management?</a:t>
            </a:r>
          </a:p>
        </p:txBody>
      </p:sp>
      <p:pic>
        <p:nvPicPr>
          <p:cNvPr id="2703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86000"/>
            <a:ext cx="3657600" cy="36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Communication	Management Processes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Tx/>
              <a:buNone/>
            </a:pPr>
            <a:r>
              <a:rPr lang="en-US" sz="2400"/>
              <a:t>Communications Planning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1600">
                <a:latin typeface="Arial" charset="0"/>
                <a:cs typeface="Arial" charset="0"/>
              </a:rPr>
              <a:t>	Determining the information and communications needs of the stakeholders; Who needs what information, When they will need it and how it should be given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400"/>
              <a:t>Information Distribution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1600">
                <a:latin typeface="Arial" charset="0"/>
                <a:cs typeface="Arial" charset="0"/>
              </a:rPr>
              <a:t>	Making needed information available to project stakeholders in a timely manner	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400"/>
              <a:t>Performance Reporting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1600">
                <a:latin typeface="Arial" charset="0"/>
                <a:cs typeface="Arial" charset="0"/>
              </a:rPr>
              <a:t>	Collecting and disseminating performance information, including status reports, progress measurement and forecasting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400"/>
              <a:t>Administrative Closure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400"/>
              <a:t>	</a:t>
            </a:r>
            <a:r>
              <a:rPr lang="en-US" sz="1600">
                <a:latin typeface="Arial" charset="0"/>
                <a:cs typeface="Arial" charset="0"/>
              </a:rPr>
              <a:t>Generating, gathering and disseminating information to formalize a phase or project completion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sz="16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Communications Management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Each of the processes occur at least once in a project</a:t>
            </a:r>
          </a:p>
          <a:p>
            <a:r>
              <a:rPr lang="en-US"/>
              <a:t>They interact with each other and with the processes in other knowledge areas as well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Communications Planning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Inputs</a:t>
            </a:r>
          </a:p>
          <a:p>
            <a:pPr lvl="1"/>
            <a:r>
              <a:rPr lang="en-US"/>
              <a:t>Communications Requirements</a:t>
            </a:r>
          </a:p>
          <a:p>
            <a:pPr lvl="1"/>
            <a:r>
              <a:rPr lang="en-US"/>
              <a:t>Communications Technology</a:t>
            </a:r>
          </a:p>
          <a:p>
            <a:pPr lvl="1"/>
            <a:r>
              <a:rPr lang="en-US"/>
              <a:t>Constraints</a:t>
            </a:r>
          </a:p>
          <a:p>
            <a:pPr lvl="1"/>
            <a:r>
              <a:rPr lang="en-US"/>
              <a:t>Assumptions</a:t>
            </a:r>
          </a:p>
          <a:p>
            <a:r>
              <a:rPr lang="en-US"/>
              <a:t>Tools and Techniques</a:t>
            </a:r>
          </a:p>
          <a:p>
            <a:pPr lvl="1"/>
            <a:r>
              <a:rPr lang="en-US"/>
              <a:t>Stakeholder Analysis</a:t>
            </a:r>
          </a:p>
          <a:p>
            <a:r>
              <a:rPr lang="en-US"/>
              <a:t>Outputs</a:t>
            </a:r>
          </a:p>
          <a:p>
            <a:pPr lvl="1"/>
            <a:r>
              <a:rPr lang="en-US"/>
              <a:t>Communications Management Plan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Communications Planning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sz="2400"/>
              <a:t>Overview</a:t>
            </a:r>
          </a:p>
          <a:p>
            <a:pPr lvl="2"/>
            <a:r>
              <a:rPr lang="en-US" sz="2000"/>
              <a:t>Proactively determining the information needs of the stake holders</a:t>
            </a:r>
          </a:p>
          <a:p>
            <a:pPr lvl="2"/>
            <a:r>
              <a:rPr lang="en-US" sz="2000"/>
              <a:t>Who needs the information, when and in What form?</a:t>
            </a:r>
          </a:p>
          <a:p>
            <a:pPr lvl="2"/>
            <a:r>
              <a:rPr lang="en-US" sz="2000"/>
              <a:t>Organizational structure will have a major say</a:t>
            </a:r>
          </a:p>
          <a:p>
            <a:pPr lvl="2"/>
            <a:r>
              <a:rPr lang="en-US" sz="2000"/>
              <a:t>Communication Media include face-to-face, e-mail, meetings, telephone, fax etc</a:t>
            </a:r>
          </a:p>
          <a:p>
            <a:pPr lvl="2"/>
            <a:r>
              <a:rPr lang="en-US" sz="2000"/>
              <a:t>The PM spends about 90% of the time communicating</a:t>
            </a:r>
          </a:p>
          <a:p>
            <a:pPr lvl="2"/>
            <a:r>
              <a:rPr lang="en-US" sz="2000"/>
              <a:t>Care should be taken to avoid wasting resources on unnecessary information or inappropriate technology</a:t>
            </a:r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endParaRPr lang="en-US" sz="28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Communications Management Plan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Output of Communications Planning</a:t>
            </a:r>
          </a:p>
          <a:p>
            <a:r>
              <a:rPr lang="en-US"/>
              <a:t>Includes</a:t>
            </a:r>
          </a:p>
          <a:p>
            <a:pPr lvl="1"/>
            <a:r>
              <a:rPr lang="en-US"/>
              <a:t>What information needs to be collected and when</a:t>
            </a:r>
          </a:p>
          <a:p>
            <a:pPr lvl="1"/>
            <a:r>
              <a:rPr lang="en-US"/>
              <a:t>Who will receive the information</a:t>
            </a:r>
          </a:p>
          <a:p>
            <a:pPr lvl="1"/>
            <a:r>
              <a:rPr lang="en-US"/>
              <a:t>Methods used to gather and store information</a:t>
            </a:r>
          </a:p>
          <a:p>
            <a:pPr lvl="1"/>
            <a:r>
              <a:rPr lang="en-US"/>
              <a:t>Limits, if any, on who may give direction and to whom</a:t>
            </a:r>
          </a:p>
          <a:p>
            <a:pPr lvl="1"/>
            <a:r>
              <a:rPr lang="en-US"/>
              <a:t>Reporting Relationships</a:t>
            </a:r>
          </a:p>
          <a:p>
            <a:pPr lvl="1"/>
            <a:r>
              <a:rPr lang="en-US"/>
              <a:t>List of contact information of all stakeholders</a:t>
            </a:r>
          </a:p>
          <a:p>
            <a:pPr lvl="1"/>
            <a:r>
              <a:rPr lang="en-US"/>
              <a:t>Schedule for distribution of information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834</Words>
  <Application>Microsoft Office PowerPoint</Application>
  <PresentationFormat>On-screen Show (4:3)</PresentationFormat>
  <Paragraphs>183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Communication Management</vt:lpstr>
      <vt:lpstr>   Contents </vt:lpstr>
      <vt:lpstr>Communication Management</vt:lpstr>
      <vt:lpstr>Why do we need Communication Management?</vt:lpstr>
      <vt:lpstr>Communication Management Processes</vt:lpstr>
      <vt:lpstr>Communications Management</vt:lpstr>
      <vt:lpstr>Communications Planning</vt:lpstr>
      <vt:lpstr>Communications Planning</vt:lpstr>
      <vt:lpstr>Communications Management Plan</vt:lpstr>
      <vt:lpstr>Exercise</vt:lpstr>
      <vt:lpstr>Information Distribution</vt:lpstr>
      <vt:lpstr>Communication Channels</vt:lpstr>
      <vt:lpstr>Performance Reporting</vt:lpstr>
      <vt:lpstr>Exercise</vt:lpstr>
      <vt:lpstr>Administrative Closure</vt:lpstr>
      <vt:lpstr>Administrative Closure</vt:lpstr>
      <vt:lpstr>Communication Model</vt:lpstr>
      <vt:lpstr>Communication Methods</vt:lpstr>
      <vt:lpstr>Communication Blockers</vt:lpstr>
      <vt:lpstr>Performance Reporting</vt:lpstr>
      <vt:lpstr>Rules for Meetings</vt:lpstr>
      <vt:lpstr>Earned Value Management</vt:lpstr>
      <vt:lpstr>Earned Value Management .. Formulae</vt:lpstr>
      <vt:lpstr>Earned Value and Microsoft Project</vt:lpstr>
      <vt:lpstr>Earned Value in MS-Project</vt:lpstr>
      <vt:lpstr>Earned Value Graphs using MS-Project</vt:lpstr>
      <vt:lpstr>Exit Quiz</vt:lpstr>
      <vt:lpstr>Thank you 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07_PM_Communications Management</dc:title>
  <dc:subject>Project Management</dc:subject>
  <dc:creator>Someswara Rao Pullapantula</dc:creator>
  <cp:keywords>Project Management</cp:keywords>
  <dc:description>Project Management - Communications Management</dc:description>
  <cp:lastModifiedBy>jculver</cp:lastModifiedBy>
  <cp:revision>6</cp:revision>
  <dcterms:created xsi:type="dcterms:W3CDTF">2011-11-08T21:04:31Z</dcterms:created>
  <dcterms:modified xsi:type="dcterms:W3CDTF">2011-11-10T16:51:27Z</dcterms:modified>
  <cp:category>Communications Management</cp:category>
</cp:coreProperties>
</file>