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6DC23-DDB8-4ADA-B9EF-87A4C2F470D3}" type="datetimeFigureOut">
              <a:rPr lang="en-US" smtClean="0"/>
              <a:pPr/>
              <a:t>11/10/2011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658E44-1A46-4990-9FD4-19135BF7F6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0D124-1FFA-4108-AC38-7C954EA04910}" type="slidenum">
              <a:rPr lang="en-US"/>
              <a:pPr/>
              <a:t>5</a:t>
            </a:fld>
            <a:endParaRPr lang="en-US"/>
          </a:p>
        </p:txBody>
      </p:sp>
      <p:sp>
        <p:nvSpPr>
          <p:cNvPr id="8194" name="Rectangle 2"/>
          <p:cNvSpPr>
            <a:spLocks noGrp="1" noRot="1" noChangeAspect="1" noChangeArrowheads="1" noTextEdit="1"/>
          </p:cNvSpPr>
          <p:nvPr>
            <p:ph type="sldImg"/>
          </p:nvPr>
        </p:nvSpPr>
        <p:spPr>
          <a:ln w="12700" cap="flat">
            <a:solidFill>
              <a:schemeClr val="tx1"/>
            </a:solidFill>
          </a:ln>
        </p:spPr>
      </p:sp>
      <p:sp>
        <p:nvSpPr>
          <p:cNvPr id="8195" name="Rectangle 3"/>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038E3-2989-443E-BB05-4487540C6082}" type="slidenum">
              <a:rPr lang="en-US"/>
              <a:pPr/>
              <a:t>22</a:t>
            </a:fld>
            <a:endParaRPr lang="en-US"/>
          </a:p>
        </p:txBody>
      </p:sp>
      <p:sp>
        <p:nvSpPr>
          <p:cNvPr id="124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49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C04D846-800C-4083-97DA-18B51478226E}" type="datetimeFigureOut">
              <a:rPr lang="en-US" smtClean="0"/>
              <a:pPr/>
              <a:t>11/10/2011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5FF832F-D3B6-4A8A-A766-E22BDBFB71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04D846-800C-4083-97DA-18B51478226E}" type="datetimeFigureOut">
              <a:rPr lang="en-US" smtClean="0"/>
              <a:pPr/>
              <a:t>11/10/2011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832F-D3B6-4A8A-A766-E22BDBFB71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04D846-800C-4083-97DA-18B51478226E}" type="datetimeFigureOut">
              <a:rPr lang="en-US" smtClean="0"/>
              <a:pPr/>
              <a:t>11/10/2011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F832F-D3B6-4A8A-A766-E22BDBFB71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C04D846-800C-4083-97DA-18B51478226E}" type="datetimeFigureOut">
              <a:rPr lang="en-US" smtClean="0"/>
              <a:pPr/>
              <a:t>11/10/2011</a:t>
            </a:fld>
            <a:endParaRPr lang="en-US"/>
          </a:p>
        </p:txBody>
      </p:sp>
      <p:sp>
        <p:nvSpPr>
          <p:cNvPr id="9" name="Slide Number Placeholder 8"/>
          <p:cNvSpPr>
            <a:spLocks noGrp="1"/>
          </p:cNvSpPr>
          <p:nvPr>
            <p:ph type="sldNum" sz="quarter" idx="15"/>
          </p:nvPr>
        </p:nvSpPr>
        <p:spPr/>
        <p:txBody>
          <a:bodyPr rtlCol="0"/>
          <a:lstStyle/>
          <a:p>
            <a:fld id="{25FF832F-D3B6-4A8A-A766-E22BDBFB711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C04D846-800C-4083-97DA-18B51478226E}" type="datetimeFigureOut">
              <a:rPr lang="en-US" smtClean="0"/>
              <a:pPr/>
              <a:t>11/10/2011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5FF832F-D3B6-4A8A-A766-E22BDBFB71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04D846-800C-4083-97DA-18B51478226E}" type="datetimeFigureOut">
              <a:rPr lang="en-US" smtClean="0"/>
              <a:pPr/>
              <a:t>11/10/2011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F832F-D3B6-4A8A-A766-E22BDBFB711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C04D846-800C-4083-97DA-18B51478226E}" type="datetimeFigureOut">
              <a:rPr lang="en-US" smtClean="0"/>
              <a:pPr/>
              <a:t>11/10/2011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F832F-D3B6-4A8A-A766-E22BDBFB711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C04D846-800C-4083-97DA-18B51478226E}" type="datetimeFigureOut">
              <a:rPr lang="en-US" smtClean="0"/>
              <a:pPr/>
              <a:t>11/10/2011</a:t>
            </a:fld>
            <a:endParaRPr lang="en-US"/>
          </a:p>
        </p:txBody>
      </p:sp>
      <p:sp>
        <p:nvSpPr>
          <p:cNvPr id="7" name="Slide Number Placeholder 6"/>
          <p:cNvSpPr>
            <a:spLocks noGrp="1"/>
          </p:cNvSpPr>
          <p:nvPr>
            <p:ph type="sldNum" sz="quarter" idx="11"/>
          </p:nvPr>
        </p:nvSpPr>
        <p:spPr/>
        <p:txBody>
          <a:bodyPr rtlCol="0"/>
          <a:lstStyle/>
          <a:p>
            <a:fld id="{25FF832F-D3B6-4A8A-A766-E22BDBFB711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4D846-800C-4083-97DA-18B51478226E}" type="datetimeFigureOut">
              <a:rPr lang="en-US" smtClean="0"/>
              <a:pPr/>
              <a:t>11/10/2011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F832F-D3B6-4A8A-A766-E22BDBFB71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C04D846-800C-4083-97DA-18B51478226E}" type="datetimeFigureOut">
              <a:rPr lang="en-US" smtClean="0"/>
              <a:pPr/>
              <a:t>11/10/2011</a:t>
            </a:fld>
            <a:endParaRPr lang="en-US"/>
          </a:p>
        </p:txBody>
      </p:sp>
      <p:sp>
        <p:nvSpPr>
          <p:cNvPr id="22" name="Slide Number Placeholder 21"/>
          <p:cNvSpPr>
            <a:spLocks noGrp="1"/>
          </p:cNvSpPr>
          <p:nvPr>
            <p:ph type="sldNum" sz="quarter" idx="15"/>
          </p:nvPr>
        </p:nvSpPr>
        <p:spPr/>
        <p:txBody>
          <a:bodyPr rtlCol="0"/>
          <a:lstStyle/>
          <a:p>
            <a:fld id="{25FF832F-D3B6-4A8A-A766-E22BDBFB711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04D846-800C-4083-97DA-18B51478226E}" type="datetimeFigureOut">
              <a:rPr lang="en-US" smtClean="0"/>
              <a:pPr/>
              <a:t>11/10/2011</a:t>
            </a:fld>
            <a:endParaRPr lang="en-US"/>
          </a:p>
        </p:txBody>
      </p:sp>
      <p:sp>
        <p:nvSpPr>
          <p:cNvPr id="18" name="Slide Number Placeholder 17"/>
          <p:cNvSpPr>
            <a:spLocks noGrp="1"/>
          </p:cNvSpPr>
          <p:nvPr>
            <p:ph type="sldNum" sz="quarter" idx="11"/>
          </p:nvPr>
        </p:nvSpPr>
        <p:spPr/>
        <p:txBody>
          <a:bodyPr rtlCol="0"/>
          <a:lstStyle/>
          <a:p>
            <a:fld id="{25FF832F-D3B6-4A8A-A766-E22BDBFB711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C04D846-800C-4083-97DA-18B51478226E}" type="datetimeFigureOut">
              <a:rPr lang="en-US" smtClean="0"/>
              <a:pPr/>
              <a:t>11/10/2011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5FF832F-D3B6-4A8A-A766-E22BDBFB71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81200" y="1219200"/>
            <a:ext cx="5486400" cy="1143000"/>
          </a:xfrm>
        </p:spPr>
        <p:txBody>
          <a:bodyPr/>
          <a:lstStyle/>
          <a:p>
            <a:pPr>
              <a:lnSpc>
                <a:spcPct val="120000"/>
              </a:lnSpc>
            </a:pPr>
            <a:r>
              <a:rPr lang="en-US"/>
              <a:t>Risk Management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26"/>
          <p:cNvSpPr>
            <a:spLocks noGrp="1" noChangeArrowheads="1"/>
          </p:cNvSpPr>
          <p:nvPr>
            <p:ph type="title" idx="4294967295"/>
          </p:nvPr>
        </p:nvSpPr>
        <p:spPr>
          <a:xfrm>
            <a:off x="0" y="274638"/>
            <a:ext cx="8229600" cy="1143000"/>
          </a:xfrm>
        </p:spPr>
        <p:txBody>
          <a:bodyPr/>
          <a:lstStyle/>
          <a:p>
            <a:r>
              <a:rPr lang="en-US"/>
              <a:t> Risk management processes   </a:t>
            </a:r>
          </a:p>
        </p:txBody>
      </p:sp>
      <p:sp>
        <p:nvSpPr>
          <p:cNvPr id="218115" name="Rectangle 1027"/>
          <p:cNvSpPr>
            <a:spLocks noGrp="1" noChangeArrowheads="1"/>
          </p:cNvSpPr>
          <p:nvPr>
            <p:ph type="body" idx="4294967295"/>
          </p:nvPr>
        </p:nvSpPr>
        <p:spPr>
          <a:xfrm>
            <a:off x="0" y="1600200"/>
            <a:ext cx="8229600" cy="4525963"/>
          </a:xfrm>
        </p:spPr>
        <p:txBody>
          <a:bodyPr/>
          <a:lstStyle/>
          <a:p>
            <a:r>
              <a:rPr lang="en-US"/>
              <a:t> Risk Management Planning</a:t>
            </a:r>
          </a:p>
          <a:p>
            <a:r>
              <a:rPr lang="en-US"/>
              <a:t>Risk Identification</a:t>
            </a:r>
          </a:p>
          <a:p>
            <a:r>
              <a:rPr lang="en-US"/>
              <a:t>Qualitative Risk Analysis</a:t>
            </a:r>
          </a:p>
          <a:p>
            <a:r>
              <a:rPr lang="en-US"/>
              <a:t>Quantitative Risk Analysis</a:t>
            </a:r>
          </a:p>
          <a:p>
            <a:r>
              <a:rPr lang="en-US"/>
              <a:t>Risk Response planning</a:t>
            </a:r>
          </a:p>
          <a:p>
            <a:r>
              <a:rPr lang="en-US"/>
              <a:t>Risk Monitoring and control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idx="4294967295"/>
          </p:nvPr>
        </p:nvSpPr>
        <p:spPr>
          <a:xfrm>
            <a:off x="0" y="274638"/>
            <a:ext cx="8229600" cy="1143000"/>
          </a:xfrm>
        </p:spPr>
        <p:txBody>
          <a:bodyPr/>
          <a:lstStyle/>
          <a:p>
            <a:r>
              <a:rPr lang="en-US"/>
              <a:t>Definitions</a:t>
            </a:r>
          </a:p>
        </p:txBody>
      </p:sp>
      <p:sp>
        <p:nvSpPr>
          <p:cNvPr id="115715" name="Rectangle 1027"/>
          <p:cNvSpPr>
            <a:spLocks noGrp="1" noChangeArrowheads="1"/>
          </p:cNvSpPr>
          <p:nvPr>
            <p:ph type="body" idx="4294967295"/>
          </p:nvPr>
        </p:nvSpPr>
        <p:spPr>
          <a:xfrm>
            <a:off x="0" y="1600200"/>
            <a:ext cx="8229600" cy="4525963"/>
          </a:xfrm>
        </p:spPr>
        <p:txBody>
          <a:bodyPr>
            <a:normAutofit/>
          </a:bodyPr>
          <a:lstStyle/>
          <a:p>
            <a:pPr>
              <a:spcBef>
                <a:spcPct val="0"/>
              </a:spcBef>
              <a:buFontTx/>
              <a:buNone/>
            </a:pPr>
            <a:r>
              <a:rPr lang="en-US" b="1" dirty="0"/>
              <a:t>Risk Management Planning</a:t>
            </a:r>
          </a:p>
          <a:p>
            <a:pPr>
              <a:spcBef>
                <a:spcPct val="0"/>
              </a:spcBef>
              <a:buFontTx/>
              <a:buNone/>
            </a:pPr>
            <a:r>
              <a:rPr lang="en-US" dirty="0"/>
              <a:t>Is the process of deciding how to approach and plan risk management activities for a project. It is necessary that the level , type and visibility of risk management are commensurate with both the risk and importance of the project</a:t>
            </a:r>
          </a:p>
          <a:p>
            <a:pPr>
              <a:spcBef>
                <a:spcPct val="0"/>
              </a:spcBef>
              <a:buFontTx/>
              <a:buNone/>
            </a:pPr>
            <a:endParaRPr lang="en-US" dirty="0"/>
          </a:p>
          <a:p>
            <a:pPr>
              <a:spcBef>
                <a:spcPct val="0"/>
              </a:spcBef>
              <a:buFontTx/>
              <a:buNone/>
            </a:pPr>
            <a:r>
              <a:rPr lang="en-US" b="1" dirty="0"/>
              <a:t>Risk identification:</a:t>
            </a:r>
          </a:p>
          <a:p>
            <a:pPr>
              <a:spcBef>
                <a:spcPct val="0"/>
              </a:spcBef>
              <a:buFontTx/>
              <a:buNone/>
            </a:pPr>
            <a:r>
              <a:rPr lang="en-US" dirty="0"/>
              <a:t>Involves determining which risks might affect the project and documenting their characteristics. It is an iterative process</a:t>
            </a:r>
          </a:p>
          <a:p>
            <a:pPr>
              <a:spcBef>
                <a:spcPct val="0"/>
              </a:spcBef>
              <a:buFontTx/>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0" y="274638"/>
            <a:ext cx="8229600" cy="1143000"/>
          </a:xfrm>
        </p:spPr>
        <p:txBody>
          <a:bodyPr/>
          <a:lstStyle/>
          <a:p>
            <a:r>
              <a:rPr lang="en-US"/>
              <a:t>Definitions</a:t>
            </a:r>
          </a:p>
        </p:txBody>
      </p:sp>
      <p:sp>
        <p:nvSpPr>
          <p:cNvPr id="116739" name="Rectangle 3"/>
          <p:cNvSpPr>
            <a:spLocks noGrp="1" noChangeArrowheads="1"/>
          </p:cNvSpPr>
          <p:nvPr>
            <p:ph type="body" idx="4294967295"/>
          </p:nvPr>
        </p:nvSpPr>
        <p:spPr>
          <a:xfrm>
            <a:off x="0" y="1447800"/>
            <a:ext cx="7772400" cy="5105400"/>
          </a:xfrm>
        </p:spPr>
        <p:txBody>
          <a:bodyPr>
            <a:normAutofit fontScale="92500"/>
          </a:bodyPr>
          <a:lstStyle/>
          <a:p>
            <a:r>
              <a:rPr lang="en-US" b="1"/>
              <a:t>Qualitative Risk analysis</a:t>
            </a:r>
            <a:r>
              <a:rPr lang="en-US"/>
              <a:t> – is the process of analyzing the impact and likelihood of identified  risks. This process prioritizes  risks according to their potential effect on project objectives. One way to determine the importance of addressing specific risks and guiding risk responses.</a:t>
            </a:r>
          </a:p>
          <a:p>
            <a:r>
              <a:rPr lang="en-US" b="1"/>
              <a:t> Quantitative risk analysis</a:t>
            </a:r>
            <a:r>
              <a:rPr lang="en-US"/>
              <a:t>  - process aims to analyze numerically the probability of each risk and its consequence on project objectives, as well as the extent of overall project risk. Objective is to </a:t>
            </a:r>
          </a:p>
          <a:p>
            <a:pPr lvl="2"/>
            <a:r>
              <a:rPr lang="en-US"/>
              <a:t>Determine the probability of achieving a specific objective</a:t>
            </a:r>
          </a:p>
          <a:p>
            <a:pPr lvl="2"/>
            <a:r>
              <a:rPr lang="en-US"/>
              <a:t>Quantify  risk exposure of the project</a:t>
            </a:r>
          </a:p>
          <a:p>
            <a:pPr lvl="2"/>
            <a:r>
              <a:rPr lang="en-US"/>
              <a:t>Identify risks requiring the most attention by quantifying their relative contribution to the project risk</a:t>
            </a:r>
          </a:p>
          <a:p>
            <a:pPr lvl="2"/>
            <a:r>
              <a:rPr lang="en-US"/>
              <a:t>Identify realistic  and achievable costs , schedule / scope targets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Definitions </a:t>
            </a:r>
          </a:p>
        </p:txBody>
      </p:sp>
      <p:sp>
        <p:nvSpPr>
          <p:cNvPr id="280579" name="Rectangle 3"/>
          <p:cNvSpPr>
            <a:spLocks noGrp="1" noChangeArrowheads="1"/>
          </p:cNvSpPr>
          <p:nvPr>
            <p:ph sz="quarter" idx="1"/>
          </p:nvPr>
        </p:nvSpPr>
        <p:spPr/>
        <p:txBody>
          <a:bodyPr>
            <a:normAutofit fontScale="92500"/>
          </a:bodyPr>
          <a:lstStyle/>
          <a:p>
            <a:pPr>
              <a:lnSpc>
                <a:spcPct val="140000"/>
              </a:lnSpc>
            </a:pPr>
            <a:r>
              <a:rPr lang="en-US" sz="2400" b="1" dirty="0"/>
              <a:t>Risk response planning</a:t>
            </a:r>
            <a:r>
              <a:rPr lang="en-US" sz="2400" dirty="0"/>
              <a:t> is the process of  developing options and determining actions to enhance opportunities and reduce threats to the projects objectives. Identified risks are addressed properly.</a:t>
            </a:r>
          </a:p>
          <a:p>
            <a:pPr>
              <a:lnSpc>
                <a:spcPct val="140000"/>
              </a:lnSpc>
            </a:pPr>
            <a:r>
              <a:rPr lang="en-US" sz="2400" b="1" dirty="0"/>
              <a:t>Risk monitoring and control.-</a:t>
            </a:r>
            <a:r>
              <a:rPr lang="en-US" sz="2400" dirty="0"/>
              <a:t> is the process of keeping track of the identified risks , monitoring residual risks and identifying new risks , ensuring the execution of risk plans  and evaluating their effectiveness in reducing risk</a:t>
            </a:r>
          </a:p>
          <a:p>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AutoShape 2"/>
          <p:cNvSpPr>
            <a:spLocks noChangeArrowheads="1"/>
          </p:cNvSpPr>
          <p:nvPr/>
        </p:nvSpPr>
        <p:spPr bwMode="auto">
          <a:xfrm>
            <a:off x="685800" y="16002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79555" name="Rectangle 3"/>
          <p:cNvSpPr>
            <a:spLocks noGrp="1" noChangeArrowheads="1"/>
          </p:cNvSpPr>
          <p:nvPr>
            <p:ph type="title"/>
          </p:nvPr>
        </p:nvSpPr>
        <p:spPr/>
        <p:txBody>
          <a:bodyPr/>
          <a:lstStyle/>
          <a:p>
            <a:r>
              <a:rPr lang="en-US"/>
              <a:t>Risk Management Planning </a:t>
            </a:r>
          </a:p>
        </p:txBody>
      </p:sp>
      <p:sp>
        <p:nvSpPr>
          <p:cNvPr id="279556" name="Rectangle 4"/>
          <p:cNvSpPr>
            <a:spLocks noGrp="1" noChangeArrowheads="1"/>
          </p:cNvSpPr>
          <p:nvPr>
            <p:ph sz="quarter" idx="1"/>
          </p:nvPr>
        </p:nvSpPr>
        <p:spPr/>
        <p:txBody>
          <a:bodyPr/>
          <a:lstStyle/>
          <a:p>
            <a:pPr>
              <a:buFontTx/>
              <a:buNone/>
            </a:pPr>
            <a:r>
              <a:rPr lang="en-US"/>
              <a:t> </a:t>
            </a:r>
          </a:p>
        </p:txBody>
      </p:sp>
      <p:sp>
        <p:nvSpPr>
          <p:cNvPr id="279557" name="Rectangle 5"/>
          <p:cNvSpPr>
            <a:spLocks noChangeArrowheads="1"/>
          </p:cNvSpPr>
          <p:nvPr/>
        </p:nvSpPr>
        <p:spPr bwMode="auto">
          <a:xfrm>
            <a:off x="1143000" y="16002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INPUT</a:t>
            </a:r>
            <a:endParaRPr lang="en-US">
              <a:effectLst/>
              <a:latin typeface="Times New Roman" pitchFamily="18" charset="0"/>
            </a:endParaRPr>
          </a:p>
        </p:txBody>
      </p:sp>
      <p:sp>
        <p:nvSpPr>
          <p:cNvPr id="279558" name="Rectangle 6"/>
          <p:cNvSpPr>
            <a:spLocks noChangeArrowheads="1"/>
          </p:cNvSpPr>
          <p:nvPr/>
        </p:nvSpPr>
        <p:spPr bwMode="auto">
          <a:xfrm>
            <a:off x="3429000" y="16002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Tools &amp; </a:t>
            </a:r>
          </a:p>
          <a:p>
            <a:pPr algn="ctr"/>
            <a:r>
              <a:rPr lang="en-US" sz="2000" b="1">
                <a:effectLst/>
                <a:latin typeface="Times New Roman" pitchFamily="18" charset="0"/>
              </a:rPr>
              <a:t>Techniques</a:t>
            </a:r>
          </a:p>
        </p:txBody>
      </p:sp>
      <p:sp>
        <p:nvSpPr>
          <p:cNvPr id="279559" name="Rectangle 7"/>
          <p:cNvSpPr>
            <a:spLocks noChangeArrowheads="1"/>
          </p:cNvSpPr>
          <p:nvPr/>
        </p:nvSpPr>
        <p:spPr bwMode="auto">
          <a:xfrm>
            <a:off x="5791200" y="16002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Output</a:t>
            </a:r>
          </a:p>
        </p:txBody>
      </p:sp>
      <p:sp>
        <p:nvSpPr>
          <p:cNvPr id="279560" name="Rectangle 8"/>
          <p:cNvSpPr>
            <a:spLocks noChangeArrowheads="1"/>
          </p:cNvSpPr>
          <p:nvPr/>
        </p:nvSpPr>
        <p:spPr bwMode="auto">
          <a:xfrm>
            <a:off x="3429000" y="2667000"/>
            <a:ext cx="2286000" cy="366713"/>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Planning meetings</a:t>
            </a:r>
          </a:p>
        </p:txBody>
      </p:sp>
      <p:sp>
        <p:nvSpPr>
          <p:cNvPr id="279561" name="Rectangle 9"/>
          <p:cNvSpPr>
            <a:spLocks noChangeArrowheads="1"/>
          </p:cNvSpPr>
          <p:nvPr/>
        </p:nvSpPr>
        <p:spPr bwMode="auto">
          <a:xfrm>
            <a:off x="5943600" y="2590800"/>
            <a:ext cx="2209800" cy="1466850"/>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Risk management plan</a:t>
            </a:r>
          </a:p>
          <a:p>
            <a:pPr algn="r">
              <a:spcBef>
                <a:spcPct val="50000"/>
              </a:spcBef>
            </a:pPr>
            <a:endParaRPr lang="en-US" sz="1800" b="1" i="1">
              <a:solidFill>
                <a:schemeClr val="bg2"/>
              </a:solidFill>
              <a:effectLst/>
              <a:latin typeface="Times New Roman" pitchFamily="18" charset="0"/>
            </a:endParaRPr>
          </a:p>
          <a:p>
            <a:pPr algn="r">
              <a:spcBef>
                <a:spcPct val="50000"/>
              </a:spcBef>
            </a:pPr>
            <a:endParaRPr lang="en-US" sz="1800" b="1">
              <a:effectLst/>
              <a:latin typeface="Times New Roman" pitchFamily="18" charset="0"/>
            </a:endParaRPr>
          </a:p>
        </p:txBody>
      </p:sp>
      <p:sp>
        <p:nvSpPr>
          <p:cNvPr id="279562" name="Rectangle 10"/>
          <p:cNvSpPr>
            <a:spLocks noChangeArrowheads="1"/>
          </p:cNvSpPr>
          <p:nvPr/>
        </p:nvSpPr>
        <p:spPr bwMode="auto">
          <a:xfrm>
            <a:off x="609600" y="2590800"/>
            <a:ext cx="2514600" cy="3754438"/>
          </a:xfrm>
          <a:prstGeom prst="rect">
            <a:avLst/>
          </a:prstGeom>
          <a:noFill/>
          <a:ln w="9525">
            <a:noFill/>
            <a:miter lim="800000"/>
            <a:headEnd/>
            <a:tailEnd/>
          </a:ln>
          <a:effectLst/>
        </p:spPr>
        <p:txBody>
          <a:bodyPr>
            <a:spAutoFit/>
          </a:bodyPr>
          <a:lstStyle/>
          <a:p>
            <a:pPr>
              <a:lnSpc>
                <a:spcPct val="90000"/>
              </a:lnSpc>
              <a:spcBef>
                <a:spcPct val="50000"/>
              </a:spcBef>
              <a:buFontTx/>
              <a:buChar char="•"/>
            </a:pPr>
            <a:r>
              <a:rPr lang="en-US" sz="1800" b="1">
                <a:effectLst/>
                <a:latin typeface="Times New Roman" pitchFamily="18" charset="0"/>
              </a:rPr>
              <a:t>Project charter </a:t>
            </a:r>
          </a:p>
          <a:p>
            <a:pPr>
              <a:lnSpc>
                <a:spcPct val="90000"/>
              </a:lnSpc>
              <a:spcBef>
                <a:spcPct val="50000"/>
              </a:spcBef>
              <a:buFontTx/>
              <a:buChar char="•"/>
            </a:pPr>
            <a:r>
              <a:rPr lang="en-US" sz="1800" b="1">
                <a:effectLst/>
                <a:latin typeface="Times New Roman" pitchFamily="18" charset="0"/>
              </a:rPr>
              <a:t>Organizations risk management policies </a:t>
            </a:r>
          </a:p>
          <a:p>
            <a:pPr>
              <a:lnSpc>
                <a:spcPct val="90000"/>
              </a:lnSpc>
              <a:spcBef>
                <a:spcPct val="50000"/>
              </a:spcBef>
              <a:buFontTx/>
              <a:buChar char="•"/>
            </a:pPr>
            <a:r>
              <a:rPr lang="en-US" sz="1800" b="1">
                <a:effectLst/>
                <a:latin typeface="Times New Roman" pitchFamily="18" charset="0"/>
              </a:rPr>
              <a:t>Defined roles and responsibilities </a:t>
            </a:r>
          </a:p>
          <a:p>
            <a:pPr>
              <a:lnSpc>
                <a:spcPct val="90000"/>
              </a:lnSpc>
              <a:spcBef>
                <a:spcPct val="50000"/>
              </a:spcBef>
              <a:buFontTx/>
              <a:buChar char="•"/>
            </a:pPr>
            <a:r>
              <a:rPr lang="en-US" sz="1800" b="1">
                <a:effectLst/>
                <a:latin typeface="Times New Roman" pitchFamily="18" charset="0"/>
              </a:rPr>
              <a:t>Stake holders risk tolerances</a:t>
            </a:r>
          </a:p>
          <a:p>
            <a:pPr>
              <a:lnSpc>
                <a:spcPct val="90000"/>
              </a:lnSpc>
              <a:spcBef>
                <a:spcPct val="50000"/>
              </a:spcBef>
              <a:buFontTx/>
              <a:buChar char="•"/>
            </a:pPr>
            <a:r>
              <a:rPr lang="en-US" sz="1800" b="1">
                <a:effectLst/>
                <a:latin typeface="Times New Roman" pitchFamily="18" charset="0"/>
              </a:rPr>
              <a:t>Template for the organizations risk management plan</a:t>
            </a:r>
          </a:p>
          <a:p>
            <a:pPr>
              <a:lnSpc>
                <a:spcPct val="90000"/>
              </a:lnSpc>
              <a:spcBef>
                <a:spcPct val="50000"/>
              </a:spcBef>
              <a:buFontTx/>
              <a:buChar char="•"/>
            </a:pPr>
            <a:r>
              <a:rPr lang="en-US" sz="1800" b="1">
                <a:effectLst/>
                <a:latin typeface="Times New Roman" pitchFamily="18" charset="0"/>
              </a:rPr>
              <a:t>Work breakdown structure(WBS)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a:bodyPr>
          <a:lstStyle/>
          <a:p>
            <a:r>
              <a:rPr lang="en-US"/>
              <a:t>Inputs to Risk  Management planning</a:t>
            </a:r>
          </a:p>
        </p:txBody>
      </p:sp>
      <p:sp>
        <p:nvSpPr>
          <p:cNvPr id="281603" name="Rectangle 3"/>
          <p:cNvSpPr>
            <a:spLocks noGrp="1" noChangeArrowheads="1"/>
          </p:cNvSpPr>
          <p:nvPr>
            <p:ph sz="quarter" idx="1"/>
          </p:nvPr>
        </p:nvSpPr>
        <p:spPr/>
        <p:txBody>
          <a:bodyPr>
            <a:normAutofit/>
          </a:bodyPr>
          <a:lstStyle/>
          <a:p>
            <a:r>
              <a:rPr lang="en-US"/>
              <a:t>Some organizations might have predefined approaches to risk analysis  and response that have to be tailored for particular project</a:t>
            </a:r>
          </a:p>
          <a:p>
            <a:r>
              <a:rPr lang="en-US"/>
              <a:t>Predefined  roles, responsibilities  and authority levels for decision making will influence planning </a:t>
            </a:r>
          </a:p>
          <a:p>
            <a:r>
              <a:rPr lang="en-US"/>
              <a:t>Different  organizations and individuals have tolerances for  risk</a:t>
            </a:r>
          </a:p>
          <a:p>
            <a:r>
              <a:rPr lang="en-US"/>
              <a:t>Some organizations have preformed standard templates  for use by the project team</a:t>
            </a:r>
          </a:p>
          <a:p>
            <a:r>
              <a:rPr lang="en-US"/>
              <a:t>The work break down structure is also used for risk management planning purposes</a:t>
            </a:r>
          </a:p>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normAutofit/>
          </a:bodyPr>
          <a:lstStyle/>
          <a:p>
            <a:r>
              <a:rPr lang="en-US"/>
              <a:t>Tools and techniques for Risk Management planning</a:t>
            </a:r>
          </a:p>
        </p:txBody>
      </p:sp>
      <p:sp>
        <p:nvSpPr>
          <p:cNvPr id="282627" name="Rectangle 3"/>
          <p:cNvSpPr>
            <a:spLocks noGrp="1" noChangeArrowheads="1"/>
          </p:cNvSpPr>
          <p:nvPr>
            <p:ph sz="quarter" idx="1"/>
          </p:nvPr>
        </p:nvSpPr>
        <p:spPr/>
        <p:txBody>
          <a:bodyPr/>
          <a:lstStyle/>
          <a:p>
            <a:r>
              <a:rPr lang="en-US"/>
              <a:t>Project teams hold planning ,meetings to develop the risk management plan </a:t>
            </a:r>
          </a:p>
          <a:p>
            <a:r>
              <a:rPr lang="en-US"/>
              <a:t>Attendees include the PM,any of the project leaders, any other stake holders and any one else in the organization responsible for risk management activities</a:t>
            </a:r>
          </a:p>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0" y="274638"/>
            <a:ext cx="8229600" cy="1143000"/>
          </a:xfrm>
        </p:spPr>
        <p:txBody>
          <a:bodyPr/>
          <a:lstStyle/>
          <a:p>
            <a:r>
              <a:rPr lang="en-US"/>
              <a:t>Risk management plan</a:t>
            </a:r>
          </a:p>
        </p:txBody>
      </p:sp>
      <p:sp>
        <p:nvSpPr>
          <p:cNvPr id="118787" name="Rectangle 3"/>
          <p:cNvSpPr>
            <a:spLocks noGrp="1" noChangeArrowheads="1"/>
          </p:cNvSpPr>
          <p:nvPr>
            <p:ph type="body" idx="4294967295"/>
          </p:nvPr>
        </p:nvSpPr>
        <p:spPr>
          <a:xfrm>
            <a:off x="0" y="1600200"/>
            <a:ext cx="8229600" cy="4525963"/>
          </a:xfrm>
        </p:spPr>
        <p:txBody>
          <a:bodyPr>
            <a:normAutofit fontScale="92500" lnSpcReduction="10000"/>
          </a:bodyPr>
          <a:lstStyle/>
          <a:p>
            <a:pPr>
              <a:lnSpc>
                <a:spcPct val="90000"/>
              </a:lnSpc>
            </a:pPr>
            <a:r>
              <a:rPr lang="en-US" sz="2000"/>
              <a:t>How risks are identified ,qualitative  and quantitative analysis , response planning , monitoring  and control will be structured and performed during the project life cycle .It contains the following :</a:t>
            </a:r>
          </a:p>
          <a:p>
            <a:pPr>
              <a:lnSpc>
                <a:spcPct val="90000"/>
              </a:lnSpc>
            </a:pPr>
            <a:r>
              <a:rPr lang="en-US" sz="2000"/>
              <a:t>Methodology – Defines approaches ,tools, and data sources ,Different  types of assessments may be appropriate, depending upon the stage and information available &amp; flexibility remaining in risk management</a:t>
            </a:r>
          </a:p>
          <a:p>
            <a:pPr>
              <a:lnSpc>
                <a:spcPct val="90000"/>
              </a:lnSpc>
            </a:pPr>
            <a:r>
              <a:rPr lang="en-US" sz="2000"/>
              <a:t>Roles and responsibilities -  Defines the lead, support and risk management team membership for each type of action in risk management plan</a:t>
            </a:r>
          </a:p>
          <a:p>
            <a:pPr>
              <a:lnSpc>
                <a:spcPct val="90000"/>
              </a:lnSpc>
            </a:pPr>
            <a:r>
              <a:rPr lang="en-US" sz="2000"/>
              <a:t>Budgeting – Establishes Budget for risk management plan</a:t>
            </a:r>
          </a:p>
          <a:p>
            <a:pPr>
              <a:lnSpc>
                <a:spcPct val="90000"/>
              </a:lnSpc>
            </a:pPr>
            <a:r>
              <a:rPr lang="en-US" sz="2000"/>
              <a:t>Timing – How often the risk management process will be performed throughout the life cycle</a:t>
            </a:r>
          </a:p>
          <a:p>
            <a:pPr>
              <a:lnSpc>
                <a:spcPct val="90000"/>
              </a:lnSpc>
            </a:pPr>
            <a:r>
              <a:rPr lang="en-US" sz="2000"/>
              <a:t>Scoring and interpretation – Methods appropriate  for the type and timing  of the qualitative   and quantitative risk analysis being performed</a:t>
            </a:r>
          </a:p>
          <a:p>
            <a:pPr>
              <a:lnSpc>
                <a:spcPct val="90000"/>
              </a:lnSpc>
            </a:pPr>
            <a:endParaRPr lang="en-US" sz="2000"/>
          </a:p>
          <a:p>
            <a:pPr>
              <a:lnSpc>
                <a:spcPct val="90000"/>
              </a:lnSpc>
            </a:pPr>
            <a:endParaRPr lang="en-US" sz="2000"/>
          </a:p>
          <a:p>
            <a:pPr>
              <a:lnSpc>
                <a:spcPct val="90000"/>
              </a:lnSpc>
            </a:pPr>
            <a:endParaRPr 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0" y="274638"/>
            <a:ext cx="8229600" cy="1143000"/>
          </a:xfrm>
        </p:spPr>
        <p:txBody>
          <a:bodyPr/>
          <a:lstStyle/>
          <a:p>
            <a:r>
              <a:rPr lang="en-US"/>
              <a:t>Risk management plan</a:t>
            </a:r>
          </a:p>
        </p:txBody>
      </p:sp>
      <p:sp>
        <p:nvSpPr>
          <p:cNvPr id="119811" name="Rectangle 3"/>
          <p:cNvSpPr>
            <a:spLocks noGrp="1" noChangeArrowheads="1"/>
          </p:cNvSpPr>
          <p:nvPr>
            <p:ph type="body" idx="4294967295"/>
          </p:nvPr>
        </p:nvSpPr>
        <p:spPr>
          <a:xfrm>
            <a:off x="0" y="1600200"/>
            <a:ext cx="8229600" cy="4525963"/>
          </a:xfrm>
        </p:spPr>
        <p:txBody>
          <a:bodyPr>
            <a:normAutofit/>
          </a:bodyPr>
          <a:lstStyle/>
          <a:p>
            <a:pPr>
              <a:lnSpc>
                <a:spcPct val="140000"/>
              </a:lnSpc>
            </a:pPr>
            <a:r>
              <a:rPr lang="en-US"/>
              <a:t>Thresholds - Criteria  for risks that will be acted upon, by whom , and in what manner.Project owner, customer, or sponsor may have a different threshold</a:t>
            </a:r>
          </a:p>
          <a:p>
            <a:pPr>
              <a:lnSpc>
                <a:spcPct val="140000"/>
              </a:lnSpc>
            </a:pPr>
            <a:r>
              <a:rPr lang="en-US"/>
              <a:t>Reporting formats - describes the content and format  of the risk response plan</a:t>
            </a:r>
          </a:p>
          <a:p>
            <a:pPr>
              <a:lnSpc>
                <a:spcPct val="140000"/>
              </a:lnSpc>
            </a:pPr>
            <a:r>
              <a:rPr lang="en-US"/>
              <a:t>Tracking -  Documents  how all facets of  risk activities will be recorded for the benefit of the current project, future needs and lessons learned </a:t>
            </a:r>
          </a:p>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Risk Identification </a:t>
            </a:r>
          </a:p>
        </p:txBody>
      </p:sp>
      <p:sp>
        <p:nvSpPr>
          <p:cNvPr id="284675" name="Rectangle 3"/>
          <p:cNvSpPr>
            <a:spLocks noGrp="1" noChangeArrowheads="1"/>
          </p:cNvSpPr>
          <p:nvPr>
            <p:ph sz="quarter" idx="1"/>
          </p:nvPr>
        </p:nvSpPr>
        <p:spPr/>
        <p:txBody>
          <a:bodyPr>
            <a:normAutofit/>
          </a:bodyPr>
          <a:lstStyle/>
          <a:p>
            <a:pPr>
              <a:lnSpc>
                <a:spcPct val="150000"/>
              </a:lnSpc>
            </a:pPr>
            <a:r>
              <a:rPr lang="en-US"/>
              <a:t>Risk identification is an  iterative process .</a:t>
            </a:r>
          </a:p>
          <a:p>
            <a:pPr>
              <a:lnSpc>
                <a:spcPct val="150000"/>
              </a:lnSpc>
            </a:pPr>
            <a:r>
              <a:rPr lang="en-US"/>
              <a:t>The first iteration performed by a part of the project team </a:t>
            </a:r>
          </a:p>
          <a:p>
            <a:pPr>
              <a:lnSpc>
                <a:spcPct val="150000"/>
              </a:lnSpc>
            </a:pPr>
            <a:r>
              <a:rPr lang="en-US"/>
              <a:t>The second one may be performed by primary stakeholders or project team</a:t>
            </a:r>
          </a:p>
          <a:p>
            <a:pPr>
              <a:lnSpc>
                <a:spcPct val="150000"/>
              </a:lnSpc>
            </a:pPr>
            <a:r>
              <a:rPr lang="en-US"/>
              <a:t>Often simple and effective  risk responses can be developed and even implemented as soon as the risk is identified </a:t>
            </a:r>
          </a:p>
          <a:p>
            <a:pPr>
              <a:buFontTx/>
              <a:buNone/>
            </a:pPr>
            <a:endParaRPr lang="en-US"/>
          </a:p>
          <a:p>
            <a:endParaRPr lang="en-US"/>
          </a:p>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274638"/>
            <a:ext cx="8229600" cy="1143000"/>
          </a:xfrm>
        </p:spPr>
        <p:txBody>
          <a:bodyPr/>
          <a:lstStyle/>
          <a:p>
            <a:r>
              <a:rPr lang="en-US" dirty="0" smtClean="0"/>
              <a:t>			   Contents</a:t>
            </a:r>
            <a:endParaRPr lang="en-US" dirty="0"/>
          </a:p>
        </p:txBody>
      </p:sp>
      <p:sp>
        <p:nvSpPr>
          <p:cNvPr id="112643" name="Rectangle 3"/>
          <p:cNvSpPr>
            <a:spLocks noGrp="1" noChangeArrowheads="1"/>
          </p:cNvSpPr>
          <p:nvPr>
            <p:ph type="body" idx="4294967295"/>
          </p:nvPr>
        </p:nvSpPr>
        <p:spPr>
          <a:xfrm>
            <a:off x="0" y="1676400"/>
            <a:ext cx="7772400" cy="4114800"/>
          </a:xfrm>
        </p:spPr>
        <p:txBody>
          <a:bodyPr>
            <a:normAutofit/>
          </a:bodyPr>
          <a:lstStyle/>
          <a:p>
            <a:r>
              <a:rPr lang="en-US"/>
              <a:t>Introduction</a:t>
            </a:r>
          </a:p>
          <a:p>
            <a:r>
              <a:rPr lang="en-US"/>
              <a:t>Risk management processes &amp; Process groups</a:t>
            </a:r>
          </a:p>
          <a:p>
            <a:r>
              <a:rPr lang="en-US"/>
              <a:t>Definitions</a:t>
            </a:r>
          </a:p>
          <a:p>
            <a:r>
              <a:rPr lang="en-US"/>
              <a:t>Risk management process </a:t>
            </a:r>
          </a:p>
          <a:p>
            <a:pPr lvl="1"/>
            <a:r>
              <a:rPr lang="en-US" sz="2400"/>
              <a:t>Inputs, Tools &amp; techniques and Outputs</a:t>
            </a:r>
          </a:p>
          <a:p>
            <a:pPr lvl="1"/>
            <a:r>
              <a:rPr lang="en-US" sz="2400"/>
              <a:t>Examples &amp; Good samples </a:t>
            </a:r>
          </a:p>
          <a:p>
            <a:pPr lvl="1"/>
            <a:r>
              <a:rPr lang="en-US" sz="2400"/>
              <a:t>Exercise(s) if applicable</a:t>
            </a:r>
          </a:p>
          <a:p>
            <a:r>
              <a:rPr lang="en-US"/>
              <a:t>Wrap up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AutoShape 2"/>
          <p:cNvSpPr>
            <a:spLocks noChangeArrowheads="1"/>
          </p:cNvSpPr>
          <p:nvPr/>
        </p:nvSpPr>
        <p:spPr bwMode="auto">
          <a:xfrm>
            <a:off x="685800" y="16002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83651" name="Rectangle 3"/>
          <p:cNvSpPr>
            <a:spLocks noGrp="1" noChangeArrowheads="1"/>
          </p:cNvSpPr>
          <p:nvPr>
            <p:ph type="title"/>
          </p:nvPr>
        </p:nvSpPr>
        <p:spPr/>
        <p:txBody>
          <a:bodyPr/>
          <a:lstStyle/>
          <a:p>
            <a:r>
              <a:rPr lang="en-US"/>
              <a:t>Risk Identification  </a:t>
            </a:r>
          </a:p>
        </p:txBody>
      </p:sp>
      <p:sp>
        <p:nvSpPr>
          <p:cNvPr id="283652" name="Rectangle 4"/>
          <p:cNvSpPr>
            <a:spLocks noGrp="1" noChangeArrowheads="1"/>
          </p:cNvSpPr>
          <p:nvPr>
            <p:ph sz="quarter" idx="1"/>
          </p:nvPr>
        </p:nvSpPr>
        <p:spPr/>
        <p:txBody>
          <a:bodyPr/>
          <a:lstStyle/>
          <a:p>
            <a:pPr>
              <a:buFontTx/>
              <a:buNone/>
            </a:pPr>
            <a:r>
              <a:rPr lang="en-US"/>
              <a:t> </a:t>
            </a:r>
          </a:p>
        </p:txBody>
      </p:sp>
      <p:sp>
        <p:nvSpPr>
          <p:cNvPr id="283653" name="Rectangle 5"/>
          <p:cNvSpPr>
            <a:spLocks noChangeArrowheads="1"/>
          </p:cNvSpPr>
          <p:nvPr/>
        </p:nvSpPr>
        <p:spPr bwMode="auto">
          <a:xfrm>
            <a:off x="1143000" y="16002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INPUT</a:t>
            </a:r>
            <a:endParaRPr lang="en-US">
              <a:effectLst/>
              <a:latin typeface="Times New Roman" pitchFamily="18" charset="0"/>
            </a:endParaRPr>
          </a:p>
        </p:txBody>
      </p:sp>
      <p:sp>
        <p:nvSpPr>
          <p:cNvPr id="283654" name="Rectangle 6"/>
          <p:cNvSpPr>
            <a:spLocks noChangeArrowheads="1"/>
          </p:cNvSpPr>
          <p:nvPr/>
        </p:nvSpPr>
        <p:spPr bwMode="auto">
          <a:xfrm>
            <a:off x="3429000" y="16002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Tools &amp; </a:t>
            </a:r>
          </a:p>
          <a:p>
            <a:pPr algn="ctr"/>
            <a:r>
              <a:rPr lang="en-US" sz="2000" b="1">
                <a:effectLst/>
                <a:latin typeface="Times New Roman" pitchFamily="18" charset="0"/>
              </a:rPr>
              <a:t>Techniques</a:t>
            </a:r>
          </a:p>
        </p:txBody>
      </p:sp>
      <p:sp>
        <p:nvSpPr>
          <p:cNvPr id="283655" name="Rectangle 7"/>
          <p:cNvSpPr>
            <a:spLocks noChangeArrowheads="1"/>
          </p:cNvSpPr>
          <p:nvPr/>
        </p:nvSpPr>
        <p:spPr bwMode="auto">
          <a:xfrm>
            <a:off x="5791200" y="16002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Output</a:t>
            </a:r>
          </a:p>
        </p:txBody>
      </p:sp>
      <p:sp>
        <p:nvSpPr>
          <p:cNvPr id="283656" name="Rectangle 8"/>
          <p:cNvSpPr>
            <a:spLocks noChangeArrowheads="1"/>
          </p:cNvSpPr>
          <p:nvPr/>
        </p:nvSpPr>
        <p:spPr bwMode="auto">
          <a:xfrm>
            <a:off x="3429000" y="2667000"/>
            <a:ext cx="2286000" cy="3529013"/>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Documentation  reviews</a:t>
            </a:r>
          </a:p>
          <a:p>
            <a:pPr>
              <a:spcBef>
                <a:spcPct val="50000"/>
              </a:spcBef>
              <a:buFontTx/>
              <a:buChar char="•"/>
            </a:pPr>
            <a:r>
              <a:rPr lang="en-US" sz="1800" b="1">
                <a:effectLst/>
                <a:latin typeface="Times New Roman" pitchFamily="18" charset="0"/>
              </a:rPr>
              <a:t>Information gathering  techniques </a:t>
            </a:r>
          </a:p>
          <a:p>
            <a:pPr>
              <a:spcBef>
                <a:spcPct val="50000"/>
              </a:spcBef>
              <a:buFontTx/>
              <a:buChar char="•"/>
            </a:pPr>
            <a:r>
              <a:rPr lang="en-US" sz="1800" b="1">
                <a:effectLst/>
                <a:latin typeface="Times New Roman" pitchFamily="18" charset="0"/>
              </a:rPr>
              <a:t>Checklists</a:t>
            </a:r>
          </a:p>
          <a:p>
            <a:pPr>
              <a:spcBef>
                <a:spcPct val="50000"/>
              </a:spcBef>
              <a:buFontTx/>
              <a:buChar char="•"/>
            </a:pPr>
            <a:r>
              <a:rPr lang="en-US" sz="1800" b="1">
                <a:effectLst/>
                <a:latin typeface="Times New Roman" pitchFamily="18" charset="0"/>
              </a:rPr>
              <a:t>Assumptions analysis </a:t>
            </a:r>
          </a:p>
          <a:p>
            <a:pPr>
              <a:spcBef>
                <a:spcPct val="50000"/>
              </a:spcBef>
              <a:buFontTx/>
              <a:buChar char="•"/>
            </a:pPr>
            <a:r>
              <a:rPr lang="en-US" sz="1800" b="1">
                <a:effectLst/>
                <a:latin typeface="Times New Roman" pitchFamily="18" charset="0"/>
              </a:rPr>
              <a:t>Diagramming techniques</a:t>
            </a:r>
          </a:p>
          <a:p>
            <a:pPr>
              <a:spcBef>
                <a:spcPct val="50000"/>
              </a:spcBef>
              <a:buFontTx/>
              <a:buChar char="•"/>
            </a:pPr>
            <a:endParaRPr lang="en-US" sz="1800" b="1">
              <a:effectLst/>
              <a:latin typeface="Times New Roman" pitchFamily="18" charset="0"/>
            </a:endParaRPr>
          </a:p>
        </p:txBody>
      </p:sp>
      <p:sp>
        <p:nvSpPr>
          <p:cNvPr id="283657" name="Rectangle 9"/>
          <p:cNvSpPr>
            <a:spLocks noChangeArrowheads="1"/>
          </p:cNvSpPr>
          <p:nvPr/>
        </p:nvSpPr>
        <p:spPr bwMode="auto">
          <a:xfrm>
            <a:off x="5943600" y="2590800"/>
            <a:ext cx="2209800" cy="2292350"/>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Risks</a:t>
            </a:r>
          </a:p>
          <a:p>
            <a:pPr>
              <a:spcBef>
                <a:spcPct val="50000"/>
              </a:spcBef>
              <a:buFontTx/>
              <a:buChar char="•"/>
            </a:pPr>
            <a:r>
              <a:rPr lang="en-US" sz="1800" b="1">
                <a:effectLst/>
                <a:latin typeface="Times New Roman" pitchFamily="18" charset="0"/>
              </a:rPr>
              <a:t>Triggers</a:t>
            </a:r>
          </a:p>
          <a:p>
            <a:pPr>
              <a:spcBef>
                <a:spcPct val="50000"/>
              </a:spcBef>
              <a:buFontTx/>
              <a:buChar char="•"/>
            </a:pPr>
            <a:r>
              <a:rPr lang="en-US" sz="1800" b="1">
                <a:effectLst/>
                <a:latin typeface="Times New Roman" pitchFamily="18" charset="0"/>
              </a:rPr>
              <a:t>Inputs to other processes</a:t>
            </a:r>
          </a:p>
          <a:p>
            <a:pPr algn="r">
              <a:spcBef>
                <a:spcPct val="50000"/>
              </a:spcBef>
            </a:pPr>
            <a:endParaRPr lang="en-US" sz="1800" b="1" i="1">
              <a:solidFill>
                <a:schemeClr val="bg2"/>
              </a:solidFill>
              <a:effectLst/>
              <a:latin typeface="Times New Roman" pitchFamily="18" charset="0"/>
            </a:endParaRPr>
          </a:p>
          <a:p>
            <a:pPr algn="r">
              <a:spcBef>
                <a:spcPct val="50000"/>
              </a:spcBef>
            </a:pPr>
            <a:endParaRPr lang="en-US" sz="1800" b="1">
              <a:effectLst/>
              <a:latin typeface="Times New Roman" pitchFamily="18" charset="0"/>
            </a:endParaRPr>
          </a:p>
        </p:txBody>
      </p:sp>
      <p:sp>
        <p:nvSpPr>
          <p:cNvPr id="283658" name="Rectangle 10"/>
          <p:cNvSpPr>
            <a:spLocks noChangeArrowheads="1"/>
          </p:cNvSpPr>
          <p:nvPr/>
        </p:nvSpPr>
        <p:spPr bwMode="auto">
          <a:xfrm>
            <a:off x="609600" y="2590800"/>
            <a:ext cx="2514600" cy="2130425"/>
          </a:xfrm>
          <a:prstGeom prst="rect">
            <a:avLst/>
          </a:prstGeom>
          <a:noFill/>
          <a:ln w="9525">
            <a:noFill/>
            <a:miter lim="800000"/>
            <a:headEnd/>
            <a:tailEnd/>
          </a:ln>
          <a:effectLst/>
        </p:spPr>
        <p:txBody>
          <a:bodyPr>
            <a:spAutoFit/>
          </a:bodyPr>
          <a:lstStyle/>
          <a:p>
            <a:pPr>
              <a:lnSpc>
                <a:spcPct val="90000"/>
              </a:lnSpc>
              <a:spcBef>
                <a:spcPct val="50000"/>
              </a:spcBef>
              <a:buFontTx/>
              <a:buChar char="•"/>
            </a:pPr>
            <a:r>
              <a:rPr lang="en-US" sz="1800" b="1">
                <a:effectLst/>
                <a:latin typeface="Times New Roman" pitchFamily="18" charset="0"/>
              </a:rPr>
              <a:t>Risk management plan</a:t>
            </a:r>
          </a:p>
          <a:p>
            <a:pPr>
              <a:lnSpc>
                <a:spcPct val="90000"/>
              </a:lnSpc>
              <a:spcBef>
                <a:spcPct val="50000"/>
              </a:spcBef>
              <a:buFontTx/>
              <a:buChar char="•"/>
            </a:pPr>
            <a:r>
              <a:rPr lang="en-US" sz="1800" b="1">
                <a:effectLst/>
                <a:latin typeface="Times New Roman" pitchFamily="18" charset="0"/>
              </a:rPr>
              <a:t>Project planning outputs</a:t>
            </a:r>
          </a:p>
          <a:p>
            <a:pPr>
              <a:lnSpc>
                <a:spcPct val="90000"/>
              </a:lnSpc>
              <a:spcBef>
                <a:spcPct val="50000"/>
              </a:spcBef>
              <a:buFontTx/>
              <a:buChar char="•"/>
            </a:pPr>
            <a:r>
              <a:rPr lang="en-US" sz="1800" b="1">
                <a:effectLst/>
                <a:latin typeface="Times New Roman" pitchFamily="18" charset="0"/>
              </a:rPr>
              <a:t>Risk categories </a:t>
            </a:r>
          </a:p>
          <a:p>
            <a:pPr>
              <a:lnSpc>
                <a:spcPct val="90000"/>
              </a:lnSpc>
              <a:spcBef>
                <a:spcPct val="50000"/>
              </a:spcBef>
              <a:buFontTx/>
              <a:buChar char="•"/>
            </a:pPr>
            <a:r>
              <a:rPr lang="en-US" sz="1800" b="1">
                <a:effectLst/>
                <a:latin typeface="Times New Roman" pitchFamily="18" charset="0"/>
              </a:rPr>
              <a:t>Historical information </a:t>
            </a:r>
          </a:p>
          <a:p>
            <a:pPr>
              <a:lnSpc>
                <a:spcPct val="90000"/>
              </a:lnSpc>
              <a:spcBef>
                <a:spcPct val="50000"/>
              </a:spcBef>
              <a:buFontTx/>
              <a:buChar char="•"/>
            </a:pPr>
            <a:endParaRPr lang="en-US" sz="1800" b="1">
              <a:effectLst/>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0" y="274638"/>
            <a:ext cx="8229600" cy="1143000"/>
          </a:xfrm>
        </p:spPr>
        <p:txBody>
          <a:bodyPr/>
          <a:lstStyle/>
          <a:p>
            <a:r>
              <a:rPr lang="en-US"/>
              <a:t>Risk Identification</a:t>
            </a:r>
          </a:p>
        </p:txBody>
      </p:sp>
      <p:sp>
        <p:nvSpPr>
          <p:cNvPr id="121859" name="Rectangle 3"/>
          <p:cNvSpPr>
            <a:spLocks noGrp="1" noChangeArrowheads="1"/>
          </p:cNvSpPr>
          <p:nvPr>
            <p:ph type="body" idx="4294967295"/>
          </p:nvPr>
        </p:nvSpPr>
        <p:spPr>
          <a:xfrm>
            <a:off x="0" y="1600200"/>
            <a:ext cx="8229600" cy="4525963"/>
          </a:xfrm>
        </p:spPr>
        <p:txBody>
          <a:bodyPr>
            <a:normAutofit fontScale="92500"/>
          </a:bodyPr>
          <a:lstStyle/>
          <a:p>
            <a:pPr lvl="1">
              <a:lnSpc>
                <a:spcPct val="130000"/>
              </a:lnSpc>
              <a:spcBef>
                <a:spcPts val="500"/>
              </a:spcBef>
              <a:spcAft>
                <a:spcPts val="500"/>
              </a:spcAft>
            </a:pPr>
            <a:r>
              <a:rPr lang="en-US"/>
              <a:t>Consists of determining which risks are likely to affect the project and documenting the characteristics of each.</a:t>
            </a:r>
          </a:p>
          <a:p>
            <a:pPr lvl="1">
              <a:lnSpc>
                <a:spcPct val="130000"/>
              </a:lnSpc>
              <a:spcBef>
                <a:spcPts val="500"/>
              </a:spcBef>
              <a:spcAft>
                <a:spcPts val="500"/>
              </a:spcAft>
            </a:pPr>
            <a:r>
              <a:rPr lang="en-US"/>
              <a:t>Addresses internal risks and external risks</a:t>
            </a:r>
          </a:p>
          <a:p>
            <a:pPr lvl="1">
              <a:lnSpc>
                <a:spcPct val="130000"/>
              </a:lnSpc>
              <a:spcBef>
                <a:spcPts val="500"/>
              </a:spcBef>
              <a:spcAft>
                <a:spcPts val="500"/>
              </a:spcAft>
            </a:pPr>
            <a:r>
              <a:rPr lang="en-US"/>
              <a:t>The process of systematically identifying all possible risks events that may impact a project . They may be conveniently  classified according to their cause or source and ranked roughly according to the ability to manage effective responses. Not all risk events  will impact all projects  but the cumulative effect of several risk events occurring in conjunction may well  be more severe than examination of individual risks might suggest</a:t>
            </a:r>
          </a:p>
          <a:p>
            <a:pPr lvl="1">
              <a:spcBef>
                <a:spcPts val="500"/>
              </a:spcBef>
              <a:spcAft>
                <a:spcPts val="500"/>
              </a:spcAft>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0" y="274638"/>
            <a:ext cx="8229600" cy="1143000"/>
          </a:xfrm>
        </p:spPr>
        <p:txBody>
          <a:bodyPr/>
          <a:lstStyle/>
          <a:p>
            <a:r>
              <a:rPr lang="en-US"/>
              <a:t>Inputs to Risk Identification</a:t>
            </a:r>
          </a:p>
        </p:txBody>
      </p:sp>
      <p:sp>
        <p:nvSpPr>
          <p:cNvPr id="123907" name="Rectangle 3"/>
          <p:cNvSpPr>
            <a:spLocks noGrp="1" noChangeArrowheads="1"/>
          </p:cNvSpPr>
          <p:nvPr>
            <p:ph type="body" idx="4294967295"/>
          </p:nvPr>
        </p:nvSpPr>
        <p:spPr>
          <a:xfrm>
            <a:off x="0" y="1600200"/>
            <a:ext cx="8229600" cy="4525963"/>
          </a:xfrm>
        </p:spPr>
        <p:txBody>
          <a:bodyPr>
            <a:normAutofit fontScale="92500" lnSpcReduction="10000"/>
          </a:bodyPr>
          <a:lstStyle/>
          <a:p>
            <a:pPr>
              <a:lnSpc>
                <a:spcPct val="130000"/>
              </a:lnSpc>
            </a:pPr>
            <a:r>
              <a:rPr lang="en-US" dirty="0"/>
              <a:t>Project Planning outputs-</a:t>
            </a:r>
            <a:r>
              <a:rPr lang="en-US" sz="2000" dirty="0"/>
              <a:t>  Risk identification  requires an understanding of the project mission, scope and objectives of the owner , sponsor or stakeholders . Outputs of others processes should be reviewed  to identify possible risks across the entire </a:t>
            </a:r>
            <a:r>
              <a:rPr lang="en-US" sz="2000" dirty="0" err="1"/>
              <a:t>project.These</a:t>
            </a:r>
            <a:r>
              <a:rPr lang="en-US" sz="2000" dirty="0"/>
              <a:t> may include, but are not limited to: Project Charter , WBS, Productivity description, Schedule and cost estimates Resource plan, Procurement plan, Assumptions and constraint lists.</a:t>
            </a:r>
          </a:p>
          <a:p>
            <a:pPr>
              <a:lnSpc>
                <a:spcPct val="130000"/>
              </a:lnSpc>
            </a:pPr>
            <a:r>
              <a:rPr lang="en-US" dirty="0"/>
              <a:t>Risk categories</a:t>
            </a:r>
            <a:r>
              <a:rPr lang="en-US" sz="2000" dirty="0"/>
              <a:t> : </a:t>
            </a:r>
            <a:r>
              <a:rPr lang="en-US" sz="2000" dirty="0" err="1"/>
              <a:t>Technical,quality</a:t>
            </a:r>
            <a:r>
              <a:rPr lang="en-US" sz="2000" dirty="0"/>
              <a:t> or performance risks , project management </a:t>
            </a:r>
            <a:r>
              <a:rPr lang="en-US" sz="2000" dirty="0" err="1"/>
              <a:t>risks,organizational</a:t>
            </a:r>
            <a:r>
              <a:rPr lang="en-US" sz="2000" dirty="0"/>
              <a:t> risks  and external risks</a:t>
            </a:r>
          </a:p>
          <a:p>
            <a:pPr>
              <a:lnSpc>
                <a:spcPct val="130000"/>
              </a:lnSpc>
            </a:pPr>
            <a:r>
              <a:rPr lang="en-US" dirty="0"/>
              <a:t>Other historical information : </a:t>
            </a:r>
            <a:r>
              <a:rPr lang="en-US" sz="2000" dirty="0"/>
              <a:t>Information on other completed projects may be available as project files or published information</a:t>
            </a:r>
          </a:p>
          <a:p>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Risk identification </a:t>
            </a:r>
          </a:p>
        </p:txBody>
      </p:sp>
      <p:sp>
        <p:nvSpPr>
          <p:cNvPr id="285699" name="Rectangle 3"/>
          <p:cNvSpPr>
            <a:spLocks noGrp="1" noChangeArrowheads="1"/>
          </p:cNvSpPr>
          <p:nvPr>
            <p:ph sz="quarter" idx="1"/>
          </p:nvPr>
        </p:nvSpPr>
        <p:spPr/>
        <p:txBody>
          <a:bodyPr>
            <a:normAutofit/>
          </a:bodyPr>
          <a:lstStyle/>
          <a:p>
            <a:pPr>
              <a:lnSpc>
                <a:spcPct val="150000"/>
              </a:lnSpc>
            </a:pPr>
            <a:r>
              <a:rPr lang="en-US"/>
              <a:t>Identification of Risk by sources  : External predictable, External Unpredictable(but uncertain), internal non-technical and legal</a:t>
            </a:r>
          </a:p>
          <a:p>
            <a:pPr>
              <a:lnSpc>
                <a:spcPct val="150000"/>
              </a:lnSpc>
            </a:pPr>
            <a:r>
              <a:rPr lang="en-US"/>
              <a:t>Identification Risk by impact – Scope risk, Quality risk, Schedule risk, Cost risk</a:t>
            </a:r>
          </a:p>
          <a:p>
            <a:pPr>
              <a:lnSpc>
                <a:spcPct val="150000"/>
              </a:lnSpc>
            </a:pPr>
            <a:r>
              <a:rPr lang="en-US"/>
              <a:t>Identifying risk in Business Terms   - Business Risk  and Pure / Insurable risk</a:t>
            </a:r>
          </a:p>
          <a:p>
            <a:pPr>
              <a:buFontTx/>
              <a:buNone/>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0" y="274638"/>
            <a:ext cx="8229600" cy="1143000"/>
          </a:xfrm>
        </p:spPr>
        <p:txBody>
          <a:bodyPr>
            <a:normAutofit/>
          </a:bodyPr>
          <a:lstStyle/>
          <a:p>
            <a:r>
              <a:rPr lang="en-US"/>
              <a:t>Tools and techniques for Risk Identification </a:t>
            </a:r>
          </a:p>
        </p:txBody>
      </p:sp>
      <p:sp>
        <p:nvSpPr>
          <p:cNvPr id="125955" name="Rectangle 3"/>
          <p:cNvSpPr>
            <a:spLocks noGrp="1" noChangeArrowheads="1"/>
          </p:cNvSpPr>
          <p:nvPr>
            <p:ph type="body" idx="4294967295"/>
          </p:nvPr>
        </p:nvSpPr>
        <p:spPr>
          <a:xfrm>
            <a:off x="0" y="1600200"/>
            <a:ext cx="8229600" cy="4525963"/>
          </a:xfrm>
        </p:spPr>
        <p:txBody>
          <a:bodyPr>
            <a:normAutofit lnSpcReduction="10000"/>
          </a:bodyPr>
          <a:lstStyle/>
          <a:p>
            <a:pPr>
              <a:lnSpc>
                <a:spcPct val="110000"/>
              </a:lnSpc>
            </a:pPr>
            <a:r>
              <a:rPr lang="en-US"/>
              <a:t>Documentation reviews </a:t>
            </a:r>
          </a:p>
          <a:p>
            <a:pPr>
              <a:lnSpc>
                <a:spcPct val="110000"/>
              </a:lnSpc>
            </a:pPr>
            <a:r>
              <a:rPr lang="en-US"/>
              <a:t>Information gathering  techniques  - Brainstorming , Delphi technique, Interviewing and SWOT (strength , Weakness, opportunities and Threats) analysis</a:t>
            </a:r>
          </a:p>
          <a:p>
            <a:pPr>
              <a:lnSpc>
                <a:spcPct val="110000"/>
              </a:lnSpc>
            </a:pPr>
            <a:r>
              <a:rPr lang="en-US"/>
              <a:t>Checklists – based on historical information this is arrived at, and knowledge that has been accumulated over previous projects  </a:t>
            </a:r>
          </a:p>
          <a:p>
            <a:pPr>
              <a:lnSpc>
                <a:spcPct val="110000"/>
              </a:lnSpc>
            </a:pPr>
            <a:r>
              <a:rPr lang="en-US"/>
              <a:t>Assumptions analysis</a:t>
            </a:r>
          </a:p>
          <a:p>
            <a:pPr>
              <a:lnSpc>
                <a:spcPct val="110000"/>
              </a:lnSpc>
            </a:pPr>
            <a:r>
              <a:rPr lang="en-US"/>
              <a:t>Diagramming techniques – Cause and effect diagrams, System or process flow charts, Influence diagrams, Decision tree diagrams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a:xfrm>
            <a:off x="0" y="274638"/>
            <a:ext cx="8229600" cy="1143000"/>
          </a:xfrm>
        </p:spPr>
        <p:txBody>
          <a:bodyPr/>
          <a:lstStyle/>
          <a:p>
            <a:r>
              <a:rPr lang="en-US"/>
              <a:t>Outputs from Risk Identification </a:t>
            </a:r>
          </a:p>
        </p:txBody>
      </p:sp>
      <p:sp>
        <p:nvSpPr>
          <p:cNvPr id="195587" name="Rectangle 3"/>
          <p:cNvSpPr>
            <a:spLocks noGrp="1" noChangeArrowheads="1"/>
          </p:cNvSpPr>
          <p:nvPr>
            <p:ph type="body" idx="4294967295"/>
          </p:nvPr>
        </p:nvSpPr>
        <p:spPr>
          <a:xfrm>
            <a:off x="0" y="1600200"/>
            <a:ext cx="8229600" cy="4525963"/>
          </a:xfrm>
        </p:spPr>
        <p:txBody>
          <a:bodyPr>
            <a:normAutofit lnSpcReduction="10000"/>
          </a:bodyPr>
          <a:lstStyle/>
          <a:p>
            <a:pPr>
              <a:lnSpc>
                <a:spcPct val="200000"/>
              </a:lnSpc>
            </a:pPr>
            <a:r>
              <a:rPr lang="en-US"/>
              <a:t>Risks</a:t>
            </a:r>
          </a:p>
          <a:p>
            <a:pPr>
              <a:lnSpc>
                <a:spcPct val="200000"/>
              </a:lnSpc>
            </a:pPr>
            <a:r>
              <a:rPr lang="en-US"/>
              <a:t>Triggers – called as risk symptoms or warning signs are indications that a risk has occurred or is about to occur</a:t>
            </a:r>
          </a:p>
          <a:p>
            <a:pPr>
              <a:lnSpc>
                <a:spcPct val="200000"/>
              </a:lnSpc>
            </a:pPr>
            <a:r>
              <a:rPr lang="en-US"/>
              <a:t>Inputs to other processes – Risk identification may identify a need for further action in another area</a:t>
            </a:r>
          </a:p>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AutoShape 2"/>
          <p:cNvSpPr>
            <a:spLocks noChangeArrowheads="1"/>
          </p:cNvSpPr>
          <p:nvPr/>
        </p:nvSpPr>
        <p:spPr bwMode="auto">
          <a:xfrm>
            <a:off x="685800" y="16002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86723" name="Rectangle 3"/>
          <p:cNvSpPr>
            <a:spLocks noGrp="1" noChangeArrowheads="1"/>
          </p:cNvSpPr>
          <p:nvPr>
            <p:ph type="title"/>
          </p:nvPr>
        </p:nvSpPr>
        <p:spPr/>
        <p:txBody>
          <a:bodyPr/>
          <a:lstStyle/>
          <a:p>
            <a:r>
              <a:rPr lang="en-US"/>
              <a:t>Qualitative Risk analysis</a:t>
            </a:r>
          </a:p>
        </p:txBody>
      </p:sp>
      <p:sp>
        <p:nvSpPr>
          <p:cNvPr id="286724" name="Rectangle 4"/>
          <p:cNvSpPr>
            <a:spLocks noGrp="1" noChangeArrowheads="1"/>
          </p:cNvSpPr>
          <p:nvPr>
            <p:ph sz="quarter" idx="1"/>
          </p:nvPr>
        </p:nvSpPr>
        <p:spPr/>
        <p:txBody>
          <a:bodyPr/>
          <a:lstStyle/>
          <a:p>
            <a:pPr>
              <a:buFontTx/>
              <a:buNone/>
            </a:pPr>
            <a:r>
              <a:rPr lang="en-US"/>
              <a:t> </a:t>
            </a:r>
          </a:p>
        </p:txBody>
      </p:sp>
      <p:sp>
        <p:nvSpPr>
          <p:cNvPr id="286725" name="Rectangle 5"/>
          <p:cNvSpPr>
            <a:spLocks noChangeArrowheads="1"/>
          </p:cNvSpPr>
          <p:nvPr/>
        </p:nvSpPr>
        <p:spPr bwMode="auto">
          <a:xfrm>
            <a:off x="1143000" y="16002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INPUT</a:t>
            </a:r>
            <a:endParaRPr lang="en-US">
              <a:effectLst/>
              <a:latin typeface="Times New Roman" pitchFamily="18" charset="0"/>
            </a:endParaRPr>
          </a:p>
        </p:txBody>
      </p:sp>
      <p:sp>
        <p:nvSpPr>
          <p:cNvPr id="286726" name="Rectangle 6"/>
          <p:cNvSpPr>
            <a:spLocks noChangeArrowheads="1"/>
          </p:cNvSpPr>
          <p:nvPr/>
        </p:nvSpPr>
        <p:spPr bwMode="auto">
          <a:xfrm>
            <a:off x="3429000" y="16002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Tools &amp; </a:t>
            </a:r>
          </a:p>
          <a:p>
            <a:pPr algn="ctr"/>
            <a:r>
              <a:rPr lang="en-US" sz="2000" b="1">
                <a:effectLst/>
                <a:latin typeface="Times New Roman" pitchFamily="18" charset="0"/>
              </a:rPr>
              <a:t>Techniques</a:t>
            </a:r>
          </a:p>
        </p:txBody>
      </p:sp>
      <p:sp>
        <p:nvSpPr>
          <p:cNvPr id="286727" name="Rectangle 7"/>
          <p:cNvSpPr>
            <a:spLocks noChangeArrowheads="1"/>
          </p:cNvSpPr>
          <p:nvPr/>
        </p:nvSpPr>
        <p:spPr bwMode="auto">
          <a:xfrm>
            <a:off x="5791200" y="16002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Output</a:t>
            </a:r>
          </a:p>
        </p:txBody>
      </p:sp>
      <p:sp>
        <p:nvSpPr>
          <p:cNvPr id="286728" name="Rectangle 8"/>
          <p:cNvSpPr>
            <a:spLocks noChangeArrowheads="1"/>
          </p:cNvSpPr>
          <p:nvPr/>
        </p:nvSpPr>
        <p:spPr bwMode="auto">
          <a:xfrm>
            <a:off x="3429000" y="2646363"/>
            <a:ext cx="2286000" cy="2703512"/>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Risk probability and impact</a:t>
            </a:r>
          </a:p>
          <a:p>
            <a:pPr>
              <a:spcBef>
                <a:spcPct val="50000"/>
              </a:spcBef>
              <a:buFontTx/>
              <a:buChar char="•"/>
            </a:pPr>
            <a:r>
              <a:rPr lang="en-US" sz="1800" b="1">
                <a:effectLst/>
                <a:latin typeface="Times New Roman" pitchFamily="18" charset="0"/>
              </a:rPr>
              <a:t>Probability/impact  risk rating matrix</a:t>
            </a:r>
          </a:p>
          <a:p>
            <a:pPr>
              <a:spcBef>
                <a:spcPct val="50000"/>
              </a:spcBef>
              <a:buFontTx/>
              <a:buChar char="•"/>
            </a:pPr>
            <a:r>
              <a:rPr lang="en-US" sz="1800" b="1">
                <a:effectLst/>
                <a:latin typeface="Times New Roman" pitchFamily="18" charset="0"/>
              </a:rPr>
              <a:t>Project assumptions testing </a:t>
            </a:r>
          </a:p>
          <a:p>
            <a:pPr>
              <a:spcBef>
                <a:spcPct val="50000"/>
              </a:spcBef>
              <a:buFontTx/>
              <a:buChar char="•"/>
            </a:pPr>
            <a:r>
              <a:rPr lang="en-US" sz="1800" b="1">
                <a:effectLst/>
                <a:latin typeface="Times New Roman" pitchFamily="18" charset="0"/>
              </a:rPr>
              <a:t>Data precision ranking </a:t>
            </a:r>
          </a:p>
        </p:txBody>
      </p:sp>
      <p:sp>
        <p:nvSpPr>
          <p:cNvPr id="286729" name="Rectangle 9"/>
          <p:cNvSpPr>
            <a:spLocks noChangeArrowheads="1"/>
          </p:cNvSpPr>
          <p:nvPr/>
        </p:nvSpPr>
        <p:spPr bwMode="auto">
          <a:xfrm>
            <a:off x="5943600" y="2590800"/>
            <a:ext cx="2209800" cy="5178425"/>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Overall risk ranking for the project</a:t>
            </a:r>
          </a:p>
          <a:p>
            <a:pPr>
              <a:spcBef>
                <a:spcPct val="50000"/>
              </a:spcBef>
              <a:buFontTx/>
              <a:buChar char="•"/>
            </a:pPr>
            <a:r>
              <a:rPr lang="en-US" sz="1800" b="1">
                <a:effectLst/>
                <a:latin typeface="Times New Roman" pitchFamily="18" charset="0"/>
              </a:rPr>
              <a:t>List of prioritized risks</a:t>
            </a:r>
          </a:p>
          <a:p>
            <a:pPr>
              <a:spcBef>
                <a:spcPct val="50000"/>
              </a:spcBef>
              <a:buFontTx/>
              <a:buChar char="•"/>
            </a:pPr>
            <a:r>
              <a:rPr lang="en-US" sz="1800" b="1">
                <a:effectLst/>
                <a:latin typeface="Times New Roman" pitchFamily="18" charset="0"/>
              </a:rPr>
              <a:t>Lists of risks for additional analysis and management</a:t>
            </a:r>
          </a:p>
          <a:p>
            <a:pPr>
              <a:spcBef>
                <a:spcPct val="50000"/>
              </a:spcBef>
              <a:buFontTx/>
              <a:buChar char="•"/>
            </a:pPr>
            <a:r>
              <a:rPr lang="en-US" sz="1800" b="1">
                <a:effectLst/>
                <a:latin typeface="Times New Roman" pitchFamily="18" charset="0"/>
              </a:rPr>
              <a:t>Trends in qualitative risk analysis results </a:t>
            </a:r>
          </a:p>
          <a:p>
            <a:pPr>
              <a:spcBef>
                <a:spcPct val="50000"/>
              </a:spcBef>
              <a:buFontTx/>
              <a:buChar char="•"/>
            </a:pPr>
            <a:endParaRPr lang="en-US" sz="1800" b="1">
              <a:effectLst/>
              <a:latin typeface="Times New Roman" pitchFamily="18" charset="0"/>
            </a:endParaRPr>
          </a:p>
          <a:p>
            <a:pPr>
              <a:spcBef>
                <a:spcPct val="50000"/>
              </a:spcBef>
              <a:buFontTx/>
              <a:buChar char="•"/>
            </a:pPr>
            <a:endParaRPr lang="en-US" sz="1800" b="1">
              <a:effectLst/>
              <a:latin typeface="Times New Roman" pitchFamily="18" charset="0"/>
            </a:endParaRPr>
          </a:p>
          <a:p>
            <a:pPr algn="r">
              <a:spcBef>
                <a:spcPct val="50000"/>
              </a:spcBef>
            </a:pPr>
            <a:endParaRPr lang="en-US" sz="1800" b="1" i="1">
              <a:solidFill>
                <a:schemeClr val="bg2"/>
              </a:solidFill>
              <a:effectLst/>
              <a:latin typeface="Times New Roman" pitchFamily="18" charset="0"/>
            </a:endParaRPr>
          </a:p>
          <a:p>
            <a:pPr algn="r">
              <a:spcBef>
                <a:spcPct val="50000"/>
              </a:spcBef>
            </a:pPr>
            <a:endParaRPr lang="en-US" sz="1800" b="1">
              <a:effectLst/>
              <a:latin typeface="Times New Roman" pitchFamily="18" charset="0"/>
            </a:endParaRPr>
          </a:p>
        </p:txBody>
      </p:sp>
      <p:sp>
        <p:nvSpPr>
          <p:cNvPr id="286730" name="Rectangle 10"/>
          <p:cNvSpPr>
            <a:spLocks noChangeArrowheads="1"/>
          </p:cNvSpPr>
          <p:nvPr/>
        </p:nvSpPr>
        <p:spPr bwMode="auto">
          <a:xfrm>
            <a:off x="609600" y="2590800"/>
            <a:ext cx="2514600" cy="3530600"/>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Risk management plan</a:t>
            </a:r>
          </a:p>
          <a:p>
            <a:pPr>
              <a:spcBef>
                <a:spcPct val="50000"/>
              </a:spcBef>
              <a:buFontTx/>
              <a:buChar char="•"/>
            </a:pPr>
            <a:r>
              <a:rPr lang="en-US" sz="1800" b="1">
                <a:effectLst/>
                <a:latin typeface="Times New Roman" pitchFamily="18" charset="0"/>
              </a:rPr>
              <a:t>Identified risks</a:t>
            </a:r>
          </a:p>
          <a:p>
            <a:pPr>
              <a:spcBef>
                <a:spcPct val="50000"/>
              </a:spcBef>
              <a:buFontTx/>
              <a:buChar char="•"/>
            </a:pPr>
            <a:r>
              <a:rPr lang="en-US" sz="1800" b="1">
                <a:effectLst/>
                <a:latin typeface="Times New Roman" pitchFamily="18" charset="0"/>
              </a:rPr>
              <a:t>Project status</a:t>
            </a:r>
          </a:p>
          <a:p>
            <a:pPr>
              <a:spcBef>
                <a:spcPct val="50000"/>
              </a:spcBef>
              <a:buFontTx/>
              <a:buChar char="•"/>
            </a:pPr>
            <a:r>
              <a:rPr lang="en-US" sz="1800" b="1">
                <a:effectLst/>
                <a:latin typeface="Times New Roman" pitchFamily="18" charset="0"/>
              </a:rPr>
              <a:t> Project type</a:t>
            </a:r>
          </a:p>
          <a:p>
            <a:pPr>
              <a:spcBef>
                <a:spcPct val="50000"/>
              </a:spcBef>
              <a:buFontTx/>
              <a:buChar char="•"/>
            </a:pPr>
            <a:r>
              <a:rPr lang="en-US" sz="1800" b="1">
                <a:effectLst/>
                <a:latin typeface="Times New Roman" pitchFamily="18" charset="0"/>
              </a:rPr>
              <a:t>Data precision</a:t>
            </a:r>
          </a:p>
          <a:p>
            <a:pPr>
              <a:spcBef>
                <a:spcPct val="50000"/>
              </a:spcBef>
              <a:buFontTx/>
              <a:buChar char="•"/>
            </a:pPr>
            <a:r>
              <a:rPr lang="en-US" sz="1800" b="1">
                <a:effectLst/>
                <a:latin typeface="Times New Roman" pitchFamily="18" charset="0"/>
              </a:rPr>
              <a:t>Scales of impact and probability</a:t>
            </a:r>
          </a:p>
          <a:p>
            <a:pPr>
              <a:spcBef>
                <a:spcPct val="50000"/>
              </a:spcBef>
              <a:buFontTx/>
              <a:buChar char="•"/>
            </a:pPr>
            <a:r>
              <a:rPr lang="en-US" sz="1800" b="1">
                <a:effectLst/>
                <a:latin typeface="Times New Roman" pitchFamily="18" charset="0"/>
              </a:rPr>
              <a:t>Assumptions</a:t>
            </a:r>
          </a:p>
          <a:p>
            <a:pPr>
              <a:spcBef>
                <a:spcPct val="50000"/>
              </a:spcBef>
              <a:buFontTx/>
              <a:buChar char="•"/>
            </a:pPr>
            <a:endParaRPr lang="en-US" sz="1800" b="1">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idx="4294967295"/>
          </p:nvPr>
        </p:nvSpPr>
        <p:spPr>
          <a:xfrm>
            <a:off x="0" y="274638"/>
            <a:ext cx="8229600" cy="1143000"/>
          </a:xfrm>
        </p:spPr>
        <p:txBody>
          <a:bodyPr/>
          <a:lstStyle/>
          <a:p>
            <a:r>
              <a:rPr lang="en-US"/>
              <a:t>Risk probability and impact </a:t>
            </a:r>
          </a:p>
        </p:txBody>
      </p:sp>
      <p:sp>
        <p:nvSpPr>
          <p:cNvPr id="196611" name="Rectangle 3"/>
          <p:cNvSpPr>
            <a:spLocks noGrp="1" noChangeArrowheads="1"/>
          </p:cNvSpPr>
          <p:nvPr>
            <p:ph type="body" idx="4294967295"/>
          </p:nvPr>
        </p:nvSpPr>
        <p:spPr>
          <a:xfrm>
            <a:off x="0" y="1600200"/>
            <a:ext cx="8229600" cy="4525963"/>
          </a:xfrm>
        </p:spPr>
        <p:txBody>
          <a:bodyPr>
            <a:normAutofit fontScale="92500"/>
          </a:bodyPr>
          <a:lstStyle/>
          <a:p>
            <a:pPr>
              <a:lnSpc>
                <a:spcPct val="130000"/>
              </a:lnSpc>
            </a:pPr>
            <a:r>
              <a:rPr lang="en-US"/>
              <a:t>In qualitative terms  such as very high, high,moderate,low and very low</a:t>
            </a:r>
          </a:p>
          <a:p>
            <a:pPr>
              <a:lnSpc>
                <a:spcPct val="130000"/>
              </a:lnSpc>
            </a:pPr>
            <a:r>
              <a:rPr lang="en-US"/>
              <a:t>Risk probability is the likelihood that the risk will occur</a:t>
            </a:r>
          </a:p>
          <a:p>
            <a:pPr>
              <a:lnSpc>
                <a:spcPct val="130000"/>
              </a:lnSpc>
            </a:pPr>
            <a:r>
              <a:rPr lang="en-US"/>
              <a:t>Risk consequences is the effect on project objectives if the risk event occurs </a:t>
            </a:r>
          </a:p>
          <a:p>
            <a:pPr>
              <a:lnSpc>
                <a:spcPct val="130000"/>
              </a:lnSpc>
            </a:pPr>
            <a:r>
              <a:rPr lang="en-US"/>
              <a:t>These two dimensions of risk are applied to specific risk events , not to the overall project.Analysis of risks  using probability and consequences that should be managed aggressively</a:t>
            </a:r>
          </a:p>
          <a:p>
            <a:endParaRPr lang="en-US"/>
          </a:p>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026"/>
          <p:cNvSpPr>
            <a:spLocks noGrp="1" noChangeArrowheads="1"/>
          </p:cNvSpPr>
          <p:nvPr>
            <p:ph type="title" idx="4294967295"/>
          </p:nvPr>
        </p:nvSpPr>
        <p:spPr>
          <a:xfrm>
            <a:off x="0" y="274638"/>
            <a:ext cx="8229600" cy="1143000"/>
          </a:xfrm>
        </p:spPr>
        <p:txBody>
          <a:bodyPr>
            <a:normAutofit/>
          </a:bodyPr>
          <a:lstStyle/>
          <a:p>
            <a:r>
              <a:rPr lang="en-US"/>
              <a:t>Probability / impact risk rating matrix</a:t>
            </a:r>
          </a:p>
        </p:txBody>
      </p:sp>
      <p:sp>
        <p:nvSpPr>
          <p:cNvPr id="197635" name="Rectangle 1027"/>
          <p:cNvSpPr>
            <a:spLocks noGrp="1" noChangeArrowheads="1"/>
          </p:cNvSpPr>
          <p:nvPr>
            <p:ph type="body" idx="4294967295"/>
          </p:nvPr>
        </p:nvSpPr>
        <p:spPr>
          <a:xfrm>
            <a:off x="0" y="1600200"/>
            <a:ext cx="8229600" cy="4525963"/>
          </a:xfrm>
        </p:spPr>
        <p:txBody>
          <a:bodyPr/>
          <a:lstStyle/>
          <a:p>
            <a:r>
              <a:rPr lang="en-US"/>
              <a:t>Refer the matrix –  </a:t>
            </a:r>
          </a:p>
        </p:txBody>
      </p:sp>
      <p:sp>
        <p:nvSpPr>
          <p:cNvPr id="197640" name="Rectangle 1032"/>
          <p:cNvSpPr>
            <a:spLocks noChangeArrowheads="1"/>
          </p:cNvSpPr>
          <p:nvPr/>
        </p:nvSpPr>
        <p:spPr bwMode="auto">
          <a:xfrm>
            <a:off x="838200" y="2057400"/>
            <a:ext cx="7848600" cy="4267200"/>
          </a:xfrm>
          <a:prstGeom prst="rect">
            <a:avLst/>
          </a:prstGeom>
          <a:solidFill>
            <a:schemeClr val="bg1"/>
          </a:solidFill>
          <a:ln w="9525">
            <a:solidFill>
              <a:schemeClr val="bg1"/>
            </a:solidFill>
            <a:miter lim="800000"/>
            <a:headEnd/>
            <a:tailEnd/>
          </a:ln>
          <a:effectLst/>
        </p:spPr>
        <p:txBody>
          <a:bodyPr wrap="none" anchor="ctr"/>
          <a:lstStyle/>
          <a:p>
            <a:endParaRPr lang="en-US"/>
          </a:p>
        </p:txBody>
      </p:sp>
      <p:graphicFrame>
        <p:nvGraphicFramePr>
          <p:cNvPr id="316416" name="Object 3072"/>
          <p:cNvGraphicFramePr>
            <a:graphicFrameLocks noChangeAspect="1"/>
          </p:cNvGraphicFramePr>
          <p:nvPr/>
        </p:nvGraphicFramePr>
        <p:xfrm>
          <a:off x="838200" y="2057400"/>
          <a:ext cx="7696200" cy="4335463"/>
        </p:xfrm>
        <a:graphic>
          <a:graphicData uri="http://schemas.openxmlformats.org/presentationml/2006/ole">
            <p:oleObj spid="_x0000_s2050" name="Bitmap Image" r:id="rId3" imgW="4342857" imgH="3153215" progId="PBrush">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40" name="Object 1024"/>
          <p:cNvGraphicFramePr>
            <a:graphicFrameLocks noChangeAspect="1"/>
          </p:cNvGraphicFramePr>
          <p:nvPr/>
        </p:nvGraphicFramePr>
        <p:xfrm>
          <a:off x="304800" y="990600"/>
          <a:ext cx="8534400" cy="5257800"/>
        </p:xfrm>
        <a:graphic>
          <a:graphicData uri="http://schemas.openxmlformats.org/presentationml/2006/ole">
            <p:oleObj spid="_x0000_s3074" name="Bitmap Image" r:id="rId3" imgW="4915586" imgH="2400635" progId="PBrush">
              <p:embed/>
            </p:oleObj>
          </a:graphicData>
        </a:graphic>
      </p:graphicFrame>
      <p:sp>
        <p:nvSpPr>
          <p:cNvPr id="303107" name="Rectangle 1027"/>
          <p:cNvSpPr>
            <a:spLocks noChangeArrowheads="1"/>
          </p:cNvSpPr>
          <p:nvPr/>
        </p:nvSpPr>
        <p:spPr bwMode="auto">
          <a:xfrm>
            <a:off x="762000" y="381000"/>
            <a:ext cx="7772400" cy="838200"/>
          </a:xfrm>
          <a:prstGeom prst="rect">
            <a:avLst/>
          </a:prstGeom>
          <a:noFill/>
          <a:ln w="9525">
            <a:noFill/>
            <a:miter lim="800000"/>
            <a:headEnd/>
            <a:tailEnd/>
          </a:ln>
          <a:effectLst/>
        </p:spPr>
        <p:txBody>
          <a:bodyPr anchor="ctr"/>
          <a:lstStyle/>
          <a:p>
            <a:pPr algn="ctr"/>
            <a:r>
              <a:rPr lang="en-US" sz="3200">
                <a:solidFill>
                  <a:schemeClr val="tx2"/>
                </a:solidFill>
                <a:effectLst/>
                <a:latin typeface="Times New Roman" pitchFamily="18" charset="0"/>
              </a:rPr>
              <a:t>Probability / impact risk rating matrix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ChangeArrowheads="1"/>
          </p:cNvSpPr>
          <p:nvPr>
            <p:ph type="title"/>
          </p:nvPr>
        </p:nvSpPr>
        <p:spPr/>
        <p:txBody>
          <a:bodyPr/>
          <a:lstStyle/>
          <a:p>
            <a:r>
              <a:rPr lang="en-US"/>
              <a:t>Objective </a:t>
            </a:r>
          </a:p>
        </p:txBody>
      </p:sp>
      <p:sp>
        <p:nvSpPr>
          <p:cNvPr id="104451" name="Rectangle 1027"/>
          <p:cNvSpPr>
            <a:spLocks noGrp="1" noChangeArrowheads="1"/>
          </p:cNvSpPr>
          <p:nvPr>
            <p:ph sz="quarter" idx="1"/>
          </p:nvPr>
        </p:nvSpPr>
        <p:spPr>
          <a:xfrm>
            <a:off x="457200" y="1981200"/>
            <a:ext cx="8229600" cy="4114800"/>
          </a:xfrm>
        </p:spPr>
        <p:txBody>
          <a:bodyPr/>
          <a:lstStyle/>
          <a:p>
            <a:pPr>
              <a:buFontTx/>
              <a:buNone/>
            </a:pPr>
            <a:endParaRPr lang="en-US"/>
          </a:p>
          <a:p>
            <a:pPr algn="ctr">
              <a:buFontTx/>
              <a:buNone/>
            </a:pPr>
            <a:r>
              <a:rPr lang="en-US"/>
              <a:t>Get acquainted to Project Risk management process area</a:t>
            </a:r>
          </a:p>
          <a:p>
            <a:pPr>
              <a:buFontTx/>
              <a:buNone/>
            </a:pP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a:xfrm>
            <a:off x="0" y="274638"/>
            <a:ext cx="8229600" cy="1143000"/>
          </a:xfrm>
        </p:spPr>
        <p:txBody>
          <a:bodyPr>
            <a:normAutofit/>
          </a:bodyPr>
          <a:lstStyle/>
          <a:p>
            <a:r>
              <a:rPr lang="en-US"/>
              <a:t>Tools and techniques for qualitative risk analysis</a:t>
            </a:r>
          </a:p>
        </p:txBody>
      </p:sp>
      <p:sp>
        <p:nvSpPr>
          <p:cNvPr id="198659" name="Rectangle 3"/>
          <p:cNvSpPr>
            <a:spLocks noGrp="1" noChangeArrowheads="1"/>
          </p:cNvSpPr>
          <p:nvPr>
            <p:ph type="body" idx="4294967295"/>
          </p:nvPr>
        </p:nvSpPr>
        <p:spPr>
          <a:xfrm>
            <a:off x="0" y="1600200"/>
            <a:ext cx="8229600" cy="4525963"/>
          </a:xfrm>
        </p:spPr>
        <p:txBody>
          <a:bodyPr>
            <a:normAutofit lnSpcReduction="10000"/>
          </a:bodyPr>
          <a:lstStyle/>
          <a:p>
            <a:pPr>
              <a:lnSpc>
                <a:spcPct val="110000"/>
              </a:lnSpc>
            </a:pPr>
            <a:r>
              <a:rPr lang="en-US" sz="2000"/>
              <a:t>Risk probability and impact</a:t>
            </a:r>
          </a:p>
          <a:p>
            <a:pPr>
              <a:lnSpc>
                <a:spcPct val="110000"/>
              </a:lnSpc>
            </a:pPr>
            <a:r>
              <a:rPr lang="en-US" sz="2000"/>
              <a:t>Probability / Impact risk rating matrix</a:t>
            </a:r>
          </a:p>
          <a:p>
            <a:pPr>
              <a:lnSpc>
                <a:spcPct val="110000"/>
              </a:lnSpc>
            </a:pPr>
            <a:r>
              <a:rPr lang="en-US" sz="2000"/>
              <a:t>Project assumptions testing – identified assumptions to be tested  against two criteria –(1)) assumption stability and the consequences  on the project if the assumptions is false (2) alternative assumptions that is true needs to be identified </a:t>
            </a:r>
          </a:p>
          <a:p>
            <a:pPr>
              <a:lnSpc>
                <a:spcPct val="110000"/>
              </a:lnSpc>
            </a:pPr>
            <a:r>
              <a:rPr lang="en-US" sz="2000"/>
              <a:t>Data precision ranking  -</a:t>
            </a:r>
          </a:p>
          <a:p>
            <a:pPr lvl="1">
              <a:lnSpc>
                <a:spcPct val="110000"/>
              </a:lnSpc>
              <a:buFontTx/>
              <a:buNone/>
            </a:pPr>
            <a:r>
              <a:rPr lang="en-US" sz="1900"/>
              <a:t>Requires unbiased data if it is to be helpful to project management  . It involves examining </a:t>
            </a:r>
          </a:p>
          <a:p>
            <a:pPr lvl="2">
              <a:lnSpc>
                <a:spcPct val="110000"/>
              </a:lnSpc>
            </a:pPr>
            <a:r>
              <a:rPr lang="en-US" sz="1900"/>
              <a:t>Extent of understanding of the risk</a:t>
            </a:r>
          </a:p>
          <a:p>
            <a:pPr lvl="2">
              <a:lnSpc>
                <a:spcPct val="110000"/>
              </a:lnSpc>
            </a:pPr>
            <a:r>
              <a:rPr lang="en-US" sz="1900"/>
              <a:t>Data available about he risk</a:t>
            </a:r>
          </a:p>
          <a:p>
            <a:pPr lvl="2">
              <a:lnSpc>
                <a:spcPct val="110000"/>
              </a:lnSpc>
            </a:pPr>
            <a:r>
              <a:rPr lang="en-US" sz="1900"/>
              <a:t>Quality of the data</a:t>
            </a:r>
          </a:p>
          <a:p>
            <a:pPr lvl="2">
              <a:lnSpc>
                <a:spcPct val="110000"/>
              </a:lnSpc>
            </a:pPr>
            <a:r>
              <a:rPr lang="en-US" sz="1900"/>
              <a:t>Reliability and integrity of the data</a:t>
            </a:r>
          </a:p>
          <a:p>
            <a:endParaRPr lang="en-US" sz="1900"/>
          </a:p>
          <a:p>
            <a:endParaRPr lang="en-US" sz="2000"/>
          </a:p>
          <a:p>
            <a:endParaRPr lang="en-US" sz="2000"/>
          </a:p>
          <a:p>
            <a:endParaRPr 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idx="4294967295"/>
          </p:nvPr>
        </p:nvSpPr>
        <p:spPr>
          <a:xfrm>
            <a:off x="0" y="274638"/>
            <a:ext cx="8229600" cy="1143000"/>
          </a:xfrm>
        </p:spPr>
        <p:txBody>
          <a:bodyPr>
            <a:normAutofit/>
          </a:bodyPr>
          <a:lstStyle/>
          <a:p>
            <a:r>
              <a:rPr lang="en-US"/>
              <a:t>Outputs from Qualitative risk analysis</a:t>
            </a:r>
          </a:p>
        </p:txBody>
      </p:sp>
      <p:sp>
        <p:nvSpPr>
          <p:cNvPr id="199683" name="Rectangle 3"/>
          <p:cNvSpPr>
            <a:spLocks noGrp="1" noChangeArrowheads="1"/>
          </p:cNvSpPr>
          <p:nvPr>
            <p:ph type="body" idx="4294967295"/>
          </p:nvPr>
        </p:nvSpPr>
        <p:spPr>
          <a:xfrm>
            <a:off x="0" y="1600200"/>
            <a:ext cx="8229600" cy="4525963"/>
          </a:xfrm>
        </p:spPr>
        <p:txBody>
          <a:bodyPr>
            <a:normAutofit fontScale="92500" lnSpcReduction="10000"/>
          </a:bodyPr>
          <a:lstStyle/>
          <a:p>
            <a:pPr>
              <a:lnSpc>
                <a:spcPct val="120000"/>
              </a:lnSpc>
            </a:pPr>
            <a:r>
              <a:rPr lang="en-US" dirty="0"/>
              <a:t>Overall risk ranking of the project – Risk position of the project in relation to other projects by comparing the risk scores</a:t>
            </a:r>
          </a:p>
          <a:p>
            <a:pPr>
              <a:lnSpc>
                <a:spcPct val="120000"/>
              </a:lnSpc>
            </a:pPr>
            <a:r>
              <a:rPr lang="en-US" dirty="0"/>
              <a:t>List of prioritized risks – Risks and conditions  prioritized by number of criteria . Rank (</a:t>
            </a:r>
            <a:r>
              <a:rPr lang="en-US" dirty="0" err="1"/>
              <a:t>high,moderate,low</a:t>
            </a:r>
            <a:r>
              <a:rPr lang="en-US" dirty="0"/>
              <a:t>) or WBS level</a:t>
            </a:r>
          </a:p>
          <a:p>
            <a:pPr>
              <a:lnSpc>
                <a:spcPct val="120000"/>
              </a:lnSpc>
            </a:pPr>
            <a:r>
              <a:rPr lang="en-US" dirty="0"/>
              <a:t>List of risks for additional analysis and management </a:t>
            </a:r>
          </a:p>
          <a:p>
            <a:pPr>
              <a:lnSpc>
                <a:spcPct val="120000"/>
              </a:lnSpc>
            </a:pPr>
            <a:r>
              <a:rPr lang="en-US" dirty="0"/>
              <a:t>Trends in qualitative risk analysis results – As the analysis </a:t>
            </a:r>
          </a:p>
          <a:p>
            <a:pPr>
              <a:lnSpc>
                <a:spcPct val="120000"/>
              </a:lnSpc>
              <a:buFontTx/>
              <a:buNone/>
            </a:pPr>
            <a:r>
              <a:rPr lang="en-US" dirty="0"/>
              <a:t>is repeated a trend of results becomes apparent &amp; can make risk response  or further analysis more or less urgent and important</a:t>
            </a:r>
          </a:p>
          <a:p>
            <a:pPr>
              <a:buFontTx/>
              <a:buNone/>
            </a:pP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0" y="274638"/>
            <a:ext cx="8229600" cy="1143000"/>
          </a:xfrm>
        </p:spPr>
        <p:txBody>
          <a:bodyPr/>
          <a:lstStyle/>
          <a:p>
            <a:r>
              <a:rPr lang="en-US"/>
              <a:t>Quantitative  Risk analysis</a:t>
            </a:r>
          </a:p>
        </p:txBody>
      </p:sp>
      <p:sp>
        <p:nvSpPr>
          <p:cNvPr id="200707" name="Rectangle 3"/>
          <p:cNvSpPr>
            <a:spLocks noGrp="1" noChangeArrowheads="1"/>
          </p:cNvSpPr>
          <p:nvPr>
            <p:ph type="body" idx="4294967295"/>
          </p:nvPr>
        </p:nvSpPr>
        <p:spPr>
          <a:xfrm>
            <a:off x="0" y="1600200"/>
            <a:ext cx="8229600" cy="4525963"/>
          </a:xfrm>
        </p:spPr>
        <p:txBody>
          <a:bodyPr>
            <a:normAutofit fontScale="92500" lnSpcReduction="10000"/>
          </a:bodyPr>
          <a:lstStyle/>
          <a:p>
            <a:pPr>
              <a:lnSpc>
                <a:spcPct val="120000"/>
              </a:lnSpc>
              <a:spcBef>
                <a:spcPct val="0"/>
              </a:spcBef>
              <a:buFontTx/>
              <a:buNone/>
            </a:pPr>
            <a:r>
              <a:rPr lang="en-US"/>
              <a:t>Process aims to analyze numerically the probability of each risk and its consequence on project objectives as well as the overall project risk</a:t>
            </a:r>
          </a:p>
          <a:p>
            <a:pPr>
              <a:lnSpc>
                <a:spcPct val="120000"/>
              </a:lnSpc>
              <a:spcBef>
                <a:spcPct val="0"/>
              </a:spcBef>
              <a:buFontTx/>
              <a:buNone/>
            </a:pPr>
            <a:r>
              <a:rPr lang="en-US"/>
              <a:t>The process uses certain techniques to :</a:t>
            </a:r>
            <a:endParaRPr lang="en-US" b="1"/>
          </a:p>
          <a:p>
            <a:pPr lvl="1">
              <a:lnSpc>
                <a:spcPct val="120000"/>
              </a:lnSpc>
              <a:spcBef>
                <a:spcPct val="0"/>
              </a:spcBef>
            </a:pPr>
            <a:r>
              <a:rPr lang="en-US"/>
              <a:t>Determine the probability of achieving a specific  project objective</a:t>
            </a:r>
          </a:p>
          <a:p>
            <a:pPr lvl="1">
              <a:lnSpc>
                <a:spcPct val="120000"/>
              </a:lnSpc>
              <a:spcBef>
                <a:spcPct val="0"/>
              </a:spcBef>
            </a:pPr>
            <a:r>
              <a:rPr lang="en-US"/>
              <a:t>Quantify the risk exposure for the project and determine the size of cost and schedule contingency reserves</a:t>
            </a:r>
          </a:p>
          <a:p>
            <a:pPr lvl="1">
              <a:lnSpc>
                <a:spcPct val="120000"/>
              </a:lnSpc>
              <a:spcBef>
                <a:spcPct val="0"/>
              </a:spcBef>
            </a:pPr>
            <a:r>
              <a:rPr lang="en-US"/>
              <a:t>Identify risks requiring the most attention by quantifying their relative contribution to project risk</a:t>
            </a:r>
          </a:p>
          <a:p>
            <a:pPr lvl="1">
              <a:lnSpc>
                <a:spcPct val="120000"/>
              </a:lnSpc>
              <a:spcBef>
                <a:spcPct val="0"/>
              </a:spcBef>
            </a:pPr>
            <a:r>
              <a:rPr lang="en-US"/>
              <a:t>Identify realistic &amp; achievable  cost,schedule or scope targets </a:t>
            </a:r>
          </a:p>
          <a:p>
            <a:pPr>
              <a:lnSpc>
                <a:spcPct val="120000"/>
              </a:lnSpc>
              <a:spcBef>
                <a:spcPct val="0"/>
              </a:spcBef>
              <a:buFontTx/>
              <a:buNone/>
            </a:pPr>
            <a:r>
              <a:rPr lang="en-US"/>
              <a:t>Qualitative and Quantitative methods can be used separately or together</a:t>
            </a:r>
          </a:p>
          <a:p>
            <a:pPr>
              <a:spcBef>
                <a:spcPct val="0"/>
              </a:spcBef>
              <a:buFontTx/>
              <a:buNone/>
            </a:pPr>
            <a:endParaRPr lang="en-US" b="1"/>
          </a:p>
          <a:p>
            <a:pPr>
              <a:spcBef>
                <a:spcPct val="0"/>
              </a:spcBef>
              <a:buFontTx/>
              <a:buNone/>
            </a:pPr>
            <a:endParaRPr lang="en-US" b="1"/>
          </a:p>
          <a:p>
            <a:pPr>
              <a:spcBef>
                <a:spcPct val="0"/>
              </a:spcBef>
              <a:buFontTx/>
              <a:buNone/>
            </a:pPr>
            <a:endParaRPr lang="en-US"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AutoShape 2"/>
          <p:cNvSpPr>
            <a:spLocks noChangeArrowheads="1"/>
          </p:cNvSpPr>
          <p:nvPr/>
        </p:nvSpPr>
        <p:spPr bwMode="auto">
          <a:xfrm>
            <a:off x="685800" y="16002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87747" name="Rectangle 3"/>
          <p:cNvSpPr>
            <a:spLocks noGrp="1" noChangeArrowheads="1"/>
          </p:cNvSpPr>
          <p:nvPr>
            <p:ph type="title"/>
          </p:nvPr>
        </p:nvSpPr>
        <p:spPr/>
        <p:txBody>
          <a:bodyPr/>
          <a:lstStyle/>
          <a:p>
            <a:r>
              <a:rPr lang="en-US"/>
              <a:t>Quantitative Risk analysis</a:t>
            </a:r>
          </a:p>
        </p:txBody>
      </p:sp>
      <p:sp>
        <p:nvSpPr>
          <p:cNvPr id="287748" name="Rectangle 4"/>
          <p:cNvSpPr>
            <a:spLocks noGrp="1" noChangeArrowheads="1"/>
          </p:cNvSpPr>
          <p:nvPr>
            <p:ph sz="quarter" idx="1"/>
          </p:nvPr>
        </p:nvSpPr>
        <p:spPr/>
        <p:txBody>
          <a:bodyPr/>
          <a:lstStyle/>
          <a:p>
            <a:pPr>
              <a:buFontTx/>
              <a:buNone/>
            </a:pPr>
            <a:r>
              <a:rPr lang="en-US"/>
              <a:t> </a:t>
            </a:r>
          </a:p>
        </p:txBody>
      </p:sp>
      <p:sp>
        <p:nvSpPr>
          <p:cNvPr id="287749" name="Rectangle 5"/>
          <p:cNvSpPr>
            <a:spLocks noChangeArrowheads="1"/>
          </p:cNvSpPr>
          <p:nvPr/>
        </p:nvSpPr>
        <p:spPr bwMode="auto">
          <a:xfrm>
            <a:off x="1143000" y="16002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INPUT</a:t>
            </a:r>
            <a:endParaRPr lang="en-US">
              <a:effectLst/>
              <a:latin typeface="Times New Roman" pitchFamily="18" charset="0"/>
            </a:endParaRPr>
          </a:p>
        </p:txBody>
      </p:sp>
      <p:sp>
        <p:nvSpPr>
          <p:cNvPr id="287750" name="Rectangle 6"/>
          <p:cNvSpPr>
            <a:spLocks noChangeArrowheads="1"/>
          </p:cNvSpPr>
          <p:nvPr/>
        </p:nvSpPr>
        <p:spPr bwMode="auto">
          <a:xfrm>
            <a:off x="3429000" y="16002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Tools &amp; </a:t>
            </a:r>
          </a:p>
          <a:p>
            <a:pPr algn="ctr"/>
            <a:r>
              <a:rPr lang="en-US" sz="2000" b="1">
                <a:effectLst/>
                <a:latin typeface="Times New Roman" pitchFamily="18" charset="0"/>
              </a:rPr>
              <a:t>Techniques</a:t>
            </a:r>
          </a:p>
        </p:txBody>
      </p:sp>
      <p:sp>
        <p:nvSpPr>
          <p:cNvPr id="287751" name="Rectangle 7"/>
          <p:cNvSpPr>
            <a:spLocks noChangeArrowheads="1"/>
          </p:cNvSpPr>
          <p:nvPr/>
        </p:nvSpPr>
        <p:spPr bwMode="auto">
          <a:xfrm>
            <a:off x="5791200" y="16002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Output</a:t>
            </a:r>
          </a:p>
        </p:txBody>
      </p:sp>
      <p:sp>
        <p:nvSpPr>
          <p:cNvPr id="287752" name="Rectangle 8"/>
          <p:cNvSpPr>
            <a:spLocks noChangeArrowheads="1"/>
          </p:cNvSpPr>
          <p:nvPr/>
        </p:nvSpPr>
        <p:spPr bwMode="auto">
          <a:xfrm>
            <a:off x="3429000" y="2646363"/>
            <a:ext cx="2286000" cy="1879600"/>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Interviewing </a:t>
            </a:r>
          </a:p>
          <a:p>
            <a:pPr>
              <a:spcBef>
                <a:spcPct val="50000"/>
              </a:spcBef>
              <a:buFontTx/>
              <a:buChar char="•"/>
            </a:pPr>
            <a:r>
              <a:rPr lang="en-US" sz="1800" b="1">
                <a:effectLst/>
                <a:latin typeface="Times New Roman" pitchFamily="18" charset="0"/>
              </a:rPr>
              <a:t>Sensitivity analysis</a:t>
            </a:r>
          </a:p>
          <a:p>
            <a:pPr>
              <a:spcBef>
                <a:spcPct val="50000"/>
              </a:spcBef>
              <a:buFontTx/>
              <a:buChar char="•"/>
            </a:pPr>
            <a:r>
              <a:rPr lang="en-US" sz="1800" b="1">
                <a:effectLst/>
                <a:latin typeface="Times New Roman" pitchFamily="18" charset="0"/>
              </a:rPr>
              <a:t>Decision tree analysis</a:t>
            </a:r>
          </a:p>
          <a:p>
            <a:pPr>
              <a:spcBef>
                <a:spcPct val="50000"/>
              </a:spcBef>
              <a:buFontTx/>
              <a:buChar char="•"/>
            </a:pPr>
            <a:r>
              <a:rPr lang="en-US" sz="1800" b="1">
                <a:effectLst/>
                <a:latin typeface="Times New Roman" pitchFamily="18" charset="0"/>
              </a:rPr>
              <a:t>Simulation</a:t>
            </a:r>
          </a:p>
        </p:txBody>
      </p:sp>
      <p:sp>
        <p:nvSpPr>
          <p:cNvPr id="287753" name="Rectangle 9"/>
          <p:cNvSpPr>
            <a:spLocks noChangeArrowheads="1"/>
          </p:cNvSpPr>
          <p:nvPr/>
        </p:nvSpPr>
        <p:spPr bwMode="auto">
          <a:xfrm>
            <a:off x="5943600" y="2590800"/>
            <a:ext cx="2209800" cy="5178425"/>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Prioritized list of quantified risks</a:t>
            </a:r>
          </a:p>
          <a:p>
            <a:pPr>
              <a:spcBef>
                <a:spcPct val="50000"/>
              </a:spcBef>
              <a:buFontTx/>
              <a:buChar char="•"/>
            </a:pPr>
            <a:r>
              <a:rPr lang="en-US" sz="1800" b="1">
                <a:effectLst/>
                <a:latin typeface="Times New Roman" pitchFamily="18" charset="0"/>
              </a:rPr>
              <a:t>Probabilistic analysis of the project</a:t>
            </a:r>
          </a:p>
          <a:p>
            <a:pPr>
              <a:spcBef>
                <a:spcPct val="50000"/>
              </a:spcBef>
              <a:buFontTx/>
              <a:buChar char="•"/>
            </a:pPr>
            <a:r>
              <a:rPr lang="en-US" sz="1800" b="1">
                <a:effectLst/>
                <a:latin typeface="Times New Roman" pitchFamily="18" charset="0"/>
              </a:rPr>
              <a:t>Probability of achieving the cost and time objectives</a:t>
            </a:r>
          </a:p>
          <a:p>
            <a:pPr>
              <a:spcBef>
                <a:spcPct val="50000"/>
              </a:spcBef>
              <a:buFontTx/>
              <a:buChar char="•"/>
            </a:pPr>
            <a:r>
              <a:rPr lang="en-US" sz="1800" b="1">
                <a:effectLst/>
                <a:latin typeface="Times New Roman" pitchFamily="18" charset="0"/>
              </a:rPr>
              <a:t>Trends in quantitative risk analysis results </a:t>
            </a:r>
          </a:p>
          <a:p>
            <a:pPr>
              <a:spcBef>
                <a:spcPct val="50000"/>
              </a:spcBef>
              <a:buFontTx/>
              <a:buChar char="•"/>
            </a:pPr>
            <a:endParaRPr lang="en-US" sz="1800" b="1">
              <a:effectLst/>
              <a:latin typeface="Times New Roman" pitchFamily="18" charset="0"/>
            </a:endParaRPr>
          </a:p>
          <a:p>
            <a:pPr>
              <a:spcBef>
                <a:spcPct val="50000"/>
              </a:spcBef>
              <a:buFontTx/>
              <a:buChar char="•"/>
            </a:pPr>
            <a:endParaRPr lang="en-US" sz="1800" b="1">
              <a:effectLst/>
              <a:latin typeface="Times New Roman" pitchFamily="18" charset="0"/>
            </a:endParaRPr>
          </a:p>
          <a:p>
            <a:pPr algn="r">
              <a:spcBef>
                <a:spcPct val="50000"/>
              </a:spcBef>
            </a:pPr>
            <a:endParaRPr lang="en-US" sz="1800" b="1" i="1">
              <a:solidFill>
                <a:schemeClr val="bg2"/>
              </a:solidFill>
              <a:effectLst/>
              <a:latin typeface="Times New Roman" pitchFamily="18" charset="0"/>
            </a:endParaRPr>
          </a:p>
          <a:p>
            <a:pPr algn="r">
              <a:spcBef>
                <a:spcPct val="50000"/>
              </a:spcBef>
            </a:pPr>
            <a:endParaRPr lang="en-US" sz="1800" b="1">
              <a:effectLst/>
              <a:latin typeface="Times New Roman" pitchFamily="18" charset="0"/>
            </a:endParaRPr>
          </a:p>
        </p:txBody>
      </p:sp>
      <p:sp>
        <p:nvSpPr>
          <p:cNvPr id="287754" name="Rectangle 10"/>
          <p:cNvSpPr>
            <a:spLocks noChangeArrowheads="1"/>
          </p:cNvSpPr>
          <p:nvPr/>
        </p:nvSpPr>
        <p:spPr bwMode="auto">
          <a:xfrm>
            <a:off x="609600" y="2590800"/>
            <a:ext cx="2514600" cy="4354513"/>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Risk management plan</a:t>
            </a:r>
          </a:p>
          <a:p>
            <a:pPr>
              <a:spcBef>
                <a:spcPct val="50000"/>
              </a:spcBef>
              <a:buFontTx/>
              <a:buChar char="•"/>
            </a:pPr>
            <a:r>
              <a:rPr lang="en-US" sz="1800" b="1">
                <a:effectLst/>
                <a:latin typeface="Times New Roman" pitchFamily="18" charset="0"/>
              </a:rPr>
              <a:t>Identified risks</a:t>
            </a:r>
          </a:p>
          <a:p>
            <a:pPr>
              <a:spcBef>
                <a:spcPct val="50000"/>
              </a:spcBef>
              <a:buFontTx/>
              <a:buChar char="•"/>
            </a:pPr>
            <a:r>
              <a:rPr lang="en-US" sz="1800" b="1">
                <a:effectLst/>
                <a:latin typeface="Times New Roman" pitchFamily="18" charset="0"/>
              </a:rPr>
              <a:t>List of prioritized risks</a:t>
            </a:r>
          </a:p>
          <a:p>
            <a:pPr>
              <a:spcBef>
                <a:spcPct val="50000"/>
              </a:spcBef>
              <a:buFontTx/>
              <a:buChar char="•"/>
            </a:pPr>
            <a:r>
              <a:rPr lang="en-US" sz="1800" b="1">
                <a:effectLst/>
                <a:latin typeface="Times New Roman" pitchFamily="18" charset="0"/>
              </a:rPr>
              <a:t> Lists of risks for additional analysis and management</a:t>
            </a:r>
          </a:p>
          <a:p>
            <a:pPr>
              <a:spcBef>
                <a:spcPct val="50000"/>
              </a:spcBef>
              <a:buFontTx/>
              <a:buChar char="•"/>
            </a:pPr>
            <a:r>
              <a:rPr lang="en-US" sz="1800" b="1">
                <a:effectLst/>
                <a:latin typeface="Times New Roman" pitchFamily="18" charset="0"/>
              </a:rPr>
              <a:t>Historical information </a:t>
            </a:r>
          </a:p>
          <a:p>
            <a:pPr>
              <a:spcBef>
                <a:spcPct val="50000"/>
              </a:spcBef>
              <a:buFontTx/>
              <a:buChar char="•"/>
            </a:pPr>
            <a:r>
              <a:rPr lang="en-US" sz="1800" b="1">
                <a:effectLst/>
                <a:latin typeface="Times New Roman" pitchFamily="18" charset="0"/>
              </a:rPr>
              <a:t>Expert  judgment</a:t>
            </a:r>
          </a:p>
          <a:p>
            <a:pPr>
              <a:spcBef>
                <a:spcPct val="50000"/>
              </a:spcBef>
              <a:buFontTx/>
              <a:buChar char="•"/>
            </a:pPr>
            <a:r>
              <a:rPr lang="en-US" sz="1800" b="1">
                <a:effectLst/>
                <a:latin typeface="Times New Roman" pitchFamily="18" charset="0"/>
              </a:rPr>
              <a:t>Other planning outputs </a:t>
            </a:r>
          </a:p>
          <a:p>
            <a:pPr>
              <a:spcBef>
                <a:spcPct val="50000"/>
              </a:spcBef>
              <a:buFontTx/>
              <a:buChar char="•"/>
            </a:pPr>
            <a:endParaRPr lang="en-US" sz="1800" b="1">
              <a:effectLst/>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a:t>Tools and techniques for Quantitative Risk analysis</a:t>
            </a:r>
          </a:p>
        </p:txBody>
      </p:sp>
      <p:sp>
        <p:nvSpPr>
          <p:cNvPr id="288771" name="Rectangle 3"/>
          <p:cNvSpPr>
            <a:spLocks noGrp="1" noChangeArrowheads="1"/>
          </p:cNvSpPr>
          <p:nvPr>
            <p:ph sz="quarter" idx="1"/>
          </p:nvPr>
        </p:nvSpPr>
        <p:spPr>
          <a:xfrm>
            <a:off x="685800" y="1295400"/>
            <a:ext cx="7772400" cy="4876800"/>
          </a:xfrm>
        </p:spPr>
        <p:txBody>
          <a:bodyPr>
            <a:normAutofit/>
          </a:bodyPr>
          <a:lstStyle/>
          <a:p>
            <a:pPr>
              <a:lnSpc>
                <a:spcPct val="140000"/>
              </a:lnSpc>
            </a:pPr>
            <a:r>
              <a:rPr lang="en-US"/>
              <a:t>Interviewing – Risk interview with project stakeholders and SME’s – first step in quantifying risks. Information required depends on the type of probability distributions that will be used. Information gathered on Optimistic(high) and pessimistic(low) and the most likely scenarios.Continuous probability distributions  are usually used in this risk analysis</a:t>
            </a:r>
          </a:p>
          <a:p>
            <a:pPr>
              <a:lnSpc>
                <a:spcPct val="140000"/>
              </a:lnSpc>
            </a:pPr>
            <a:r>
              <a:rPr lang="en-US"/>
              <a:t>Refer pictures in the slides to follow</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normAutofit/>
          </a:bodyPr>
          <a:lstStyle/>
          <a:p>
            <a:r>
              <a:rPr lang="en-US"/>
              <a:t>TOOLS and techniques for Quantitative Risk analysis</a:t>
            </a:r>
          </a:p>
        </p:txBody>
      </p:sp>
      <p:sp>
        <p:nvSpPr>
          <p:cNvPr id="289795" name="Rectangle 3"/>
          <p:cNvSpPr>
            <a:spLocks noGrp="1" noChangeArrowheads="1"/>
          </p:cNvSpPr>
          <p:nvPr>
            <p:ph sz="quarter" idx="1"/>
          </p:nvPr>
        </p:nvSpPr>
        <p:spPr/>
        <p:txBody>
          <a:bodyPr>
            <a:normAutofit fontScale="92500"/>
          </a:bodyPr>
          <a:lstStyle/>
          <a:p>
            <a:pPr>
              <a:lnSpc>
                <a:spcPct val="130000"/>
              </a:lnSpc>
            </a:pPr>
            <a:r>
              <a:rPr lang="en-US"/>
              <a:t>Sensitivity analysis – helps to determine which risk have the most potential impact on the project.</a:t>
            </a:r>
          </a:p>
          <a:p>
            <a:pPr lvl="1">
              <a:lnSpc>
                <a:spcPct val="130000"/>
              </a:lnSpc>
              <a:buFontTx/>
              <a:buNone/>
            </a:pPr>
            <a:r>
              <a:rPr lang="en-US"/>
              <a:t>     Helps to examine the uncertainty of all project elements affects the objective when all other uncertain elements are held at their baseline values</a:t>
            </a:r>
          </a:p>
          <a:p>
            <a:pPr>
              <a:lnSpc>
                <a:spcPct val="130000"/>
              </a:lnSpc>
            </a:pPr>
            <a:r>
              <a:rPr lang="en-US"/>
              <a:t>Decision tree analysis- is a diagram that describes a decision that describes a decision under consideration and the implications of choosing one or another of the available alternatives.Refer fig in next slide</a:t>
            </a:r>
            <a:endParaRPr lang="en-US" b="1"/>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533400" y="533400"/>
            <a:ext cx="8229600" cy="5715000"/>
          </a:xfrm>
          <a:prstGeom prst="rect">
            <a:avLst/>
          </a:prstGeom>
          <a:solidFill>
            <a:schemeClr val="bg1"/>
          </a:solidFill>
          <a:ln w="9525">
            <a:solidFill>
              <a:schemeClr val="tx1"/>
            </a:solidFill>
            <a:miter lim="800000"/>
            <a:headEnd/>
            <a:tailEnd/>
          </a:ln>
          <a:effectLst/>
        </p:spPr>
        <p:txBody>
          <a:bodyPr wrap="none" anchor="ctr"/>
          <a:lstStyle/>
          <a:p>
            <a:pPr algn="ctr"/>
            <a:r>
              <a:rPr lang="en-US">
                <a:effectLst>
                  <a:outerShdw blurRad="38100" dist="38100" dir="2700000" algn="tl">
                    <a:srgbClr val="C0C0C0"/>
                  </a:outerShdw>
                </a:effectLst>
                <a:latin typeface="Arial" charset="0"/>
              </a:rPr>
              <a:t>A company is trying todetermine if prototyping is </a:t>
            </a:r>
          </a:p>
          <a:p>
            <a:pPr algn="ctr"/>
            <a:r>
              <a:rPr lang="en-US">
                <a:effectLst>
                  <a:outerShdw blurRad="38100" dist="38100" dir="2700000" algn="tl">
                    <a:srgbClr val="C0C0C0"/>
                  </a:outerShdw>
                </a:effectLst>
                <a:latin typeface="Arial" charset="0"/>
              </a:rPr>
              <a:t>Worthwhile on the project.</a:t>
            </a:r>
          </a:p>
          <a:p>
            <a:pPr algn="ctr"/>
            <a:r>
              <a:rPr lang="en-US">
                <a:effectLst>
                  <a:outerShdw blurRad="38100" dist="38100" dir="2700000" algn="tl">
                    <a:srgbClr val="C0C0C0"/>
                  </a:outerShdw>
                </a:effectLst>
                <a:latin typeface="Arial" charset="0"/>
              </a:rPr>
              <a:t>They have come upwith the following consequences  </a:t>
            </a:r>
          </a:p>
          <a:p>
            <a:pPr algn="ctr"/>
            <a:r>
              <a:rPr lang="en-US">
                <a:effectLst>
                  <a:outerShdw blurRad="38100" dist="38100" dir="2700000" algn="tl">
                    <a:srgbClr val="C0C0C0"/>
                  </a:outerShdw>
                </a:effectLst>
                <a:latin typeface="Arial" charset="0"/>
              </a:rPr>
              <a:t>if the equipment works or it fails when used.</a:t>
            </a:r>
          </a:p>
          <a:p>
            <a:pPr algn="ctr"/>
            <a:r>
              <a:rPr lang="en-US">
                <a:effectLst>
                  <a:outerShdw blurRad="38100" dist="38100" dir="2700000" algn="tl">
                    <a:srgbClr val="C0C0C0"/>
                  </a:outerShdw>
                </a:effectLst>
                <a:latin typeface="Arial" charset="0"/>
              </a:rPr>
              <a:t>What is the expected value ofyour decision?</a:t>
            </a:r>
          </a:p>
        </p:txBody>
      </p:sp>
      <p:graphicFrame>
        <p:nvGraphicFramePr>
          <p:cNvPr id="318464" name="Object 0"/>
          <p:cNvGraphicFramePr>
            <a:graphicFrameLocks noChangeAspect="1"/>
          </p:cNvGraphicFramePr>
          <p:nvPr/>
        </p:nvGraphicFramePr>
        <p:xfrm>
          <a:off x="4552950" y="3409950"/>
          <a:ext cx="38100" cy="38100"/>
        </p:xfrm>
        <a:graphic>
          <a:graphicData uri="http://schemas.openxmlformats.org/presentationml/2006/ole">
            <p:oleObj spid="_x0000_s4098" name="Bitmap Image" r:id="rId3" imgW="38156" imgH="38156" progId="PBrush">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533400" y="533400"/>
            <a:ext cx="8229600" cy="5715000"/>
          </a:xfrm>
          <a:prstGeom prst="rect">
            <a:avLst/>
          </a:prstGeom>
          <a:solidFill>
            <a:schemeClr val="bg1"/>
          </a:solidFill>
          <a:ln w="9525">
            <a:solidFill>
              <a:schemeClr val="tx1"/>
            </a:solidFill>
            <a:miter lim="800000"/>
            <a:headEnd/>
            <a:tailEnd/>
          </a:ln>
          <a:effectLst/>
        </p:spPr>
        <p:txBody>
          <a:bodyPr wrap="none" anchor="ctr"/>
          <a:lstStyle/>
          <a:p>
            <a:pPr algn="ctr"/>
            <a:endParaRPr lang="en-US">
              <a:effectLst>
                <a:outerShdw blurRad="38100" dist="38100" dir="2700000" algn="tl">
                  <a:srgbClr val="C0C0C0"/>
                </a:outerShdw>
              </a:effectLst>
            </a:endParaRPr>
          </a:p>
        </p:txBody>
      </p:sp>
      <p:sp>
        <p:nvSpPr>
          <p:cNvPr id="311299" name="Rectangle 3"/>
          <p:cNvSpPr>
            <a:spLocks noChangeArrowheads="1"/>
          </p:cNvSpPr>
          <p:nvPr/>
        </p:nvSpPr>
        <p:spPr bwMode="auto">
          <a:xfrm>
            <a:off x="1219200" y="3048000"/>
            <a:ext cx="3810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1300" name="Oval 4"/>
          <p:cNvSpPr>
            <a:spLocks noChangeArrowheads="1"/>
          </p:cNvSpPr>
          <p:nvPr/>
        </p:nvSpPr>
        <p:spPr bwMode="auto">
          <a:xfrm>
            <a:off x="2743200" y="2362200"/>
            <a:ext cx="3048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01" name="Oval 5"/>
          <p:cNvSpPr>
            <a:spLocks noChangeArrowheads="1"/>
          </p:cNvSpPr>
          <p:nvPr/>
        </p:nvSpPr>
        <p:spPr bwMode="auto">
          <a:xfrm>
            <a:off x="2895600" y="3962400"/>
            <a:ext cx="304800" cy="381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11302" name="Line 6"/>
          <p:cNvSpPr>
            <a:spLocks noChangeShapeType="1"/>
          </p:cNvSpPr>
          <p:nvPr/>
        </p:nvSpPr>
        <p:spPr bwMode="auto">
          <a:xfrm flipV="1">
            <a:off x="1828800" y="2590800"/>
            <a:ext cx="914400" cy="533400"/>
          </a:xfrm>
          <a:prstGeom prst="line">
            <a:avLst/>
          </a:prstGeom>
          <a:noFill/>
          <a:ln w="9525">
            <a:solidFill>
              <a:schemeClr val="tx1"/>
            </a:solidFill>
            <a:round/>
            <a:headEnd/>
            <a:tailEnd/>
          </a:ln>
          <a:effectLst/>
        </p:spPr>
        <p:txBody>
          <a:bodyPr/>
          <a:lstStyle/>
          <a:p>
            <a:endParaRPr lang="en-US"/>
          </a:p>
        </p:txBody>
      </p:sp>
      <p:sp>
        <p:nvSpPr>
          <p:cNvPr id="311303" name="Line 7"/>
          <p:cNvSpPr>
            <a:spLocks noChangeShapeType="1"/>
          </p:cNvSpPr>
          <p:nvPr/>
        </p:nvSpPr>
        <p:spPr bwMode="auto">
          <a:xfrm>
            <a:off x="1828800" y="3429000"/>
            <a:ext cx="914400" cy="533400"/>
          </a:xfrm>
          <a:prstGeom prst="line">
            <a:avLst/>
          </a:prstGeom>
          <a:noFill/>
          <a:ln w="9525">
            <a:solidFill>
              <a:schemeClr val="tx1"/>
            </a:solidFill>
            <a:round/>
            <a:headEnd/>
            <a:tailEnd/>
          </a:ln>
          <a:effectLst/>
        </p:spPr>
        <p:txBody>
          <a:bodyPr/>
          <a:lstStyle/>
          <a:p>
            <a:endParaRPr lang="en-US"/>
          </a:p>
        </p:txBody>
      </p:sp>
      <p:sp>
        <p:nvSpPr>
          <p:cNvPr id="311304" name="Line 8"/>
          <p:cNvSpPr>
            <a:spLocks noChangeShapeType="1"/>
          </p:cNvSpPr>
          <p:nvPr/>
        </p:nvSpPr>
        <p:spPr bwMode="auto">
          <a:xfrm flipV="1">
            <a:off x="3124200" y="1524000"/>
            <a:ext cx="990600" cy="990600"/>
          </a:xfrm>
          <a:prstGeom prst="line">
            <a:avLst/>
          </a:prstGeom>
          <a:noFill/>
          <a:ln w="9525">
            <a:solidFill>
              <a:schemeClr val="tx1"/>
            </a:solidFill>
            <a:round/>
            <a:headEnd/>
            <a:tailEnd/>
          </a:ln>
          <a:effectLst/>
        </p:spPr>
        <p:txBody>
          <a:bodyPr/>
          <a:lstStyle/>
          <a:p>
            <a:endParaRPr lang="en-US"/>
          </a:p>
        </p:txBody>
      </p:sp>
      <p:sp>
        <p:nvSpPr>
          <p:cNvPr id="311305" name="Line 9"/>
          <p:cNvSpPr>
            <a:spLocks noChangeShapeType="1"/>
          </p:cNvSpPr>
          <p:nvPr/>
        </p:nvSpPr>
        <p:spPr bwMode="auto">
          <a:xfrm>
            <a:off x="3200400" y="2590800"/>
            <a:ext cx="1066800" cy="457200"/>
          </a:xfrm>
          <a:prstGeom prst="line">
            <a:avLst/>
          </a:prstGeom>
          <a:noFill/>
          <a:ln w="9525">
            <a:solidFill>
              <a:schemeClr val="tx1"/>
            </a:solidFill>
            <a:round/>
            <a:headEnd/>
            <a:tailEnd/>
          </a:ln>
          <a:effectLst/>
        </p:spPr>
        <p:txBody>
          <a:bodyPr/>
          <a:lstStyle/>
          <a:p>
            <a:endParaRPr lang="en-US"/>
          </a:p>
        </p:txBody>
      </p:sp>
      <p:sp>
        <p:nvSpPr>
          <p:cNvPr id="311306" name="Line 10"/>
          <p:cNvSpPr>
            <a:spLocks noChangeShapeType="1"/>
          </p:cNvSpPr>
          <p:nvPr/>
        </p:nvSpPr>
        <p:spPr bwMode="auto">
          <a:xfrm flipV="1">
            <a:off x="3200400" y="3124200"/>
            <a:ext cx="990600" cy="990600"/>
          </a:xfrm>
          <a:prstGeom prst="line">
            <a:avLst/>
          </a:prstGeom>
          <a:noFill/>
          <a:ln w="9525">
            <a:solidFill>
              <a:schemeClr val="tx1"/>
            </a:solidFill>
            <a:round/>
            <a:headEnd/>
            <a:tailEnd/>
          </a:ln>
          <a:effectLst/>
        </p:spPr>
        <p:txBody>
          <a:bodyPr/>
          <a:lstStyle/>
          <a:p>
            <a:endParaRPr lang="en-US"/>
          </a:p>
        </p:txBody>
      </p:sp>
      <p:sp>
        <p:nvSpPr>
          <p:cNvPr id="311307" name="Line 11"/>
          <p:cNvSpPr>
            <a:spLocks noChangeShapeType="1"/>
          </p:cNvSpPr>
          <p:nvPr/>
        </p:nvSpPr>
        <p:spPr bwMode="auto">
          <a:xfrm>
            <a:off x="3276600" y="4191000"/>
            <a:ext cx="1066800" cy="457200"/>
          </a:xfrm>
          <a:prstGeom prst="line">
            <a:avLst/>
          </a:prstGeom>
          <a:noFill/>
          <a:ln w="9525">
            <a:solidFill>
              <a:schemeClr val="tx1"/>
            </a:solidFill>
            <a:round/>
            <a:headEnd/>
            <a:tailEnd/>
          </a:ln>
          <a:effectLst/>
        </p:spPr>
        <p:txBody>
          <a:bodyPr/>
          <a:lstStyle/>
          <a:p>
            <a:endParaRPr lang="en-US"/>
          </a:p>
        </p:txBody>
      </p:sp>
      <p:sp>
        <p:nvSpPr>
          <p:cNvPr id="311308" name="Text Box 12"/>
          <p:cNvSpPr txBox="1">
            <a:spLocks noChangeArrowheads="1"/>
          </p:cNvSpPr>
          <p:nvPr/>
        </p:nvSpPr>
        <p:spPr bwMode="auto">
          <a:xfrm>
            <a:off x="914400" y="2057400"/>
            <a:ext cx="1219200" cy="825500"/>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latin typeface="Arial" charset="0"/>
              </a:rPr>
              <a:t>Prototype setup cost $200,000</a:t>
            </a:r>
          </a:p>
        </p:txBody>
      </p:sp>
      <p:sp>
        <p:nvSpPr>
          <p:cNvPr id="311309" name="Text Box 13"/>
          <p:cNvSpPr txBox="1">
            <a:spLocks noChangeArrowheads="1"/>
          </p:cNvSpPr>
          <p:nvPr/>
        </p:nvSpPr>
        <p:spPr bwMode="auto">
          <a:xfrm>
            <a:off x="914400" y="3733800"/>
            <a:ext cx="1219200" cy="1069975"/>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latin typeface="Arial" charset="0"/>
              </a:rPr>
              <a:t>No prototype setup  cost $0</a:t>
            </a:r>
          </a:p>
        </p:txBody>
      </p:sp>
      <p:sp>
        <p:nvSpPr>
          <p:cNvPr id="311310" name="Text Box 14"/>
          <p:cNvSpPr txBox="1">
            <a:spLocks noChangeArrowheads="1"/>
          </p:cNvSpPr>
          <p:nvPr/>
        </p:nvSpPr>
        <p:spPr bwMode="auto">
          <a:xfrm>
            <a:off x="4191000" y="1295400"/>
            <a:ext cx="3581400" cy="581025"/>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latin typeface="Arial" charset="0"/>
              </a:rPr>
              <a:t>Failure 35% probability and $120,000  impact</a:t>
            </a:r>
          </a:p>
        </p:txBody>
      </p:sp>
      <p:sp>
        <p:nvSpPr>
          <p:cNvPr id="311311" name="Text Box 15"/>
          <p:cNvSpPr txBox="1">
            <a:spLocks noChangeArrowheads="1"/>
          </p:cNvSpPr>
          <p:nvPr/>
        </p:nvSpPr>
        <p:spPr bwMode="auto">
          <a:xfrm>
            <a:off x="4495800" y="2667000"/>
            <a:ext cx="3581400" cy="336550"/>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latin typeface="Arial" charset="0"/>
              </a:rPr>
              <a:t>Pass: No impact</a:t>
            </a:r>
          </a:p>
        </p:txBody>
      </p:sp>
      <p:sp>
        <p:nvSpPr>
          <p:cNvPr id="311312" name="Text Box 16"/>
          <p:cNvSpPr txBox="1">
            <a:spLocks noChangeArrowheads="1"/>
          </p:cNvSpPr>
          <p:nvPr/>
        </p:nvSpPr>
        <p:spPr bwMode="auto">
          <a:xfrm>
            <a:off x="4495800" y="4648200"/>
            <a:ext cx="3581400" cy="336550"/>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latin typeface="Arial" charset="0"/>
              </a:rPr>
              <a:t>Pass: No impact</a:t>
            </a:r>
          </a:p>
        </p:txBody>
      </p:sp>
      <p:sp>
        <p:nvSpPr>
          <p:cNvPr id="311313" name="Text Box 17"/>
          <p:cNvSpPr txBox="1">
            <a:spLocks noChangeArrowheads="1"/>
          </p:cNvSpPr>
          <p:nvPr/>
        </p:nvSpPr>
        <p:spPr bwMode="auto">
          <a:xfrm>
            <a:off x="4267200" y="3124200"/>
            <a:ext cx="3581400" cy="336550"/>
          </a:xfrm>
          <a:prstGeom prst="rect">
            <a:avLst/>
          </a:prstGeom>
          <a:noFill/>
          <a:ln w="9525">
            <a:noFill/>
            <a:miter lim="800000"/>
            <a:headEnd/>
            <a:tailEnd/>
          </a:ln>
          <a:effectLst/>
        </p:spPr>
        <p:txBody>
          <a:bodyPr>
            <a:spAutoFit/>
          </a:bodyPr>
          <a:lstStyle/>
          <a:p>
            <a:pPr>
              <a:spcBef>
                <a:spcPct val="50000"/>
              </a:spcBef>
            </a:pPr>
            <a:r>
              <a:rPr lang="en-US" sz="1600">
                <a:effectLst>
                  <a:outerShdw blurRad="38100" dist="38100" dir="2700000" algn="tl">
                    <a:srgbClr val="C0C0C0"/>
                  </a:outerShdw>
                </a:effectLst>
                <a:latin typeface="Arial" charset="0"/>
              </a:rPr>
              <a:t>Failure 70% probability and $450,000</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rmAutofit/>
          </a:bodyPr>
          <a:lstStyle/>
          <a:p>
            <a:r>
              <a:rPr lang="en-US"/>
              <a:t>TOOLS and techniques for Quantitative Risk analysis</a:t>
            </a:r>
          </a:p>
        </p:txBody>
      </p:sp>
      <p:sp>
        <p:nvSpPr>
          <p:cNvPr id="290819" name="Rectangle 3"/>
          <p:cNvSpPr>
            <a:spLocks noGrp="1" noChangeArrowheads="1"/>
          </p:cNvSpPr>
          <p:nvPr>
            <p:ph sz="quarter" idx="1"/>
          </p:nvPr>
        </p:nvSpPr>
        <p:spPr/>
        <p:txBody>
          <a:bodyPr>
            <a:normAutofit/>
          </a:bodyPr>
          <a:lstStyle/>
          <a:p>
            <a:pPr>
              <a:lnSpc>
                <a:spcPct val="130000"/>
              </a:lnSpc>
            </a:pPr>
            <a:r>
              <a:rPr lang="en-US"/>
              <a:t>Simulation  - Uses a model that translates the uncertainties specified at detailed level into their potential impact on objectives that are expressed at the level of the total project.</a:t>
            </a:r>
          </a:p>
          <a:p>
            <a:pPr>
              <a:lnSpc>
                <a:spcPct val="130000"/>
              </a:lnSpc>
            </a:pPr>
            <a:r>
              <a:rPr lang="en-US"/>
              <a:t>Project simulations follow Monte Carlo technique</a:t>
            </a:r>
          </a:p>
          <a:p>
            <a:pPr>
              <a:lnSpc>
                <a:spcPct val="130000"/>
              </a:lnSpc>
              <a:buFontTx/>
              <a:buNone/>
            </a:pPr>
            <a:r>
              <a:rPr lang="en-US"/>
              <a:t>Cost risk analysis – a simulation may use the traditional project WBS as its model.</a:t>
            </a:r>
          </a:p>
          <a:p>
            <a:pPr>
              <a:lnSpc>
                <a:spcPct val="130000"/>
              </a:lnSpc>
              <a:buFontTx/>
              <a:buNone/>
            </a:pPr>
            <a:r>
              <a:rPr lang="en-US"/>
              <a:t>Refer fig in next slide</a:t>
            </a:r>
          </a:p>
          <a:p>
            <a:pPr>
              <a:buFontTx/>
              <a:buNone/>
            </a:pPr>
            <a:endParaRPr lang="en-US"/>
          </a:p>
          <a:p>
            <a:pPr>
              <a:buFontTx/>
              <a:buNone/>
            </a:pP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457200" y="381000"/>
            <a:ext cx="8382000" cy="5791200"/>
          </a:xfrm>
          <a:prstGeom prst="rect">
            <a:avLst/>
          </a:prstGeom>
          <a:solidFill>
            <a:schemeClr val="bg1"/>
          </a:solidFill>
          <a:ln w="9525">
            <a:solidFill>
              <a:schemeClr val="tx1"/>
            </a:solidFill>
            <a:miter lim="800000"/>
            <a:headEnd/>
            <a:tailEnd/>
          </a:ln>
          <a:effectLst/>
        </p:spPr>
        <p:txBody>
          <a:bodyPr wrap="none" anchor="ctr"/>
          <a:lstStyle/>
          <a:p>
            <a:endParaRPr lang="en-US"/>
          </a:p>
        </p:txBody>
      </p:sp>
      <p:graphicFrame>
        <p:nvGraphicFramePr>
          <p:cNvPr id="307203" name="Object 3"/>
          <p:cNvGraphicFramePr>
            <a:graphicFrameLocks noChangeAspect="1"/>
          </p:cNvGraphicFramePr>
          <p:nvPr/>
        </p:nvGraphicFramePr>
        <p:xfrm>
          <a:off x="609600" y="533400"/>
          <a:ext cx="8077200" cy="5486400"/>
        </p:xfrm>
        <a:graphic>
          <a:graphicData uri="http://schemas.openxmlformats.org/presentationml/2006/ole">
            <p:oleObj spid="_x0000_s5122" name="Bitmap Image" r:id="rId3" imgW="5447619" imgH="3486637" progId="PBrush">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0" y="274638"/>
            <a:ext cx="8229600" cy="1143000"/>
          </a:xfrm>
        </p:spPr>
        <p:txBody>
          <a:bodyPr/>
          <a:lstStyle/>
          <a:p>
            <a:pPr>
              <a:spcBef>
                <a:spcPts val="500"/>
              </a:spcBef>
              <a:spcAft>
                <a:spcPts val="500"/>
              </a:spcAft>
            </a:pPr>
            <a:r>
              <a:rPr lang="en-US"/>
              <a:t>What is a Risk?	</a:t>
            </a:r>
          </a:p>
        </p:txBody>
      </p:sp>
      <p:sp>
        <p:nvSpPr>
          <p:cNvPr id="122883" name="Rectangle 3"/>
          <p:cNvSpPr>
            <a:spLocks noGrp="1" noChangeArrowheads="1"/>
          </p:cNvSpPr>
          <p:nvPr>
            <p:ph type="body" idx="4294967295"/>
          </p:nvPr>
        </p:nvSpPr>
        <p:spPr>
          <a:xfrm>
            <a:off x="0" y="1600200"/>
            <a:ext cx="8229600" cy="4525963"/>
          </a:xfrm>
        </p:spPr>
        <p:txBody>
          <a:bodyPr/>
          <a:lstStyle/>
          <a:p>
            <a:pPr>
              <a:lnSpc>
                <a:spcPct val="130000"/>
              </a:lnSpc>
              <a:spcBef>
                <a:spcPts val="500"/>
              </a:spcBef>
              <a:spcAft>
                <a:spcPts val="500"/>
              </a:spcAft>
              <a:buFontTx/>
              <a:buNone/>
            </a:pPr>
            <a:r>
              <a:rPr lang="en-US" sz="2000"/>
              <a:t>Risks  that may affect the project for better or worse can be identified and organized into risk categories </a:t>
            </a:r>
          </a:p>
          <a:p>
            <a:pPr>
              <a:lnSpc>
                <a:spcPct val="130000"/>
              </a:lnSpc>
              <a:spcBef>
                <a:spcPts val="500"/>
              </a:spcBef>
              <a:spcAft>
                <a:spcPts val="500"/>
              </a:spcAft>
            </a:pPr>
            <a:r>
              <a:rPr lang="en-US" sz="2000"/>
              <a:t>Known situation (not a risk category) – Situation of continuing - no uncertainty </a:t>
            </a:r>
          </a:p>
          <a:p>
            <a:pPr>
              <a:lnSpc>
                <a:spcPct val="130000"/>
              </a:lnSpc>
              <a:spcBef>
                <a:spcPts val="500"/>
              </a:spcBef>
              <a:spcAft>
                <a:spcPts val="500"/>
              </a:spcAft>
            </a:pPr>
            <a:r>
              <a:rPr lang="en-US" sz="2000"/>
              <a:t>Known-Unknown  -  Identifiable uncertainty, Situation that we know may happen but not how or whether it will affect us, The subject of risk management </a:t>
            </a:r>
          </a:p>
          <a:p>
            <a:pPr>
              <a:lnSpc>
                <a:spcPct val="130000"/>
              </a:lnSpc>
              <a:spcBef>
                <a:spcPts val="500"/>
              </a:spcBef>
              <a:spcAft>
                <a:spcPts val="500"/>
              </a:spcAft>
            </a:pPr>
            <a:r>
              <a:rPr lang="en-US" sz="2000"/>
              <a:t>Unknown-unknown – An item or situation whose existence we cannot imagine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AutoShape 2"/>
          <p:cNvSpPr>
            <a:spLocks noChangeArrowheads="1"/>
          </p:cNvSpPr>
          <p:nvPr/>
        </p:nvSpPr>
        <p:spPr bwMode="auto">
          <a:xfrm>
            <a:off x="609600" y="11430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292867" name="Rectangle 3"/>
          <p:cNvSpPr>
            <a:spLocks noGrp="1" noChangeArrowheads="1"/>
          </p:cNvSpPr>
          <p:nvPr>
            <p:ph type="title"/>
          </p:nvPr>
        </p:nvSpPr>
        <p:spPr/>
        <p:txBody>
          <a:bodyPr/>
          <a:lstStyle/>
          <a:p>
            <a:r>
              <a:rPr lang="en-US"/>
              <a:t>Risk Response planning </a:t>
            </a:r>
          </a:p>
        </p:txBody>
      </p:sp>
      <p:sp>
        <p:nvSpPr>
          <p:cNvPr id="292868" name="Rectangle 4"/>
          <p:cNvSpPr>
            <a:spLocks noGrp="1" noChangeArrowheads="1"/>
          </p:cNvSpPr>
          <p:nvPr>
            <p:ph sz="quarter" idx="1"/>
          </p:nvPr>
        </p:nvSpPr>
        <p:spPr/>
        <p:txBody>
          <a:bodyPr/>
          <a:lstStyle/>
          <a:p>
            <a:pPr>
              <a:buFontTx/>
              <a:buNone/>
            </a:pPr>
            <a:r>
              <a:rPr lang="en-US"/>
              <a:t> </a:t>
            </a:r>
          </a:p>
        </p:txBody>
      </p:sp>
      <p:sp>
        <p:nvSpPr>
          <p:cNvPr id="292869" name="Rectangle 5"/>
          <p:cNvSpPr>
            <a:spLocks noChangeArrowheads="1"/>
          </p:cNvSpPr>
          <p:nvPr/>
        </p:nvSpPr>
        <p:spPr bwMode="auto">
          <a:xfrm>
            <a:off x="1143000" y="11430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INPUT</a:t>
            </a:r>
            <a:endParaRPr lang="en-US">
              <a:effectLst/>
              <a:latin typeface="Times New Roman" pitchFamily="18" charset="0"/>
            </a:endParaRPr>
          </a:p>
        </p:txBody>
      </p:sp>
      <p:sp>
        <p:nvSpPr>
          <p:cNvPr id="292870" name="Rectangle 6"/>
          <p:cNvSpPr>
            <a:spLocks noChangeArrowheads="1"/>
          </p:cNvSpPr>
          <p:nvPr/>
        </p:nvSpPr>
        <p:spPr bwMode="auto">
          <a:xfrm>
            <a:off x="3352800" y="11430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Tools &amp; </a:t>
            </a:r>
          </a:p>
          <a:p>
            <a:pPr algn="ctr"/>
            <a:r>
              <a:rPr lang="en-US" sz="2000" b="1">
                <a:effectLst/>
                <a:latin typeface="Times New Roman" pitchFamily="18" charset="0"/>
              </a:rPr>
              <a:t>Techniques</a:t>
            </a:r>
          </a:p>
        </p:txBody>
      </p:sp>
      <p:sp>
        <p:nvSpPr>
          <p:cNvPr id="292871" name="Rectangle 7"/>
          <p:cNvSpPr>
            <a:spLocks noChangeArrowheads="1"/>
          </p:cNvSpPr>
          <p:nvPr/>
        </p:nvSpPr>
        <p:spPr bwMode="auto">
          <a:xfrm>
            <a:off x="5715000" y="11430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Output</a:t>
            </a:r>
          </a:p>
        </p:txBody>
      </p:sp>
      <p:sp>
        <p:nvSpPr>
          <p:cNvPr id="292872" name="Rectangle 8"/>
          <p:cNvSpPr>
            <a:spLocks noChangeArrowheads="1"/>
          </p:cNvSpPr>
          <p:nvPr/>
        </p:nvSpPr>
        <p:spPr bwMode="auto">
          <a:xfrm>
            <a:off x="3352800" y="2057400"/>
            <a:ext cx="2286000" cy="1436688"/>
          </a:xfrm>
          <a:prstGeom prst="rect">
            <a:avLst/>
          </a:prstGeom>
          <a:noFill/>
          <a:ln w="9525">
            <a:noFill/>
            <a:miter lim="800000"/>
            <a:headEnd/>
            <a:tailEnd/>
          </a:ln>
          <a:effectLst/>
        </p:spPr>
        <p:txBody>
          <a:bodyPr>
            <a:spAutoFit/>
          </a:bodyPr>
          <a:lstStyle/>
          <a:p>
            <a:pPr>
              <a:spcBef>
                <a:spcPct val="50000"/>
              </a:spcBef>
              <a:buFontTx/>
              <a:buChar char="•"/>
            </a:pPr>
            <a:r>
              <a:rPr lang="en-US" sz="1600" b="1">
                <a:effectLst/>
                <a:latin typeface="Times New Roman" pitchFamily="18" charset="0"/>
              </a:rPr>
              <a:t>Avoidance</a:t>
            </a:r>
          </a:p>
          <a:p>
            <a:pPr>
              <a:spcBef>
                <a:spcPct val="50000"/>
              </a:spcBef>
              <a:buFontTx/>
              <a:buChar char="•"/>
            </a:pPr>
            <a:r>
              <a:rPr lang="en-US" sz="1600" b="1">
                <a:effectLst/>
                <a:latin typeface="Times New Roman" pitchFamily="18" charset="0"/>
              </a:rPr>
              <a:t>Transference</a:t>
            </a:r>
          </a:p>
          <a:p>
            <a:pPr>
              <a:spcBef>
                <a:spcPct val="50000"/>
              </a:spcBef>
              <a:buFontTx/>
              <a:buChar char="•"/>
            </a:pPr>
            <a:r>
              <a:rPr lang="en-US" sz="1600" b="1">
                <a:effectLst/>
                <a:latin typeface="Times New Roman" pitchFamily="18" charset="0"/>
              </a:rPr>
              <a:t>Mitigation</a:t>
            </a:r>
          </a:p>
          <a:p>
            <a:pPr>
              <a:spcBef>
                <a:spcPct val="50000"/>
              </a:spcBef>
              <a:buFontTx/>
              <a:buChar char="•"/>
            </a:pPr>
            <a:r>
              <a:rPr lang="en-US" sz="1600" b="1">
                <a:effectLst/>
                <a:latin typeface="Times New Roman" pitchFamily="18" charset="0"/>
              </a:rPr>
              <a:t>Acceptance</a:t>
            </a:r>
          </a:p>
        </p:txBody>
      </p:sp>
      <p:sp>
        <p:nvSpPr>
          <p:cNvPr id="292873" name="Rectangle 9"/>
          <p:cNvSpPr>
            <a:spLocks noChangeArrowheads="1"/>
          </p:cNvSpPr>
          <p:nvPr/>
        </p:nvSpPr>
        <p:spPr bwMode="auto">
          <a:xfrm>
            <a:off x="5715000" y="2057400"/>
            <a:ext cx="2209800" cy="4660900"/>
          </a:xfrm>
          <a:prstGeom prst="rect">
            <a:avLst/>
          </a:prstGeom>
          <a:noFill/>
          <a:ln w="9525">
            <a:noFill/>
            <a:miter lim="800000"/>
            <a:headEnd/>
            <a:tailEnd/>
          </a:ln>
          <a:effectLst/>
        </p:spPr>
        <p:txBody>
          <a:bodyPr>
            <a:spAutoFit/>
          </a:bodyPr>
          <a:lstStyle/>
          <a:p>
            <a:pPr>
              <a:spcBef>
                <a:spcPct val="50000"/>
              </a:spcBef>
              <a:buFontTx/>
              <a:buChar char="•"/>
            </a:pPr>
            <a:r>
              <a:rPr lang="en-US" sz="1600" b="1">
                <a:effectLst/>
                <a:latin typeface="Times New Roman" pitchFamily="18" charset="0"/>
              </a:rPr>
              <a:t>Risk response plan</a:t>
            </a:r>
          </a:p>
          <a:p>
            <a:pPr>
              <a:spcBef>
                <a:spcPct val="50000"/>
              </a:spcBef>
              <a:buFontTx/>
              <a:buChar char="•"/>
            </a:pPr>
            <a:r>
              <a:rPr lang="en-US" sz="1600" b="1">
                <a:effectLst/>
                <a:latin typeface="Times New Roman" pitchFamily="18" charset="0"/>
              </a:rPr>
              <a:t>Residual risks</a:t>
            </a:r>
          </a:p>
          <a:p>
            <a:pPr>
              <a:spcBef>
                <a:spcPct val="50000"/>
              </a:spcBef>
              <a:buFontTx/>
              <a:buChar char="•"/>
            </a:pPr>
            <a:r>
              <a:rPr lang="en-US" sz="1600" b="1">
                <a:effectLst/>
                <a:latin typeface="Times New Roman" pitchFamily="18" charset="0"/>
              </a:rPr>
              <a:t>Secondary risks</a:t>
            </a:r>
          </a:p>
          <a:p>
            <a:pPr>
              <a:spcBef>
                <a:spcPct val="50000"/>
              </a:spcBef>
              <a:buFontTx/>
              <a:buChar char="•"/>
            </a:pPr>
            <a:r>
              <a:rPr lang="en-US" sz="1600" b="1">
                <a:effectLst/>
                <a:latin typeface="Times New Roman" pitchFamily="18" charset="0"/>
              </a:rPr>
              <a:t>Contractual agreements</a:t>
            </a:r>
          </a:p>
          <a:p>
            <a:pPr>
              <a:spcBef>
                <a:spcPct val="50000"/>
              </a:spcBef>
              <a:buFontTx/>
              <a:buChar char="•"/>
            </a:pPr>
            <a:r>
              <a:rPr lang="en-US" sz="1600" b="1">
                <a:effectLst/>
                <a:latin typeface="Times New Roman" pitchFamily="18" charset="0"/>
              </a:rPr>
              <a:t>Contingency reserve amounts needed</a:t>
            </a:r>
          </a:p>
          <a:p>
            <a:pPr>
              <a:spcBef>
                <a:spcPct val="50000"/>
              </a:spcBef>
              <a:buFontTx/>
              <a:buChar char="•"/>
            </a:pPr>
            <a:r>
              <a:rPr lang="en-US" sz="1600" b="1">
                <a:effectLst/>
                <a:latin typeface="Times New Roman" pitchFamily="18" charset="0"/>
              </a:rPr>
              <a:t>Inputs to other processes</a:t>
            </a:r>
          </a:p>
          <a:p>
            <a:pPr>
              <a:spcBef>
                <a:spcPct val="50000"/>
              </a:spcBef>
              <a:buFontTx/>
              <a:buChar char="•"/>
            </a:pPr>
            <a:r>
              <a:rPr lang="en-US" sz="1600" b="1">
                <a:effectLst/>
                <a:latin typeface="Times New Roman" pitchFamily="18" charset="0"/>
              </a:rPr>
              <a:t>Inputs to revised project plan</a:t>
            </a:r>
          </a:p>
          <a:p>
            <a:pPr>
              <a:spcBef>
                <a:spcPct val="50000"/>
              </a:spcBef>
              <a:buFontTx/>
              <a:buChar char="•"/>
            </a:pPr>
            <a:endParaRPr lang="en-US" sz="1600" b="1">
              <a:effectLst/>
              <a:latin typeface="Times New Roman" pitchFamily="18" charset="0"/>
            </a:endParaRPr>
          </a:p>
          <a:p>
            <a:pPr algn="r">
              <a:spcBef>
                <a:spcPct val="50000"/>
              </a:spcBef>
            </a:pPr>
            <a:endParaRPr lang="en-US" sz="1600" b="1" i="1">
              <a:solidFill>
                <a:schemeClr val="bg2"/>
              </a:solidFill>
              <a:effectLst/>
              <a:latin typeface="Times New Roman" pitchFamily="18" charset="0"/>
            </a:endParaRPr>
          </a:p>
          <a:p>
            <a:pPr algn="r">
              <a:spcBef>
                <a:spcPct val="50000"/>
              </a:spcBef>
            </a:pPr>
            <a:endParaRPr lang="en-US" sz="1800" b="1">
              <a:effectLst/>
              <a:latin typeface="Times New Roman" pitchFamily="18" charset="0"/>
            </a:endParaRPr>
          </a:p>
        </p:txBody>
      </p:sp>
      <p:sp>
        <p:nvSpPr>
          <p:cNvPr id="292874" name="Rectangle 10"/>
          <p:cNvSpPr>
            <a:spLocks noChangeArrowheads="1"/>
          </p:cNvSpPr>
          <p:nvPr/>
        </p:nvSpPr>
        <p:spPr bwMode="auto">
          <a:xfrm>
            <a:off x="609600" y="1981200"/>
            <a:ext cx="2514600" cy="4865688"/>
          </a:xfrm>
          <a:prstGeom prst="rect">
            <a:avLst/>
          </a:prstGeom>
          <a:noFill/>
          <a:ln w="9525">
            <a:noFill/>
            <a:miter lim="800000"/>
            <a:headEnd/>
            <a:tailEnd/>
          </a:ln>
          <a:effectLst/>
        </p:spPr>
        <p:txBody>
          <a:bodyPr>
            <a:spAutoFit/>
          </a:bodyPr>
          <a:lstStyle/>
          <a:p>
            <a:pPr>
              <a:lnSpc>
                <a:spcPct val="70000"/>
              </a:lnSpc>
              <a:spcBef>
                <a:spcPct val="50000"/>
              </a:spcBef>
              <a:buFontTx/>
              <a:buChar char="•"/>
            </a:pPr>
            <a:r>
              <a:rPr lang="en-US" sz="1600" b="1">
                <a:effectLst/>
                <a:latin typeface="Times New Roman" pitchFamily="18" charset="0"/>
              </a:rPr>
              <a:t>Risk management plan</a:t>
            </a:r>
          </a:p>
          <a:p>
            <a:pPr>
              <a:lnSpc>
                <a:spcPct val="70000"/>
              </a:lnSpc>
              <a:spcBef>
                <a:spcPct val="50000"/>
              </a:spcBef>
              <a:buFontTx/>
              <a:buChar char="•"/>
            </a:pPr>
            <a:r>
              <a:rPr lang="en-US" sz="1600" b="1">
                <a:effectLst/>
                <a:latin typeface="Times New Roman" pitchFamily="18" charset="0"/>
              </a:rPr>
              <a:t>List of prioritized risks</a:t>
            </a:r>
          </a:p>
          <a:p>
            <a:pPr>
              <a:lnSpc>
                <a:spcPct val="70000"/>
              </a:lnSpc>
              <a:spcBef>
                <a:spcPct val="50000"/>
              </a:spcBef>
              <a:buFontTx/>
              <a:buChar char="•"/>
            </a:pPr>
            <a:r>
              <a:rPr lang="en-US" sz="1600" b="1">
                <a:effectLst/>
                <a:latin typeface="Times New Roman" pitchFamily="18" charset="0"/>
              </a:rPr>
              <a:t>Risk ranking of the project</a:t>
            </a:r>
          </a:p>
          <a:p>
            <a:pPr>
              <a:lnSpc>
                <a:spcPct val="70000"/>
              </a:lnSpc>
              <a:spcBef>
                <a:spcPct val="50000"/>
              </a:spcBef>
              <a:buFontTx/>
              <a:buChar char="•"/>
            </a:pPr>
            <a:r>
              <a:rPr lang="en-US" sz="1600" b="1">
                <a:effectLst/>
                <a:latin typeface="Times New Roman" pitchFamily="18" charset="0"/>
              </a:rPr>
              <a:t>Prioritized list of quantified risks</a:t>
            </a:r>
          </a:p>
          <a:p>
            <a:pPr>
              <a:lnSpc>
                <a:spcPct val="70000"/>
              </a:lnSpc>
              <a:spcBef>
                <a:spcPct val="50000"/>
              </a:spcBef>
              <a:buFontTx/>
              <a:buChar char="•"/>
            </a:pPr>
            <a:r>
              <a:rPr lang="en-US" sz="1600" b="1">
                <a:effectLst/>
                <a:latin typeface="Times New Roman" pitchFamily="18" charset="0"/>
              </a:rPr>
              <a:t>Probabilistic analysis of the project</a:t>
            </a:r>
          </a:p>
          <a:p>
            <a:pPr>
              <a:lnSpc>
                <a:spcPct val="70000"/>
              </a:lnSpc>
              <a:spcBef>
                <a:spcPct val="50000"/>
              </a:spcBef>
              <a:buFontTx/>
              <a:buChar char="•"/>
            </a:pPr>
            <a:r>
              <a:rPr lang="en-US" sz="1600" b="1">
                <a:effectLst/>
                <a:latin typeface="Times New Roman" pitchFamily="18" charset="0"/>
              </a:rPr>
              <a:t>Probability of achieving the cost and time objectives</a:t>
            </a:r>
          </a:p>
          <a:p>
            <a:pPr>
              <a:lnSpc>
                <a:spcPct val="70000"/>
              </a:lnSpc>
              <a:spcBef>
                <a:spcPct val="50000"/>
              </a:spcBef>
              <a:buFontTx/>
              <a:buChar char="•"/>
            </a:pPr>
            <a:r>
              <a:rPr lang="en-US" sz="1600" b="1">
                <a:effectLst/>
                <a:latin typeface="Times New Roman" pitchFamily="18" charset="0"/>
              </a:rPr>
              <a:t>List of potential responses</a:t>
            </a:r>
          </a:p>
          <a:p>
            <a:pPr>
              <a:lnSpc>
                <a:spcPct val="70000"/>
              </a:lnSpc>
              <a:spcBef>
                <a:spcPct val="50000"/>
              </a:spcBef>
              <a:buFontTx/>
              <a:buChar char="•"/>
            </a:pPr>
            <a:r>
              <a:rPr lang="en-US" sz="1600" b="1">
                <a:effectLst/>
                <a:latin typeface="Times New Roman" pitchFamily="18" charset="0"/>
              </a:rPr>
              <a:t>Risk thresholds</a:t>
            </a:r>
          </a:p>
          <a:p>
            <a:pPr>
              <a:lnSpc>
                <a:spcPct val="70000"/>
              </a:lnSpc>
              <a:spcBef>
                <a:spcPct val="50000"/>
              </a:spcBef>
              <a:buFontTx/>
              <a:buChar char="•"/>
            </a:pPr>
            <a:r>
              <a:rPr lang="en-US" sz="1600" b="1">
                <a:effectLst/>
                <a:latin typeface="Times New Roman" pitchFamily="18" charset="0"/>
              </a:rPr>
              <a:t>Risk owners</a:t>
            </a:r>
          </a:p>
          <a:p>
            <a:pPr>
              <a:lnSpc>
                <a:spcPct val="70000"/>
              </a:lnSpc>
              <a:spcBef>
                <a:spcPct val="50000"/>
              </a:spcBef>
              <a:buFontTx/>
              <a:buChar char="•"/>
            </a:pPr>
            <a:r>
              <a:rPr lang="en-US" sz="1600" b="1">
                <a:effectLst/>
                <a:latin typeface="Times New Roman" pitchFamily="18" charset="0"/>
              </a:rPr>
              <a:t>Common risk causes</a:t>
            </a:r>
          </a:p>
          <a:p>
            <a:pPr>
              <a:lnSpc>
                <a:spcPct val="70000"/>
              </a:lnSpc>
              <a:spcBef>
                <a:spcPct val="50000"/>
              </a:spcBef>
              <a:buFontTx/>
              <a:buChar char="•"/>
            </a:pPr>
            <a:r>
              <a:rPr lang="en-US" sz="1600" b="1">
                <a:effectLst/>
                <a:latin typeface="Times New Roman" pitchFamily="18" charset="0"/>
              </a:rPr>
              <a:t>Trends in qualitative &amp;  quantitative risk analysis results </a:t>
            </a:r>
          </a:p>
          <a:p>
            <a:pPr>
              <a:lnSpc>
                <a:spcPct val="70000"/>
              </a:lnSpc>
              <a:spcBef>
                <a:spcPct val="50000"/>
              </a:spcBef>
              <a:buFontTx/>
              <a:buChar char="•"/>
            </a:pPr>
            <a:endParaRPr lang="en-US" sz="1600" b="1">
              <a:effectLst/>
              <a:latin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ChangeArrowheads="1"/>
          </p:cNvSpPr>
          <p:nvPr>
            <p:ph type="title"/>
          </p:nvPr>
        </p:nvSpPr>
        <p:spPr/>
        <p:txBody>
          <a:bodyPr/>
          <a:lstStyle/>
          <a:p>
            <a:r>
              <a:rPr lang="en-US"/>
              <a:t>Risk response planning </a:t>
            </a:r>
          </a:p>
        </p:txBody>
      </p:sp>
      <p:sp>
        <p:nvSpPr>
          <p:cNvPr id="291843" name="Rectangle 1027"/>
          <p:cNvSpPr>
            <a:spLocks noGrp="1" noChangeArrowheads="1"/>
          </p:cNvSpPr>
          <p:nvPr>
            <p:ph sz="quarter" idx="1"/>
          </p:nvPr>
        </p:nvSpPr>
        <p:spPr/>
        <p:txBody>
          <a:bodyPr>
            <a:noAutofit/>
          </a:bodyPr>
          <a:lstStyle/>
          <a:p>
            <a:r>
              <a:rPr lang="en-US" sz="2400" dirty="0"/>
              <a:t>Is the process of developing options and determining actions to enhance opportunities and reduce threats  to the projects objectives This process ensures that the identified risks are properly addressed</a:t>
            </a:r>
          </a:p>
          <a:p>
            <a:r>
              <a:rPr lang="en-US" sz="2400" dirty="0"/>
              <a:t>Must be appropriate </a:t>
            </a:r>
          </a:p>
          <a:p>
            <a:pPr lvl="1"/>
            <a:r>
              <a:rPr lang="en-US" sz="2400" dirty="0"/>
              <a:t>to the Severity of the risk</a:t>
            </a:r>
          </a:p>
          <a:p>
            <a:pPr lvl="1"/>
            <a:r>
              <a:rPr lang="en-US" sz="2400" dirty="0"/>
              <a:t>Cost effective in meeting the challenge</a:t>
            </a:r>
          </a:p>
          <a:p>
            <a:pPr lvl="1"/>
            <a:r>
              <a:rPr lang="en-US" sz="2400" dirty="0"/>
              <a:t>Timely to be successful</a:t>
            </a:r>
          </a:p>
          <a:p>
            <a:pPr lvl="1"/>
            <a:r>
              <a:rPr lang="en-US" sz="2400" dirty="0"/>
              <a:t>Realistic within the project context</a:t>
            </a:r>
          </a:p>
          <a:p>
            <a:pPr lvl="1"/>
            <a:r>
              <a:rPr lang="en-US" sz="2400" dirty="0"/>
              <a:t>Agreed upon by all parties</a:t>
            </a:r>
          </a:p>
          <a:p>
            <a:pPr lvl="1"/>
            <a:r>
              <a:rPr lang="en-US" sz="2400" dirty="0"/>
              <a:t>And owned by responsible person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1026"/>
          <p:cNvSpPr>
            <a:spLocks noGrp="1" noChangeArrowheads="1"/>
          </p:cNvSpPr>
          <p:nvPr>
            <p:ph type="title"/>
          </p:nvPr>
        </p:nvSpPr>
        <p:spPr/>
        <p:txBody>
          <a:bodyPr>
            <a:normAutofit/>
          </a:bodyPr>
          <a:lstStyle/>
          <a:p>
            <a:r>
              <a:rPr lang="en-US"/>
              <a:t>Tools and techniques of  Risk response planning </a:t>
            </a:r>
          </a:p>
        </p:txBody>
      </p:sp>
      <p:sp>
        <p:nvSpPr>
          <p:cNvPr id="293891" name="Rectangle 1027"/>
          <p:cNvSpPr>
            <a:spLocks noGrp="1" noChangeArrowheads="1"/>
          </p:cNvSpPr>
          <p:nvPr>
            <p:ph sz="quarter" idx="1"/>
          </p:nvPr>
        </p:nvSpPr>
        <p:spPr/>
        <p:txBody>
          <a:bodyPr>
            <a:normAutofit lnSpcReduction="10000"/>
          </a:bodyPr>
          <a:lstStyle/>
          <a:p>
            <a:r>
              <a:rPr lang="en-US" b="1"/>
              <a:t>Avoidance</a:t>
            </a:r>
            <a:r>
              <a:rPr lang="en-US"/>
              <a:t> – Risk avoidance is changing the project plan to eliminate the risk or condition or to protect the project objectives from its impact. All risk may not be possible to avoid but some can be. </a:t>
            </a:r>
          </a:p>
          <a:p>
            <a:r>
              <a:rPr lang="en-US" b="1"/>
              <a:t>Transference </a:t>
            </a:r>
            <a:r>
              <a:rPr lang="en-US"/>
              <a:t>–Risk transfer is seeking to shift the consequence of a risk to third party together with ownership of response. It does not mean that we can eliminate the risk</a:t>
            </a:r>
          </a:p>
          <a:p>
            <a:r>
              <a:rPr lang="en-US" b="1"/>
              <a:t>Mitigation</a:t>
            </a:r>
            <a:r>
              <a:rPr lang="en-US"/>
              <a:t>  - seeks to reduce the probability / or consequences of an adverse risk event to an acceptable threshold. Taking early action  to reduce impacts more effective than trying to repair the situation later</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a:bodyPr>
          <a:lstStyle/>
          <a:p>
            <a:r>
              <a:rPr lang="en-US"/>
              <a:t>Tools and techniques of  Risk response planning</a:t>
            </a:r>
          </a:p>
        </p:txBody>
      </p:sp>
      <p:sp>
        <p:nvSpPr>
          <p:cNvPr id="294915" name="Rectangle 3"/>
          <p:cNvSpPr>
            <a:spLocks noGrp="1" noChangeArrowheads="1"/>
          </p:cNvSpPr>
          <p:nvPr>
            <p:ph sz="quarter" idx="1"/>
          </p:nvPr>
        </p:nvSpPr>
        <p:spPr/>
        <p:txBody>
          <a:bodyPr>
            <a:normAutofit fontScale="92500" lnSpcReduction="10000"/>
          </a:bodyPr>
          <a:lstStyle/>
          <a:p>
            <a:pPr>
              <a:lnSpc>
                <a:spcPct val="180000"/>
              </a:lnSpc>
            </a:pPr>
            <a:r>
              <a:rPr lang="en-US" sz="2000"/>
              <a:t>Acceptance – Active acceptance  means developing a contingency plan to execute, should a risk occur</a:t>
            </a:r>
          </a:p>
          <a:p>
            <a:pPr lvl="1">
              <a:lnSpc>
                <a:spcPct val="180000"/>
              </a:lnSpc>
            </a:pPr>
            <a:r>
              <a:rPr lang="en-US" sz="1800"/>
              <a:t>A </a:t>
            </a:r>
            <a:r>
              <a:rPr lang="en-US"/>
              <a:t>contingency plan is applied risk that may arise in the project</a:t>
            </a:r>
          </a:p>
          <a:p>
            <a:pPr lvl="1">
              <a:lnSpc>
                <a:spcPct val="180000"/>
              </a:lnSpc>
            </a:pPr>
            <a:r>
              <a:rPr lang="en-US"/>
              <a:t>Risk triggers should be defined and tracked</a:t>
            </a:r>
          </a:p>
          <a:p>
            <a:pPr lvl="1">
              <a:lnSpc>
                <a:spcPct val="180000"/>
              </a:lnSpc>
            </a:pPr>
            <a:r>
              <a:rPr lang="en-US"/>
              <a:t>A fallback plan is developed if the risk has a high impact</a:t>
            </a:r>
          </a:p>
          <a:p>
            <a:pPr lvl="1">
              <a:lnSpc>
                <a:spcPct val="180000"/>
              </a:lnSpc>
            </a:pPr>
            <a:r>
              <a:rPr lang="en-US"/>
              <a:t>Most usual risk acceptance  response is to establish a contingency allowance/ reserve(including money , resources )</a:t>
            </a:r>
          </a:p>
          <a:p>
            <a:pPr>
              <a:buFontTx/>
              <a:buNone/>
            </a:pPr>
            <a:endParaRPr lang="en-US" sz="200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Some definitions	 </a:t>
            </a:r>
          </a:p>
        </p:txBody>
      </p:sp>
      <p:sp>
        <p:nvSpPr>
          <p:cNvPr id="295939" name="Rectangle 3"/>
          <p:cNvSpPr>
            <a:spLocks noGrp="1" noChangeArrowheads="1"/>
          </p:cNvSpPr>
          <p:nvPr>
            <p:ph sz="quarter" idx="1"/>
          </p:nvPr>
        </p:nvSpPr>
        <p:spPr/>
        <p:txBody>
          <a:bodyPr>
            <a:normAutofit/>
          </a:bodyPr>
          <a:lstStyle/>
          <a:p>
            <a:pPr>
              <a:lnSpc>
                <a:spcPct val="160000"/>
              </a:lnSpc>
            </a:pPr>
            <a:r>
              <a:rPr lang="en-US"/>
              <a:t>Residual risk – that remain well after  avoidance, transfer , mitigation. Includes minor risks that have been addressed / accepted</a:t>
            </a:r>
          </a:p>
          <a:p>
            <a:pPr>
              <a:lnSpc>
                <a:spcPct val="160000"/>
              </a:lnSpc>
            </a:pPr>
            <a:r>
              <a:rPr lang="en-US"/>
              <a:t>Secondary risk – arise as direct result of implementing a risk response are termed secondary risk. They need to be identified and responses planned</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Risk monitoring and Control</a:t>
            </a:r>
          </a:p>
        </p:txBody>
      </p:sp>
      <p:sp>
        <p:nvSpPr>
          <p:cNvPr id="296963" name="Rectangle 3"/>
          <p:cNvSpPr>
            <a:spLocks noGrp="1" noChangeArrowheads="1"/>
          </p:cNvSpPr>
          <p:nvPr>
            <p:ph sz="quarter" idx="1"/>
          </p:nvPr>
        </p:nvSpPr>
        <p:spPr/>
        <p:txBody>
          <a:bodyPr>
            <a:normAutofit/>
          </a:bodyPr>
          <a:lstStyle/>
          <a:p>
            <a:pPr>
              <a:lnSpc>
                <a:spcPct val="150000"/>
              </a:lnSpc>
            </a:pPr>
            <a:r>
              <a:rPr lang="en-US"/>
              <a:t>Is the process of keeping track of the identified risks , monitoring residual risks and identifying new risks ,ensuring the execution of risk plans and evaluating their effectiveness in reducing the risk</a:t>
            </a:r>
          </a:p>
          <a:p>
            <a:pPr>
              <a:lnSpc>
                <a:spcPct val="150000"/>
              </a:lnSpc>
            </a:pPr>
            <a:r>
              <a:rPr lang="en-US"/>
              <a:t>Communication to all stakeholders periodically is essential – to assess periodically the acceptability of the level of risk in the project</a:t>
            </a:r>
          </a:p>
          <a:p>
            <a:endParaRPr lang="en-US"/>
          </a:p>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Name the Risk response strategy?</a:t>
            </a:r>
          </a:p>
        </p:txBody>
      </p:sp>
      <p:sp>
        <p:nvSpPr>
          <p:cNvPr id="312323" name="Rectangle 3"/>
          <p:cNvSpPr>
            <a:spLocks noGrp="1" noChangeArrowheads="1"/>
          </p:cNvSpPr>
          <p:nvPr>
            <p:ph sz="quarter" idx="1"/>
          </p:nvPr>
        </p:nvSpPr>
        <p:spPr/>
        <p:txBody>
          <a:bodyPr>
            <a:normAutofit/>
          </a:bodyPr>
          <a:lstStyle/>
          <a:p>
            <a:r>
              <a:rPr lang="en-US"/>
              <a:t>Remove a task from the project</a:t>
            </a:r>
          </a:p>
          <a:p>
            <a:r>
              <a:rPr lang="en-US"/>
              <a:t>Assign a team member to visit the supliers manufacturing facilities frequently to learn about a problem with delivery as early as possible  </a:t>
            </a:r>
          </a:p>
          <a:p>
            <a:r>
              <a:rPr lang="en-US"/>
              <a:t>Notify management that there could be a major cost increase if a risk occurs because no action is being taken to prevent the risk</a:t>
            </a:r>
          </a:p>
          <a:p>
            <a:r>
              <a:rPr lang="en-US"/>
              <a:t>Remove a troublesome resource from the project </a:t>
            </a:r>
          </a:p>
          <a:p>
            <a:r>
              <a:rPr lang="en-US"/>
              <a:t>Provide a team member who is less experienced with additional training</a:t>
            </a:r>
          </a:p>
          <a:p>
            <a:r>
              <a:rPr lang="en-US"/>
              <a:t>Train the team on conflict resolution strategies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Name the Risk response strategy?</a:t>
            </a:r>
          </a:p>
        </p:txBody>
      </p:sp>
      <p:sp>
        <p:nvSpPr>
          <p:cNvPr id="313347" name="Rectangle 3"/>
          <p:cNvSpPr>
            <a:spLocks noGrp="1" noChangeArrowheads="1"/>
          </p:cNvSpPr>
          <p:nvPr>
            <p:ph sz="quarter" idx="1"/>
          </p:nvPr>
        </p:nvSpPr>
        <p:spPr/>
        <p:txBody>
          <a:bodyPr/>
          <a:lstStyle/>
          <a:p>
            <a:r>
              <a:rPr lang="en-US"/>
              <a:t>Out source difficult work to  a more experienced company </a:t>
            </a:r>
          </a:p>
          <a:p>
            <a:r>
              <a:rPr lang="en-US"/>
              <a:t>Ask the customer to handle some of the work</a:t>
            </a:r>
          </a:p>
          <a:p>
            <a:r>
              <a:rPr lang="en-US"/>
              <a:t>Decide to prototype a difficult piece of the software</a:t>
            </a:r>
          </a:p>
          <a:p>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Suggest the cost reserve?</a:t>
            </a:r>
          </a:p>
        </p:txBody>
      </p:sp>
      <p:sp>
        <p:nvSpPr>
          <p:cNvPr id="314371" name="Rectangle 3"/>
          <p:cNvSpPr>
            <a:spLocks noGrp="1" noChangeArrowheads="1"/>
          </p:cNvSpPr>
          <p:nvPr>
            <p:ph sz="quarter" idx="1"/>
          </p:nvPr>
        </p:nvSpPr>
        <p:spPr/>
        <p:txBody>
          <a:bodyPr>
            <a:normAutofit lnSpcReduction="10000"/>
          </a:bodyPr>
          <a:lstStyle/>
          <a:p>
            <a:r>
              <a:rPr lang="en-US"/>
              <a:t>You are planning the manufacture of an existing product’s modifications. Your analysis has come up with the following.</a:t>
            </a:r>
          </a:p>
          <a:p>
            <a:r>
              <a:rPr lang="en-US"/>
              <a:t>20% probability that the parts will be $10,000 cheaper</a:t>
            </a:r>
          </a:p>
          <a:p>
            <a:r>
              <a:rPr lang="en-US"/>
              <a:t>30%  prob of dealy in receipt of parts with a cost of $9000</a:t>
            </a:r>
          </a:p>
          <a:p>
            <a:r>
              <a:rPr lang="en-US"/>
              <a:t>25% prob of two parts not fitting when installed, costing an extra of $3500</a:t>
            </a:r>
          </a:p>
          <a:p>
            <a:r>
              <a:rPr lang="en-US"/>
              <a:t>30% probability that manufacture may be simpler saving $2500</a:t>
            </a:r>
          </a:p>
          <a:p>
            <a:r>
              <a:rPr lang="en-US"/>
              <a:t>5% probability of design defect causing $5000 of rework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FAQ	</a:t>
            </a:r>
          </a:p>
        </p:txBody>
      </p:sp>
      <p:sp>
        <p:nvSpPr>
          <p:cNvPr id="315395" name="Rectangle 3"/>
          <p:cNvSpPr>
            <a:spLocks noGrp="1" noChangeArrowheads="1"/>
          </p:cNvSpPr>
          <p:nvPr>
            <p:ph sz="quarter" idx="1"/>
          </p:nvPr>
        </p:nvSpPr>
        <p:spPr/>
        <p:txBody>
          <a:bodyPr/>
          <a:lstStyle/>
          <a:p>
            <a:r>
              <a:rPr lang="en-US"/>
              <a:t>What do you do with non critical risks?</a:t>
            </a:r>
          </a:p>
          <a:p>
            <a:r>
              <a:rPr lang="en-US"/>
              <a:t>Would you select only one risk response strategy?</a:t>
            </a:r>
          </a:p>
          <a:p>
            <a:r>
              <a:rPr lang="en-US"/>
              <a:t>What RM activities are done during execution phase of the project</a:t>
            </a:r>
          </a:p>
          <a:p>
            <a:r>
              <a:rPr lang="en-US"/>
              <a:t>What is the most important item to address in project team meetings?</a:t>
            </a:r>
          </a:p>
          <a:p>
            <a:r>
              <a:rPr lang="en-US"/>
              <a:t>How do you address in Risk project meetings?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8" tIns="44450" rIns="90488" bIns="44450" anchor="b"/>
          <a:lstStyle/>
          <a:p>
            <a:r>
              <a:rPr lang="en-US"/>
              <a:t>Risk Management</a:t>
            </a:r>
          </a:p>
        </p:txBody>
      </p:sp>
      <p:graphicFrame>
        <p:nvGraphicFramePr>
          <p:cNvPr id="7176" name="Object 8"/>
          <p:cNvGraphicFramePr>
            <a:graphicFrameLocks noChangeAspect="1"/>
          </p:cNvGraphicFramePr>
          <p:nvPr>
            <p:ph sz="quarter" idx="1"/>
          </p:nvPr>
        </p:nvGraphicFramePr>
        <p:xfrm>
          <a:off x="946150" y="1447800"/>
          <a:ext cx="7250113" cy="4724400"/>
        </p:xfrm>
        <a:graphic>
          <a:graphicData uri="http://schemas.openxmlformats.org/presentationml/2006/ole">
            <p:oleObj spid="_x0000_s1026" name="Document" r:id="rId4" imgW="6198120" imgH="4038480" progId="Word.Document.8">
              <p:embed/>
            </p:oleObj>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Risk monitoring and Control</a:t>
            </a:r>
          </a:p>
        </p:txBody>
      </p:sp>
      <p:sp>
        <p:nvSpPr>
          <p:cNvPr id="297987" name="Rectangle 3"/>
          <p:cNvSpPr>
            <a:spLocks noGrp="1" noChangeArrowheads="1"/>
          </p:cNvSpPr>
          <p:nvPr>
            <p:ph sz="quarter" idx="1"/>
          </p:nvPr>
        </p:nvSpPr>
        <p:spPr/>
        <p:txBody>
          <a:bodyPr>
            <a:normAutofit/>
          </a:bodyPr>
          <a:lstStyle/>
          <a:p>
            <a:r>
              <a:rPr lang="en-US"/>
              <a:t>Purpose is to determine if :</a:t>
            </a:r>
          </a:p>
          <a:p>
            <a:r>
              <a:rPr lang="en-US"/>
              <a:t>Risk responses have been implemented as planned </a:t>
            </a:r>
          </a:p>
          <a:p>
            <a:r>
              <a:rPr lang="en-US"/>
              <a:t>Risk response actions are as effective as expected</a:t>
            </a:r>
          </a:p>
          <a:p>
            <a:r>
              <a:rPr lang="en-US"/>
              <a:t>Project assumptions are valid</a:t>
            </a:r>
          </a:p>
          <a:p>
            <a:r>
              <a:rPr lang="en-US"/>
              <a:t>Risk exposure has changed from its prior state with analysis of trends</a:t>
            </a:r>
          </a:p>
          <a:p>
            <a:r>
              <a:rPr lang="en-US"/>
              <a:t>Risk trigger has occurred </a:t>
            </a:r>
          </a:p>
          <a:p>
            <a:r>
              <a:rPr lang="en-US"/>
              <a:t>Proper policies and procedures are followed</a:t>
            </a:r>
          </a:p>
          <a:p>
            <a:r>
              <a:rPr lang="en-US"/>
              <a:t>Risk have occurred or arisen that were not previously identified</a:t>
            </a:r>
          </a:p>
          <a:p>
            <a:pPr>
              <a:buFontTx/>
              <a:buNone/>
            </a:pPr>
            <a:endParaRPr lang="en-US"/>
          </a:p>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AutoShape 2"/>
          <p:cNvSpPr>
            <a:spLocks noChangeArrowheads="1"/>
          </p:cNvSpPr>
          <p:nvPr/>
        </p:nvSpPr>
        <p:spPr bwMode="auto">
          <a:xfrm>
            <a:off x="685800" y="1600200"/>
            <a:ext cx="8077200" cy="762000"/>
          </a:xfrm>
          <a:prstGeom prst="rightArrow">
            <a:avLst>
              <a:gd name="adj1" fmla="val 18750"/>
              <a:gd name="adj2" fmla="val 96234"/>
            </a:avLst>
          </a:prstGeom>
          <a:gradFill rotWithShape="0">
            <a:gsLst>
              <a:gs pos="0">
                <a:srgbClr val="DDF6FF">
                  <a:gamma/>
                  <a:shade val="46275"/>
                  <a:invGamma/>
                </a:srgbClr>
              </a:gs>
              <a:gs pos="100000">
                <a:srgbClr val="DDF6FF"/>
              </a:gs>
            </a:gsLst>
            <a:path path="rect">
              <a:fillToRect l="50000" t="50000" r="50000" b="50000"/>
            </a:path>
          </a:gradFill>
          <a:ln w="9525">
            <a:solidFill>
              <a:schemeClr val="tx1"/>
            </a:solidFill>
            <a:miter lim="800000"/>
            <a:headEnd/>
            <a:tailEnd/>
          </a:ln>
          <a:effectLst/>
        </p:spPr>
        <p:txBody>
          <a:bodyPr wrap="none" anchor="ctr"/>
          <a:lstStyle/>
          <a:p>
            <a:endParaRPr lang="en-US"/>
          </a:p>
        </p:txBody>
      </p:sp>
      <p:sp>
        <p:nvSpPr>
          <p:cNvPr id="300035" name="Rectangle 3"/>
          <p:cNvSpPr>
            <a:spLocks noGrp="1" noChangeArrowheads="1"/>
          </p:cNvSpPr>
          <p:nvPr>
            <p:ph type="title"/>
          </p:nvPr>
        </p:nvSpPr>
        <p:spPr/>
        <p:txBody>
          <a:bodyPr/>
          <a:lstStyle/>
          <a:p>
            <a:r>
              <a:rPr lang="en-US"/>
              <a:t>Risk Monitoring and control</a:t>
            </a:r>
          </a:p>
        </p:txBody>
      </p:sp>
      <p:sp>
        <p:nvSpPr>
          <p:cNvPr id="300036" name="Rectangle 4"/>
          <p:cNvSpPr>
            <a:spLocks noGrp="1" noChangeArrowheads="1"/>
          </p:cNvSpPr>
          <p:nvPr>
            <p:ph sz="quarter" idx="1"/>
          </p:nvPr>
        </p:nvSpPr>
        <p:spPr/>
        <p:txBody>
          <a:bodyPr/>
          <a:lstStyle/>
          <a:p>
            <a:pPr>
              <a:buFontTx/>
              <a:buNone/>
            </a:pPr>
            <a:r>
              <a:rPr lang="en-US"/>
              <a:t> </a:t>
            </a:r>
          </a:p>
        </p:txBody>
      </p:sp>
      <p:sp>
        <p:nvSpPr>
          <p:cNvPr id="300037" name="Rectangle 5"/>
          <p:cNvSpPr>
            <a:spLocks noChangeArrowheads="1"/>
          </p:cNvSpPr>
          <p:nvPr/>
        </p:nvSpPr>
        <p:spPr bwMode="auto">
          <a:xfrm>
            <a:off x="1143000" y="1600200"/>
            <a:ext cx="19812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INPUT</a:t>
            </a:r>
            <a:endParaRPr lang="en-US">
              <a:effectLst/>
              <a:latin typeface="Times New Roman" pitchFamily="18" charset="0"/>
            </a:endParaRPr>
          </a:p>
        </p:txBody>
      </p:sp>
      <p:sp>
        <p:nvSpPr>
          <p:cNvPr id="300038" name="Rectangle 6"/>
          <p:cNvSpPr>
            <a:spLocks noChangeArrowheads="1"/>
          </p:cNvSpPr>
          <p:nvPr/>
        </p:nvSpPr>
        <p:spPr bwMode="auto">
          <a:xfrm>
            <a:off x="3429000" y="1600200"/>
            <a:ext cx="2057400" cy="762000"/>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Tools &amp; </a:t>
            </a:r>
          </a:p>
          <a:p>
            <a:pPr algn="ctr"/>
            <a:r>
              <a:rPr lang="en-US" sz="2000" b="1">
                <a:effectLst/>
                <a:latin typeface="Times New Roman" pitchFamily="18" charset="0"/>
              </a:rPr>
              <a:t>Techniques</a:t>
            </a:r>
          </a:p>
        </p:txBody>
      </p:sp>
      <p:sp>
        <p:nvSpPr>
          <p:cNvPr id="300039" name="Rectangle 7"/>
          <p:cNvSpPr>
            <a:spLocks noChangeArrowheads="1"/>
          </p:cNvSpPr>
          <p:nvPr/>
        </p:nvSpPr>
        <p:spPr bwMode="auto">
          <a:xfrm>
            <a:off x="5791200" y="1600200"/>
            <a:ext cx="1981200" cy="790575"/>
          </a:xfrm>
          <a:prstGeom prst="rect">
            <a:avLst/>
          </a:prstGeom>
          <a:gradFill rotWithShape="0">
            <a:gsLst>
              <a:gs pos="0">
                <a:srgbClr val="DDF6FF">
                  <a:gamma/>
                  <a:shade val="46275"/>
                  <a:invGamma/>
                </a:srgbClr>
              </a:gs>
              <a:gs pos="100000">
                <a:srgbClr val="DDF6FF"/>
              </a:gs>
            </a:gsLst>
            <a:path path="shape">
              <a:fillToRect l="50000" t="50000" r="50000" b="50000"/>
            </a:path>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sz="2000" b="1">
                <a:effectLst/>
                <a:latin typeface="Times New Roman" pitchFamily="18" charset="0"/>
              </a:rPr>
              <a:t>Output</a:t>
            </a:r>
          </a:p>
        </p:txBody>
      </p:sp>
      <p:sp>
        <p:nvSpPr>
          <p:cNvPr id="300040" name="Rectangle 8"/>
          <p:cNvSpPr>
            <a:spLocks noChangeArrowheads="1"/>
          </p:cNvSpPr>
          <p:nvPr/>
        </p:nvSpPr>
        <p:spPr bwMode="auto">
          <a:xfrm>
            <a:off x="3429000" y="2646363"/>
            <a:ext cx="2286000" cy="3665537"/>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Project risk response audits</a:t>
            </a:r>
          </a:p>
          <a:p>
            <a:pPr>
              <a:spcBef>
                <a:spcPct val="50000"/>
              </a:spcBef>
              <a:buFontTx/>
              <a:buChar char="•"/>
            </a:pPr>
            <a:r>
              <a:rPr lang="en-US" sz="1800" b="1">
                <a:effectLst/>
                <a:latin typeface="Times New Roman" pitchFamily="18" charset="0"/>
              </a:rPr>
              <a:t>Periodic risk reviews</a:t>
            </a:r>
          </a:p>
          <a:p>
            <a:pPr>
              <a:spcBef>
                <a:spcPct val="50000"/>
              </a:spcBef>
              <a:buFontTx/>
              <a:buChar char="•"/>
            </a:pPr>
            <a:r>
              <a:rPr lang="en-US" sz="1800" b="1">
                <a:effectLst/>
                <a:latin typeface="Times New Roman" pitchFamily="18" charset="0"/>
              </a:rPr>
              <a:t>Earned value analysis</a:t>
            </a:r>
          </a:p>
          <a:p>
            <a:pPr>
              <a:spcBef>
                <a:spcPct val="50000"/>
              </a:spcBef>
              <a:buFontTx/>
              <a:buChar char="•"/>
            </a:pPr>
            <a:r>
              <a:rPr lang="en-US" sz="1800" b="1">
                <a:effectLst/>
                <a:latin typeface="Times New Roman" pitchFamily="18" charset="0"/>
              </a:rPr>
              <a:t>Technical performance measurement</a:t>
            </a:r>
          </a:p>
          <a:p>
            <a:pPr>
              <a:spcBef>
                <a:spcPct val="50000"/>
              </a:spcBef>
              <a:buFontTx/>
              <a:buChar char="•"/>
            </a:pPr>
            <a:r>
              <a:rPr lang="en-US" sz="1800" b="1">
                <a:effectLst/>
                <a:latin typeface="Times New Roman" pitchFamily="18" charset="0"/>
              </a:rPr>
              <a:t>Additional risk response planning </a:t>
            </a:r>
          </a:p>
        </p:txBody>
      </p:sp>
      <p:sp>
        <p:nvSpPr>
          <p:cNvPr id="300041" name="Rectangle 9"/>
          <p:cNvSpPr>
            <a:spLocks noChangeArrowheads="1"/>
          </p:cNvSpPr>
          <p:nvPr/>
        </p:nvSpPr>
        <p:spPr bwMode="auto">
          <a:xfrm>
            <a:off x="5943600" y="2590800"/>
            <a:ext cx="2209800" cy="4767263"/>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Work around plans</a:t>
            </a:r>
          </a:p>
          <a:p>
            <a:pPr>
              <a:spcBef>
                <a:spcPct val="50000"/>
              </a:spcBef>
              <a:buFontTx/>
              <a:buChar char="•"/>
            </a:pPr>
            <a:r>
              <a:rPr lang="en-US" sz="1800" b="1">
                <a:effectLst/>
                <a:latin typeface="Times New Roman" pitchFamily="18" charset="0"/>
              </a:rPr>
              <a:t>Corrective action</a:t>
            </a:r>
          </a:p>
          <a:p>
            <a:pPr>
              <a:spcBef>
                <a:spcPct val="50000"/>
              </a:spcBef>
              <a:buFontTx/>
              <a:buChar char="•"/>
            </a:pPr>
            <a:r>
              <a:rPr lang="en-US" sz="1800" b="1">
                <a:effectLst/>
                <a:latin typeface="Times New Roman" pitchFamily="18" charset="0"/>
              </a:rPr>
              <a:t>Project change requests</a:t>
            </a:r>
          </a:p>
          <a:p>
            <a:pPr>
              <a:spcBef>
                <a:spcPct val="50000"/>
              </a:spcBef>
              <a:buFontTx/>
              <a:buChar char="•"/>
            </a:pPr>
            <a:r>
              <a:rPr lang="en-US" sz="1800" b="1">
                <a:effectLst/>
                <a:latin typeface="Times New Roman" pitchFamily="18" charset="0"/>
              </a:rPr>
              <a:t>Updates to the rsik response plan</a:t>
            </a:r>
          </a:p>
          <a:p>
            <a:pPr>
              <a:spcBef>
                <a:spcPct val="50000"/>
              </a:spcBef>
              <a:buFontTx/>
              <a:buChar char="•"/>
            </a:pPr>
            <a:r>
              <a:rPr lang="en-US" sz="1800" b="1">
                <a:effectLst/>
                <a:latin typeface="Times New Roman" pitchFamily="18" charset="0"/>
              </a:rPr>
              <a:t>Risk database</a:t>
            </a:r>
          </a:p>
          <a:p>
            <a:pPr>
              <a:spcBef>
                <a:spcPct val="50000"/>
              </a:spcBef>
              <a:buFontTx/>
              <a:buChar char="•"/>
            </a:pPr>
            <a:r>
              <a:rPr lang="en-US" sz="1800" b="1">
                <a:effectLst/>
                <a:latin typeface="Times New Roman" pitchFamily="18" charset="0"/>
              </a:rPr>
              <a:t>Updates to risk identification checklists</a:t>
            </a:r>
          </a:p>
          <a:p>
            <a:pPr>
              <a:spcBef>
                <a:spcPct val="50000"/>
              </a:spcBef>
              <a:buFontTx/>
              <a:buChar char="•"/>
            </a:pPr>
            <a:endParaRPr lang="en-US" sz="1800" b="1">
              <a:effectLst/>
              <a:latin typeface="Times New Roman" pitchFamily="18" charset="0"/>
            </a:endParaRPr>
          </a:p>
          <a:p>
            <a:pPr algn="r">
              <a:spcBef>
                <a:spcPct val="50000"/>
              </a:spcBef>
            </a:pPr>
            <a:endParaRPr lang="en-US" sz="1800" b="1" i="1">
              <a:solidFill>
                <a:schemeClr val="bg2"/>
              </a:solidFill>
              <a:effectLst/>
              <a:latin typeface="Times New Roman" pitchFamily="18" charset="0"/>
            </a:endParaRPr>
          </a:p>
          <a:p>
            <a:pPr algn="r">
              <a:spcBef>
                <a:spcPct val="50000"/>
              </a:spcBef>
            </a:pPr>
            <a:endParaRPr lang="en-US" sz="1800" b="1">
              <a:effectLst/>
              <a:latin typeface="Times New Roman" pitchFamily="18" charset="0"/>
            </a:endParaRPr>
          </a:p>
        </p:txBody>
      </p:sp>
      <p:sp>
        <p:nvSpPr>
          <p:cNvPr id="300042" name="Rectangle 10"/>
          <p:cNvSpPr>
            <a:spLocks noChangeArrowheads="1"/>
          </p:cNvSpPr>
          <p:nvPr/>
        </p:nvSpPr>
        <p:spPr bwMode="auto">
          <a:xfrm>
            <a:off x="609600" y="2590800"/>
            <a:ext cx="2514600" cy="2841625"/>
          </a:xfrm>
          <a:prstGeom prst="rect">
            <a:avLst/>
          </a:prstGeom>
          <a:noFill/>
          <a:ln w="9525">
            <a:noFill/>
            <a:miter lim="800000"/>
            <a:headEnd/>
            <a:tailEnd/>
          </a:ln>
          <a:effectLst/>
        </p:spPr>
        <p:txBody>
          <a:bodyPr>
            <a:spAutoFit/>
          </a:bodyPr>
          <a:lstStyle/>
          <a:p>
            <a:pPr>
              <a:spcBef>
                <a:spcPct val="50000"/>
              </a:spcBef>
              <a:buFontTx/>
              <a:buChar char="•"/>
            </a:pPr>
            <a:r>
              <a:rPr lang="en-US" sz="1800" b="1">
                <a:effectLst/>
                <a:latin typeface="Times New Roman" pitchFamily="18" charset="0"/>
              </a:rPr>
              <a:t>Risk management plan</a:t>
            </a:r>
          </a:p>
          <a:p>
            <a:pPr>
              <a:spcBef>
                <a:spcPct val="50000"/>
              </a:spcBef>
              <a:buFontTx/>
              <a:buChar char="•"/>
            </a:pPr>
            <a:r>
              <a:rPr lang="en-US" sz="1800" b="1">
                <a:effectLst/>
                <a:latin typeface="Times New Roman" pitchFamily="18" charset="0"/>
              </a:rPr>
              <a:t>Risk response plan</a:t>
            </a:r>
          </a:p>
          <a:p>
            <a:pPr>
              <a:spcBef>
                <a:spcPct val="50000"/>
              </a:spcBef>
              <a:buFontTx/>
              <a:buChar char="•"/>
            </a:pPr>
            <a:r>
              <a:rPr lang="en-US" sz="1800" b="1">
                <a:effectLst/>
                <a:latin typeface="Times New Roman" pitchFamily="18" charset="0"/>
              </a:rPr>
              <a:t>Project communication</a:t>
            </a:r>
          </a:p>
          <a:p>
            <a:pPr>
              <a:spcBef>
                <a:spcPct val="50000"/>
              </a:spcBef>
              <a:buFontTx/>
              <a:buChar char="•"/>
            </a:pPr>
            <a:r>
              <a:rPr lang="en-US" sz="1800" b="1">
                <a:effectLst/>
                <a:latin typeface="Times New Roman" pitchFamily="18" charset="0"/>
              </a:rPr>
              <a:t> Additional risk identification and analysis</a:t>
            </a:r>
          </a:p>
          <a:p>
            <a:pPr>
              <a:spcBef>
                <a:spcPct val="50000"/>
              </a:spcBef>
              <a:buFontTx/>
              <a:buChar char="•"/>
            </a:pPr>
            <a:r>
              <a:rPr lang="en-US" sz="1800" b="1">
                <a:effectLst/>
                <a:latin typeface="Times New Roman" pitchFamily="18" charset="0"/>
              </a:rPr>
              <a:t>Scope changes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Conclusion..</a:t>
            </a:r>
          </a:p>
        </p:txBody>
      </p:sp>
      <p:sp>
        <p:nvSpPr>
          <p:cNvPr id="299011" name="Rectangle 3"/>
          <p:cNvSpPr>
            <a:spLocks noGrp="1" noChangeArrowheads="1"/>
          </p:cNvSpPr>
          <p:nvPr>
            <p:ph sz="quarter" idx="1"/>
          </p:nvPr>
        </p:nvSpPr>
        <p:spPr/>
        <p:txBody>
          <a:bodyPr>
            <a:normAutofit/>
          </a:bodyPr>
          <a:lstStyle/>
          <a:p>
            <a:r>
              <a:rPr lang="en-US"/>
              <a:t>There will always be risks in your project</a:t>
            </a:r>
          </a:p>
          <a:p>
            <a:r>
              <a:rPr lang="en-US"/>
              <a:t>Identify risks</a:t>
            </a:r>
          </a:p>
          <a:p>
            <a:r>
              <a:rPr lang="en-US"/>
              <a:t>Identify risk consequences </a:t>
            </a:r>
          </a:p>
          <a:p>
            <a:r>
              <a:rPr lang="en-US"/>
              <a:t>Identify risk probability</a:t>
            </a:r>
          </a:p>
          <a:p>
            <a:r>
              <a:rPr lang="en-US"/>
              <a:t>Identify risk containment</a:t>
            </a:r>
          </a:p>
          <a:p>
            <a:r>
              <a:rPr lang="en-US"/>
              <a:t>Identify  risk contingency</a:t>
            </a:r>
          </a:p>
          <a:p>
            <a:r>
              <a:rPr lang="en-US"/>
              <a:t>Then go</a:t>
            </a:r>
          </a:p>
          <a:p>
            <a:pPr algn="ctr">
              <a:buFontTx/>
              <a:buNone/>
            </a:pPr>
            <a:r>
              <a:rPr lang="en-US"/>
              <a:t>SELL IT TO THE SPONSORS</a:t>
            </a:r>
          </a:p>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ctrTitle"/>
          </p:nvPr>
        </p:nvSpPr>
        <p:spPr/>
        <p:txBody>
          <a:bodyPr/>
          <a:lstStyle/>
          <a:p>
            <a:r>
              <a:rPr lang="en-US"/>
              <a:t>Thank You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p:cNvSpPr>
            <a:spLocks noGrp="1" noChangeArrowheads="1"/>
          </p:cNvSpPr>
          <p:nvPr>
            <p:ph type="title" idx="4294967295"/>
          </p:nvPr>
        </p:nvSpPr>
        <p:spPr>
          <a:xfrm>
            <a:off x="0" y="274638"/>
            <a:ext cx="8229600" cy="1143000"/>
          </a:xfrm>
        </p:spPr>
        <p:txBody>
          <a:bodyPr>
            <a:normAutofit/>
          </a:bodyPr>
          <a:lstStyle/>
          <a:p>
            <a:r>
              <a:rPr lang="en-US"/>
              <a:t>RISK – More definitions</a:t>
            </a:r>
            <a:br>
              <a:rPr lang="en-US"/>
            </a:br>
            <a:endParaRPr lang="en-US"/>
          </a:p>
        </p:txBody>
      </p:sp>
      <p:sp>
        <p:nvSpPr>
          <p:cNvPr id="117763" name="Rectangle 1027"/>
          <p:cNvSpPr>
            <a:spLocks noGrp="1" noChangeArrowheads="1"/>
          </p:cNvSpPr>
          <p:nvPr>
            <p:ph type="body" idx="4294967295"/>
          </p:nvPr>
        </p:nvSpPr>
        <p:spPr>
          <a:xfrm>
            <a:off x="0" y="1066800"/>
            <a:ext cx="7772400" cy="5105400"/>
          </a:xfrm>
        </p:spPr>
        <p:txBody>
          <a:bodyPr>
            <a:normAutofit/>
          </a:bodyPr>
          <a:lstStyle/>
          <a:p>
            <a:r>
              <a:rPr lang="en-US"/>
              <a:t>Risk is a measure of the probability and consequence of not achieving a defined project</a:t>
            </a:r>
          </a:p>
          <a:p>
            <a:r>
              <a:rPr lang="en-US"/>
              <a:t>Involves the notion of uncertainty</a:t>
            </a:r>
          </a:p>
          <a:p>
            <a:r>
              <a:rPr lang="en-US"/>
              <a:t>Measured by probability  and damage /gain(consequences)</a:t>
            </a:r>
          </a:p>
          <a:p>
            <a:r>
              <a:rPr lang="en-US"/>
              <a:t>Knowledge of the source of the danger /opportunity</a:t>
            </a:r>
          </a:p>
          <a:p>
            <a:r>
              <a:rPr lang="en-US"/>
              <a:t>Risk is the cumulative effect of a number of events</a:t>
            </a:r>
          </a:p>
          <a:p>
            <a:r>
              <a:rPr lang="en-US"/>
              <a:t>Future events  that are favorable are called opportunities </a:t>
            </a:r>
          </a:p>
          <a:p>
            <a:r>
              <a:rPr lang="en-US"/>
              <a:t>Every expression of risk can also be expressed as its alternative  - an opportunity </a:t>
            </a:r>
          </a:p>
          <a:p>
            <a:pPr>
              <a:lnSpc>
                <a:spcPct val="120000"/>
              </a:lnSpc>
              <a:buFontTx/>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Risk – More definitions</a:t>
            </a:r>
          </a:p>
        </p:txBody>
      </p:sp>
      <p:sp>
        <p:nvSpPr>
          <p:cNvPr id="5123" name="Rectangle 3"/>
          <p:cNvSpPr>
            <a:spLocks noGrp="1" noChangeArrowheads="1"/>
          </p:cNvSpPr>
          <p:nvPr>
            <p:ph sz="quarter" idx="1"/>
          </p:nvPr>
        </p:nvSpPr>
        <p:spPr>
          <a:xfrm>
            <a:off x="457200" y="1524000"/>
            <a:ext cx="8001000" cy="4724400"/>
          </a:xfrm>
          <a:noFill/>
          <a:ln/>
        </p:spPr>
        <p:txBody>
          <a:bodyPr>
            <a:normAutofit fontScale="92500" lnSpcReduction="10000"/>
          </a:bodyPr>
          <a:lstStyle/>
          <a:p>
            <a:pPr>
              <a:spcBef>
                <a:spcPts val="500"/>
              </a:spcBef>
              <a:spcAft>
                <a:spcPts val="500"/>
              </a:spcAft>
              <a:buFontTx/>
              <a:buNone/>
            </a:pPr>
            <a:r>
              <a:rPr lang="en-US"/>
              <a:t>Project Risk is an  uncertain event or condition that,- if it occurs has a positive / negative effect on a project objective.</a:t>
            </a:r>
          </a:p>
          <a:p>
            <a:pPr>
              <a:lnSpc>
                <a:spcPct val="140000"/>
              </a:lnSpc>
              <a:spcBef>
                <a:spcPts val="500"/>
              </a:spcBef>
              <a:spcAft>
                <a:spcPts val="500"/>
              </a:spcAft>
              <a:buFontTx/>
              <a:buNone/>
            </a:pPr>
            <a:r>
              <a:rPr lang="en-US" sz="2800" b="1"/>
              <a:t>A risk has a cause – and consequence (when it occurs)</a:t>
            </a:r>
          </a:p>
          <a:p>
            <a:pPr>
              <a:lnSpc>
                <a:spcPct val="120000"/>
              </a:lnSpc>
              <a:buFontTx/>
              <a:buNone/>
            </a:pPr>
            <a:r>
              <a:rPr lang="en-US"/>
              <a:t>The cumulative effect  of the chances of uncertain occurrences which will adversely affect project objectives . It is the degree of exposure to negative events and their probable consequences .Project risk is characterized by three factors : Risk event, Risk Probability, and the amount at stake”</a:t>
            </a:r>
          </a:p>
          <a:p>
            <a:pPr lvl="1">
              <a:lnSpc>
                <a:spcPct val="140000"/>
              </a:lnSpc>
              <a:spcBef>
                <a:spcPts val="500"/>
              </a:spcBef>
              <a:spcAft>
                <a:spcPts val="500"/>
              </a:spcAft>
              <a:buFontTx/>
              <a:buNone/>
            </a:pPr>
            <a:endParaRPr lang="en-US" sz="2400" b="1"/>
          </a:p>
          <a:p>
            <a:pPr>
              <a:spcBef>
                <a:spcPts val="500"/>
              </a:spcBef>
              <a:spcAft>
                <a:spcPts val="500"/>
              </a:spcAft>
              <a:buFontTx/>
              <a:buNone/>
            </a:pPr>
            <a:endParaRPr lang="en-US" b="1"/>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t>Project Risk Management - Introduction</a:t>
            </a:r>
          </a:p>
        </p:txBody>
      </p:sp>
      <p:sp>
        <p:nvSpPr>
          <p:cNvPr id="4101" name="Rectangle 5"/>
          <p:cNvSpPr>
            <a:spLocks noGrp="1" noChangeArrowheads="1"/>
          </p:cNvSpPr>
          <p:nvPr>
            <p:ph sz="quarter" idx="1"/>
          </p:nvPr>
        </p:nvSpPr>
        <p:spPr>
          <a:xfrm>
            <a:off x="685800" y="1622425"/>
            <a:ext cx="7772400" cy="4549775"/>
          </a:xfrm>
          <a:noFill/>
          <a:ln/>
        </p:spPr>
        <p:txBody>
          <a:bodyPr/>
          <a:lstStyle/>
          <a:p>
            <a:pPr marL="3175" indent="-3175">
              <a:spcBef>
                <a:spcPts val="500"/>
              </a:spcBef>
              <a:spcAft>
                <a:spcPts val="500"/>
              </a:spcAft>
              <a:buFontTx/>
              <a:buNone/>
            </a:pPr>
            <a:endParaRPr lang="en-US" sz="2000" i="1"/>
          </a:p>
          <a:p>
            <a:pPr marL="3175" indent="-3175">
              <a:lnSpc>
                <a:spcPct val="150000"/>
              </a:lnSpc>
              <a:spcBef>
                <a:spcPts val="500"/>
              </a:spcBef>
              <a:spcAft>
                <a:spcPts val="500"/>
              </a:spcAft>
            </a:pPr>
            <a:r>
              <a:rPr lang="en-US" sz="2000"/>
              <a:t> Systematic process of identifying, analyzing, and responding to project risks</a:t>
            </a:r>
          </a:p>
          <a:p>
            <a:pPr marL="3175" indent="-3175">
              <a:lnSpc>
                <a:spcPct val="150000"/>
              </a:lnSpc>
              <a:spcBef>
                <a:spcPts val="500"/>
              </a:spcBef>
              <a:spcAft>
                <a:spcPts val="500"/>
              </a:spcAft>
            </a:pPr>
            <a:r>
              <a:rPr lang="en-US" sz="2000"/>
              <a:t> Maximizing the probability &amp; consequences  of positive events</a:t>
            </a:r>
          </a:p>
          <a:p>
            <a:pPr marL="3175" indent="-3175">
              <a:lnSpc>
                <a:spcPct val="150000"/>
              </a:lnSpc>
              <a:spcBef>
                <a:spcPts val="500"/>
              </a:spcBef>
              <a:spcAft>
                <a:spcPts val="500"/>
              </a:spcAft>
            </a:pPr>
            <a:r>
              <a:rPr lang="en-US" sz="2000"/>
              <a:t> Minimizing the probability and consequences of adverse events </a:t>
            </a:r>
          </a:p>
          <a:p>
            <a:pPr marL="3175" indent="-3175">
              <a:lnSpc>
                <a:spcPct val="150000"/>
              </a:lnSpc>
              <a:spcBef>
                <a:spcPts val="500"/>
              </a:spcBef>
              <a:spcAft>
                <a:spcPts val="500"/>
              </a:spcAft>
            </a:pPr>
            <a:r>
              <a:rPr lang="en-US" sz="2000"/>
              <a:t>Provide a  appropriate  responses to possible  outcomes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a:bodyPr>
          <a:lstStyle/>
          <a:p>
            <a:r>
              <a:rPr lang="en-US"/>
              <a:t>Risk  Management processes</a:t>
            </a:r>
            <a:br>
              <a:rPr lang="en-US"/>
            </a:br>
            <a:r>
              <a:rPr lang="en-US" u="sng"/>
              <a:t>(Process groups)</a:t>
            </a:r>
            <a:r>
              <a:rPr lang="en-US"/>
              <a:t> </a:t>
            </a:r>
          </a:p>
        </p:txBody>
      </p:sp>
      <p:sp>
        <p:nvSpPr>
          <p:cNvPr id="278531" name="Rectangle 3"/>
          <p:cNvSpPr>
            <a:spLocks noGrp="1" noChangeArrowheads="1"/>
          </p:cNvSpPr>
          <p:nvPr>
            <p:ph sz="quarter" idx="1"/>
          </p:nvPr>
        </p:nvSpPr>
        <p:spPr/>
        <p:txBody>
          <a:bodyPr/>
          <a:lstStyle/>
          <a:p>
            <a:pPr>
              <a:buFontTx/>
              <a:buNone/>
            </a:pPr>
            <a:r>
              <a:rPr lang="en-US"/>
              <a:t> </a:t>
            </a:r>
          </a:p>
        </p:txBody>
      </p:sp>
      <p:sp>
        <p:nvSpPr>
          <p:cNvPr id="278532" name="Oval 4"/>
          <p:cNvSpPr>
            <a:spLocks noChangeArrowheads="1"/>
          </p:cNvSpPr>
          <p:nvPr/>
        </p:nvSpPr>
        <p:spPr bwMode="auto">
          <a:xfrm>
            <a:off x="1449388" y="2198688"/>
            <a:ext cx="2133600" cy="663575"/>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Initiating</a:t>
            </a:r>
          </a:p>
          <a:p>
            <a:pPr algn="ctr"/>
            <a:r>
              <a:rPr lang="en-US" sz="1000" b="1">
                <a:effectLst/>
                <a:latin typeface="Verdana" pitchFamily="34" charset="0"/>
              </a:rPr>
              <a:t>NONE</a:t>
            </a:r>
          </a:p>
        </p:txBody>
      </p:sp>
      <p:sp>
        <p:nvSpPr>
          <p:cNvPr id="278533" name="Oval 5"/>
          <p:cNvSpPr>
            <a:spLocks noChangeArrowheads="1"/>
          </p:cNvSpPr>
          <p:nvPr/>
        </p:nvSpPr>
        <p:spPr bwMode="auto">
          <a:xfrm>
            <a:off x="4957763" y="1555750"/>
            <a:ext cx="3194050" cy="1952625"/>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Planning</a:t>
            </a:r>
          </a:p>
          <a:p>
            <a:pPr algn="ctr"/>
            <a:r>
              <a:rPr lang="en-US" sz="1400">
                <a:effectLst/>
                <a:latin typeface="Times New Roman" pitchFamily="18" charset="0"/>
              </a:rPr>
              <a:t>Risk  management planning </a:t>
            </a:r>
          </a:p>
          <a:p>
            <a:pPr algn="ctr"/>
            <a:r>
              <a:rPr lang="en-US" sz="1400">
                <a:effectLst/>
                <a:latin typeface="Times New Roman" pitchFamily="18" charset="0"/>
              </a:rPr>
              <a:t>Risk Identification</a:t>
            </a:r>
          </a:p>
          <a:p>
            <a:pPr algn="ctr"/>
            <a:r>
              <a:rPr lang="en-US" sz="1400">
                <a:effectLst/>
                <a:latin typeface="Times New Roman" pitchFamily="18" charset="0"/>
              </a:rPr>
              <a:t>Qualitative risk analysis</a:t>
            </a:r>
          </a:p>
          <a:p>
            <a:pPr algn="ctr"/>
            <a:r>
              <a:rPr lang="en-US" sz="1400">
                <a:effectLst/>
                <a:latin typeface="Times New Roman" pitchFamily="18" charset="0"/>
              </a:rPr>
              <a:t>Quantitative risk analysis</a:t>
            </a:r>
          </a:p>
          <a:p>
            <a:pPr algn="ctr"/>
            <a:r>
              <a:rPr lang="en-US" sz="1400">
                <a:effectLst/>
                <a:latin typeface="Times New Roman" pitchFamily="18" charset="0"/>
              </a:rPr>
              <a:t>Risk response planning</a:t>
            </a:r>
          </a:p>
        </p:txBody>
      </p:sp>
      <p:sp>
        <p:nvSpPr>
          <p:cNvPr id="278534" name="Oval 6"/>
          <p:cNvSpPr>
            <a:spLocks noChangeArrowheads="1"/>
          </p:cNvSpPr>
          <p:nvPr/>
        </p:nvSpPr>
        <p:spPr bwMode="auto">
          <a:xfrm>
            <a:off x="6480175" y="3898900"/>
            <a:ext cx="2435225" cy="1009650"/>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Executing</a:t>
            </a:r>
          </a:p>
          <a:p>
            <a:pPr algn="ctr"/>
            <a:endParaRPr lang="en-US" sz="1000" b="1">
              <a:effectLst/>
              <a:latin typeface="Verdana" pitchFamily="34" charset="0"/>
            </a:endParaRPr>
          </a:p>
          <a:p>
            <a:pPr algn="ctr"/>
            <a:endParaRPr lang="en-US" sz="1600" b="1">
              <a:effectLst/>
              <a:latin typeface="Verdana" pitchFamily="34" charset="0"/>
            </a:endParaRPr>
          </a:p>
        </p:txBody>
      </p:sp>
      <p:sp>
        <p:nvSpPr>
          <p:cNvPr id="278535" name="Oval 7"/>
          <p:cNvSpPr>
            <a:spLocks noChangeArrowheads="1"/>
          </p:cNvSpPr>
          <p:nvPr/>
        </p:nvSpPr>
        <p:spPr bwMode="auto">
          <a:xfrm>
            <a:off x="2590800" y="3505200"/>
            <a:ext cx="2282825" cy="879475"/>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Controlling</a:t>
            </a:r>
          </a:p>
          <a:p>
            <a:pPr algn="ctr"/>
            <a:r>
              <a:rPr lang="en-US" sz="1000" b="1">
                <a:effectLst/>
                <a:latin typeface="Verdana" pitchFamily="34" charset="0"/>
              </a:rPr>
              <a:t>Risk monitoring and control</a:t>
            </a:r>
          </a:p>
        </p:txBody>
      </p:sp>
      <p:sp>
        <p:nvSpPr>
          <p:cNvPr id="278536" name="Oval 8"/>
          <p:cNvSpPr>
            <a:spLocks noChangeArrowheads="1"/>
          </p:cNvSpPr>
          <p:nvPr/>
        </p:nvSpPr>
        <p:spPr bwMode="auto">
          <a:xfrm>
            <a:off x="4954588" y="5073650"/>
            <a:ext cx="2209800" cy="706438"/>
          </a:xfrm>
          <a:prstGeom prst="ellipse">
            <a:avLst/>
          </a:prstGeom>
          <a:gradFill rotWithShape="0">
            <a:gsLst>
              <a:gs pos="0">
                <a:srgbClr val="DDF6FF">
                  <a:gamma/>
                  <a:tint val="0"/>
                  <a:invGamma/>
                </a:srgbClr>
              </a:gs>
              <a:gs pos="100000">
                <a:srgbClr val="DDF6FF"/>
              </a:gs>
            </a:gsLst>
            <a:path path="shape">
              <a:fillToRect l="50000" t="50000" r="50000" b="50000"/>
            </a:path>
          </a:gradFill>
          <a:ln w="9525">
            <a:solidFill>
              <a:schemeClr val="tx1"/>
            </a:solidFill>
            <a:round/>
            <a:headEnd/>
            <a:tailEnd/>
          </a:ln>
          <a:effectLst/>
        </p:spPr>
        <p:txBody>
          <a:bodyPr anchor="ctr">
            <a:spAutoFit/>
          </a:bodyPr>
          <a:lstStyle/>
          <a:p>
            <a:pPr algn="ctr"/>
            <a:r>
              <a:rPr lang="en-US" sz="1600" b="1">
                <a:effectLst/>
                <a:latin typeface="Verdana" pitchFamily="34" charset="0"/>
              </a:rPr>
              <a:t>Closing</a:t>
            </a:r>
          </a:p>
          <a:p>
            <a:pPr algn="ctr"/>
            <a:r>
              <a:rPr lang="en-US" sz="1200" b="1">
                <a:effectLst/>
                <a:latin typeface="Verdana" pitchFamily="34" charset="0"/>
              </a:rPr>
              <a:t>None</a:t>
            </a:r>
          </a:p>
        </p:txBody>
      </p:sp>
      <p:sp>
        <p:nvSpPr>
          <p:cNvPr id="278537" name="Line 9"/>
          <p:cNvSpPr>
            <a:spLocks noChangeShapeType="1"/>
          </p:cNvSpPr>
          <p:nvPr/>
        </p:nvSpPr>
        <p:spPr bwMode="auto">
          <a:xfrm>
            <a:off x="3582988" y="2525713"/>
            <a:ext cx="1371600" cy="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8538" name="Line 10"/>
          <p:cNvSpPr>
            <a:spLocks noChangeShapeType="1"/>
          </p:cNvSpPr>
          <p:nvPr/>
        </p:nvSpPr>
        <p:spPr bwMode="auto">
          <a:xfrm>
            <a:off x="7391400" y="3352800"/>
            <a:ext cx="381000" cy="45720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8539" name="Line 11"/>
          <p:cNvSpPr>
            <a:spLocks noChangeShapeType="1"/>
          </p:cNvSpPr>
          <p:nvPr/>
        </p:nvSpPr>
        <p:spPr bwMode="auto">
          <a:xfrm flipH="1">
            <a:off x="4876800" y="3962400"/>
            <a:ext cx="2286000" cy="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8540" name="Line 12"/>
          <p:cNvSpPr>
            <a:spLocks noChangeShapeType="1"/>
          </p:cNvSpPr>
          <p:nvPr/>
        </p:nvSpPr>
        <p:spPr bwMode="auto">
          <a:xfrm>
            <a:off x="4876800" y="4114800"/>
            <a:ext cx="1905000" cy="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8541" name="Line 13"/>
          <p:cNvSpPr>
            <a:spLocks noChangeShapeType="1"/>
          </p:cNvSpPr>
          <p:nvPr/>
        </p:nvSpPr>
        <p:spPr bwMode="auto">
          <a:xfrm flipV="1">
            <a:off x="3733800" y="2819400"/>
            <a:ext cx="1293813" cy="685800"/>
          </a:xfrm>
          <a:prstGeom prst="line">
            <a:avLst/>
          </a:prstGeom>
          <a:noFill/>
          <a:ln w="12700">
            <a:solidFill>
              <a:schemeClr val="tx1"/>
            </a:solidFill>
            <a:round/>
            <a:headEnd/>
            <a:tailEnd type="triangle" w="med" len="lg"/>
          </a:ln>
          <a:effectLst/>
        </p:spPr>
        <p:txBody>
          <a:bodyPr wrap="none" anchor="ctr"/>
          <a:lstStyle/>
          <a:p>
            <a:endParaRPr lang="en-US"/>
          </a:p>
        </p:txBody>
      </p:sp>
      <p:sp>
        <p:nvSpPr>
          <p:cNvPr id="278542" name="Line 14"/>
          <p:cNvSpPr>
            <a:spLocks noChangeShapeType="1"/>
          </p:cNvSpPr>
          <p:nvPr/>
        </p:nvSpPr>
        <p:spPr bwMode="auto">
          <a:xfrm>
            <a:off x="4192588" y="4354513"/>
            <a:ext cx="1371600" cy="685800"/>
          </a:xfrm>
          <a:prstGeom prst="line">
            <a:avLst/>
          </a:prstGeom>
          <a:noFill/>
          <a:ln w="12700">
            <a:solidFill>
              <a:schemeClr val="tx1"/>
            </a:solidFill>
            <a:round/>
            <a:headEnd/>
            <a:tailEnd type="triangle" w="med" len="lg"/>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7"/>
                                        </p:tgtEl>
                                        <p:attrNameLst>
                                          <p:attrName>style.visibility</p:attrName>
                                        </p:attrNameLst>
                                      </p:cBhvr>
                                      <p:to>
                                        <p:strVal val="visible"/>
                                      </p:to>
                                    </p:set>
                                    <p:animEffect transition="in" filter="wipe(left)">
                                      <p:cBhvr>
                                        <p:cTn id="12" dur="500"/>
                                        <p:tgtEl>
                                          <p:spTgt spid="27853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78533"/>
                                        </p:tgtEl>
                                        <p:attrNameLst>
                                          <p:attrName>style.visibility</p:attrName>
                                        </p:attrNameLst>
                                      </p:cBhvr>
                                      <p:to>
                                        <p:strVal val="visible"/>
                                      </p:to>
                                    </p:set>
                                    <p:animEffect transition="in" filter="dissolve">
                                      <p:cBhvr>
                                        <p:cTn id="16" dur="500"/>
                                        <p:tgtEl>
                                          <p:spTgt spid="2785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8538"/>
                                        </p:tgtEl>
                                        <p:attrNameLst>
                                          <p:attrName>style.visibility</p:attrName>
                                        </p:attrNameLst>
                                      </p:cBhvr>
                                      <p:to>
                                        <p:strVal val="visible"/>
                                      </p:to>
                                    </p:set>
                                    <p:animEffect transition="in" filter="wipe(up)">
                                      <p:cBhvr>
                                        <p:cTn id="21" dur="500"/>
                                        <p:tgtEl>
                                          <p:spTgt spid="278538"/>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78534"/>
                                        </p:tgtEl>
                                        <p:attrNameLst>
                                          <p:attrName>style.visibility</p:attrName>
                                        </p:attrNameLst>
                                      </p:cBhvr>
                                      <p:to>
                                        <p:strVal val="visible"/>
                                      </p:to>
                                    </p:set>
                                    <p:animEffect transition="in" filter="dissolve">
                                      <p:cBhvr>
                                        <p:cTn id="25" dur="500"/>
                                        <p:tgtEl>
                                          <p:spTgt spid="2785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8539"/>
                                        </p:tgtEl>
                                        <p:attrNameLst>
                                          <p:attrName>style.visibility</p:attrName>
                                        </p:attrNameLst>
                                      </p:cBhvr>
                                      <p:to>
                                        <p:strVal val="visible"/>
                                      </p:to>
                                    </p:set>
                                    <p:animEffect transition="in" filter="wipe(right)">
                                      <p:cBhvr>
                                        <p:cTn id="30" dur="500"/>
                                        <p:tgtEl>
                                          <p:spTgt spid="27853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78535"/>
                                        </p:tgtEl>
                                        <p:attrNameLst>
                                          <p:attrName>style.visibility</p:attrName>
                                        </p:attrNameLst>
                                      </p:cBhvr>
                                      <p:to>
                                        <p:strVal val="visible"/>
                                      </p:to>
                                    </p:set>
                                    <p:animEffect transition="in" filter="dissolve">
                                      <p:cBhvr>
                                        <p:cTn id="34" dur="500"/>
                                        <p:tgtEl>
                                          <p:spTgt spid="2785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8541"/>
                                        </p:tgtEl>
                                        <p:attrNameLst>
                                          <p:attrName>style.visibility</p:attrName>
                                        </p:attrNameLst>
                                      </p:cBhvr>
                                      <p:to>
                                        <p:strVal val="visible"/>
                                      </p:to>
                                    </p:set>
                                    <p:animEffect transition="in" filter="wipe(down)">
                                      <p:cBhvr>
                                        <p:cTn id="39" dur="500"/>
                                        <p:tgtEl>
                                          <p:spTgt spid="27854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78540"/>
                                        </p:tgtEl>
                                        <p:attrNameLst>
                                          <p:attrName>style.visibility</p:attrName>
                                        </p:attrNameLst>
                                      </p:cBhvr>
                                      <p:to>
                                        <p:strVal val="visible"/>
                                      </p:to>
                                    </p:set>
                                    <p:animEffect transition="in" filter="wipe(left)">
                                      <p:cBhvr>
                                        <p:cTn id="43" dur="500"/>
                                        <p:tgtEl>
                                          <p:spTgt spid="278540"/>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278542"/>
                                        </p:tgtEl>
                                        <p:attrNameLst>
                                          <p:attrName>style.visibility</p:attrName>
                                        </p:attrNameLst>
                                      </p:cBhvr>
                                      <p:to>
                                        <p:strVal val="visible"/>
                                      </p:to>
                                    </p:set>
                                    <p:animEffect transition="in" filter="wipe(up)">
                                      <p:cBhvr>
                                        <p:cTn id="47" dur="500"/>
                                        <p:tgtEl>
                                          <p:spTgt spid="278542"/>
                                        </p:tgtEl>
                                      </p:cBhvr>
                                    </p:animEffect>
                                  </p:childTnLst>
                                </p:cTn>
                              </p:par>
                            </p:childTnLst>
                          </p:cTn>
                        </p:par>
                        <p:par>
                          <p:cTn id="48" fill="hold">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278536"/>
                                        </p:tgtEl>
                                        <p:attrNameLst>
                                          <p:attrName>style.visibility</p:attrName>
                                        </p:attrNameLst>
                                      </p:cBhvr>
                                      <p:to>
                                        <p:strVal val="visible"/>
                                      </p:to>
                                    </p:set>
                                    <p:animEffect transition="in" filter="dissolve">
                                      <p:cBhvr>
                                        <p:cTn id="51" dur="500"/>
                                        <p:tgtEl>
                                          <p:spTgt spid="27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animBg="1" autoUpdateAnimBg="0"/>
      <p:bldP spid="278534" grpId="0" animBg="1" autoUpdateAnimBg="0"/>
      <p:bldP spid="278535" grpId="0" animBg="1" autoUpdateAnimBg="0"/>
      <p:bldP spid="278536" grpId="0" animBg="1" autoUpdateAnimBg="0"/>
      <p:bldP spid="278537" grpId="0" animBg="1"/>
      <p:bldP spid="278538" grpId="0" animBg="1"/>
      <p:bldP spid="278539" grpId="0" animBg="1"/>
      <p:bldP spid="278540" grpId="0" animBg="1"/>
      <p:bldP spid="278541" grpId="0" animBg="1"/>
      <p:bldP spid="27854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3065</Words>
  <Application>Microsoft Office PowerPoint</Application>
  <PresentationFormat>On-screen Show (4:3)</PresentationFormat>
  <Paragraphs>384</Paragraphs>
  <Slides>53</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Oriel</vt:lpstr>
      <vt:lpstr>Document</vt:lpstr>
      <vt:lpstr>Bitmap Image</vt:lpstr>
      <vt:lpstr>Risk Management</vt:lpstr>
      <vt:lpstr>      Contents</vt:lpstr>
      <vt:lpstr>Objective </vt:lpstr>
      <vt:lpstr>What is a Risk? </vt:lpstr>
      <vt:lpstr>Risk Management</vt:lpstr>
      <vt:lpstr>RISK – More definitions </vt:lpstr>
      <vt:lpstr>Risk – More definitions</vt:lpstr>
      <vt:lpstr>Project Risk Management - Introduction</vt:lpstr>
      <vt:lpstr>Risk  Management processes (Process groups) </vt:lpstr>
      <vt:lpstr> Risk management processes   </vt:lpstr>
      <vt:lpstr>Definitions</vt:lpstr>
      <vt:lpstr>Definitions</vt:lpstr>
      <vt:lpstr>Definitions </vt:lpstr>
      <vt:lpstr>Risk Management Planning </vt:lpstr>
      <vt:lpstr>Inputs to Risk  Management planning</vt:lpstr>
      <vt:lpstr>Tools and techniques for Risk Management planning</vt:lpstr>
      <vt:lpstr>Risk management plan</vt:lpstr>
      <vt:lpstr>Risk management plan</vt:lpstr>
      <vt:lpstr>Risk Identification </vt:lpstr>
      <vt:lpstr>Risk Identification  </vt:lpstr>
      <vt:lpstr>Risk Identification</vt:lpstr>
      <vt:lpstr>Inputs to Risk Identification</vt:lpstr>
      <vt:lpstr>Risk identification </vt:lpstr>
      <vt:lpstr>Tools and techniques for Risk Identification </vt:lpstr>
      <vt:lpstr>Outputs from Risk Identification </vt:lpstr>
      <vt:lpstr>Qualitative Risk analysis</vt:lpstr>
      <vt:lpstr>Risk probability and impact </vt:lpstr>
      <vt:lpstr>Probability / impact risk rating matrix</vt:lpstr>
      <vt:lpstr>Slide 29</vt:lpstr>
      <vt:lpstr>Tools and techniques for qualitative risk analysis</vt:lpstr>
      <vt:lpstr>Outputs from Qualitative risk analysis</vt:lpstr>
      <vt:lpstr>Quantitative  Risk analysis</vt:lpstr>
      <vt:lpstr>Quantitative Risk analysis</vt:lpstr>
      <vt:lpstr>Tools and techniques for Quantitative Risk analysis</vt:lpstr>
      <vt:lpstr>TOOLS and techniques for Quantitative Risk analysis</vt:lpstr>
      <vt:lpstr>Slide 36</vt:lpstr>
      <vt:lpstr>Slide 37</vt:lpstr>
      <vt:lpstr>TOOLS and techniques for Quantitative Risk analysis</vt:lpstr>
      <vt:lpstr>Slide 39</vt:lpstr>
      <vt:lpstr>Risk Response planning </vt:lpstr>
      <vt:lpstr>Risk response planning </vt:lpstr>
      <vt:lpstr>Tools and techniques of  Risk response planning </vt:lpstr>
      <vt:lpstr>Tools and techniques of  Risk response planning</vt:lpstr>
      <vt:lpstr>Some definitions  </vt:lpstr>
      <vt:lpstr>Risk monitoring and Control</vt:lpstr>
      <vt:lpstr>Name the Risk response strategy?</vt:lpstr>
      <vt:lpstr>Name the Risk response strategy?</vt:lpstr>
      <vt:lpstr>Suggest the cost reserve?</vt:lpstr>
      <vt:lpstr>FAQ </vt:lpstr>
      <vt:lpstr>Risk monitoring and Control</vt:lpstr>
      <vt:lpstr>Risk Monitoring and control</vt:lpstr>
      <vt:lpstr>Conclusion..</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08_PM_Risk Management</dc:title>
  <dc:subject>Project Management</dc:subject>
  <dc:creator>Someswara Rao Pullapantula</dc:creator>
  <cp:keywords>Project Management</cp:keywords>
  <dc:description>Project Management - Risk Management</dc:description>
  <cp:lastModifiedBy>jculver</cp:lastModifiedBy>
  <cp:revision>6</cp:revision>
  <dcterms:created xsi:type="dcterms:W3CDTF">2011-11-08T21:04:31Z</dcterms:created>
  <dcterms:modified xsi:type="dcterms:W3CDTF">2011-11-10T16:53:15Z</dcterms:modified>
  <cp:category>Risk Management</cp:category>
</cp:coreProperties>
</file>