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03624-0EC3-4234-AC63-AA79F95EAEB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72448-168A-48E8-8EB5-B44DE58E63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C726F-9414-4EFB-991A-573D2B06EB2F}" type="slidenum">
              <a:rPr lang="en-US"/>
              <a:pPr/>
              <a:t>1</a:t>
            </a:fld>
            <a:endParaRPr lang="en-US"/>
          </a:p>
        </p:txBody>
      </p:sp>
      <p:sp>
        <p:nvSpPr>
          <p:cNvPr id="326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E6B8A-087D-41A7-8958-978136DD0067}" type="slidenum">
              <a:rPr lang="en-US"/>
              <a:pPr/>
              <a:t>29</a:t>
            </a:fld>
            <a:endParaRPr lang="en-US"/>
          </a:p>
        </p:txBody>
      </p:sp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7C8EA-6199-417E-A38F-1378CD605CBF}" type="slidenum">
              <a:rPr lang="en-US"/>
              <a:pPr/>
              <a:t>30</a:t>
            </a:fld>
            <a:endParaRPr lang="en-US"/>
          </a:p>
        </p:txBody>
      </p:sp>
      <p:sp>
        <p:nvSpPr>
          <p:cNvPr id="299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AB495-E9D6-4E38-B1F3-F14FD3BE5056}" type="slidenum">
              <a:rPr lang="en-US"/>
              <a:pPr/>
              <a:t>32</a:t>
            </a:fld>
            <a:endParaRPr lang="en-US"/>
          </a:p>
        </p:txBody>
      </p:sp>
      <p:sp>
        <p:nvSpPr>
          <p:cNvPr id="296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37866-2AD8-42DC-AF66-B54A675DE604}" type="slidenum">
              <a:rPr lang="en-US"/>
              <a:pPr/>
              <a:t>33</a:t>
            </a:fld>
            <a:endParaRPr lang="en-US"/>
          </a:p>
        </p:txBody>
      </p:sp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FD99F-FFC5-47F5-B0BB-E1F20B6762D6}" type="slidenum">
              <a:rPr lang="en-US"/>
              <a:pPr/>
              <a:t>34</a:t>
            </a:fld>
            <a:endParaRPr lang="en-US"/>
          </a:p>
        </p:txBody>
      </p:sp>
      <p:sp>
        <p:nvSpPr>
          <p:cNvPr id="314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AEDA0-776E-40C1-A76C-E1FFFFE0A59F}" type="slidenum">
              <a:rPr lang="en-US"/>
              <a:pPr/>
              <a:t>36</a:t>
            </a:fld>
            <a:endParaRPr lang="en-US"/>
          </a:p>
        </p:txBody>
      </p:sp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682BA-42DB-456C-83A1-3BA52C17C0DD}" type="slidenum">
              <a:rPr lang="en-US"/>
              <a:pPr/>
              <a:t>38</a:t>
            </a:fld>
            <a:endParaRPr lang="en-US"/>
          </a:p>
        </p:txBody>
      </p:sp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7296-29E7-47A8-81F5-3D5E24A8F720}" type="slidenum">
              <a:rPr lang="en-US"/>
              <a:pPr/>
              <a:t>39</a:t>
            </a:fld>
            <a:endParaRPr lang="en-US"/>
          </a:p>
        </p:txBody>
      </p:sp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5EDB9-3A7B-4A75-A474-5252AD2A19A1}" type="slidenum">
              <a:rPr lang="en-US"/>
              <a:pPr/>
              <a:t>40</a:t>
            </a:fld>
            <a:endParaRPr lang="en-US"/>
          </a:p>
        </p:txBody>
      </p:sp>
      <p:sp>
        <p:nvSpPr>
          <p:cNvPr id="336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F33E2-BB07-4A47-BC9A-D85B516E352E}" type="slidenum">
              <a:rPr lang="en-US"/>
              <a:pPr/>
              <a:t>41</a:t>
            </a:fld>
            <a:endParaRPr lang="en-US"/>
          </a:p>
        </p:txBody>
      </p:sp>
      <p:sp>
        <p:nvSpPr>
          <p:cNvPr id="334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D1330-217A-4F2A-9547-9A9A5A0A5850}" type="slidenum">
              <a:rPr lang="en-US"/>
              <a:pPr/>
              <a:t>20</a:t>
            </a:fld>
            <a:endParaRPr lang="en-US"/>
          </a:p>
        </p:txBody>
      </p:sp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01400-DC9F-400E-B614-C9FFF3C7D630}" type="slidenum">
              <a:rPr lang="en-US"/>
              <a:pPr/>
              <a:t>42</a:t>
            </a:fld>
            <a:endParaRPr lang="en-US"/>
          </a:p>
        </p:txBody>
      </p:sp>
      <p:sp>
        <p:nvSpPr>
          <p:cNvPr id="347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184A0-24E8-4AE9-9558-ED31E2BC3BC6}" type="slidenum">
              <a:rPr lang="en-US"/>
              <a:pPr/>
              <a:t>43</a:t>
            </a:fld>
            <a:endParaRPr lang="en-US"/>
          </a:p>
        </p:txBody>
      </p:sp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5C6A7-6966-44FB-BA0C-715BF90D81DF}" type="slidenum">
              <a:rPr lang="en-US"/>
              <a:pPr/>
              <a:t>21</a:t>
            </a:fld>
            <a:endParaRPr lang="en-US"/>
          </a:p>
        </p:txBody>
      </p:sp>
      <p:sp>
        <p:nvSpPr>
          <p:cNvPr id="289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6946E-01A6-4E44-9505-36DCBBC3C44D}" type="slidenum">
              <a:rPr lang="en-US"/>
              <a:pPr/>
              <a:t>22</a:t>
            </a:fld>
            <a:endParaRPr lang="en-US"/>
          </a:p>
        </p:txBody>
      </p:sp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C9F8D-3FAD-4067-8719-70D1D6990C4F}" type="slidenum">
              <a:rPr lang="en-US"/>
              <a:pPr/>
              <a:t>23</a:t>
            </a:fld>
            <a:endParaRPr lang="en-US"/>
          </a:p>
        </p:txBody>
      </p:sp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94F65-B35C-41FA-84F8-DB29E6E58B27}" type="slidenum">
              <a:rPr lang="en-US"/>
              <a:pPr/>
              <a:t>24</a:t>
            </a:fld>
            <a:endParaRPr lang="en-US"/>
          </a:p>
        </p:txBody>
      </p:sp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A1B68-A498-4E9A-8B3B-A909010D302D}" type="slidenum">
              <a:rPr lang="en-US"/>
              <a:pPr/>
              <a:t>25</a:t>
            </a:fld>
            <a:endParaRPr lang="en-US"/>
          </a:p>
        </p:txBody>
      </p:sp>
      <p:sp>
        <p:nvSpPr>
          <p:cNvPr id="293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F430F-0458-4DA1-8415-84DD9B5A6806}" type="slidenum">
              <a:rPr lang="en-US"/>
              <a:pPr/>
              <a:t>27</a:t>
            </a:fld>
            <a:endParaRPr lang="en-US"/>
          </a:p>
        </p:txBody>
      </p:sp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63FCA-27EF-4524-A2A4-9A51B6F40AF7}" type="slidenum">
              <a:rPr lang="en-US"/>
              <a:pPr/>
              <a:t>28</a:t>
            </a:fld>
            <a:endParaRPr lang="en-US"/>
          </a:p>
        </p:txBody>
      </p:sp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AC6855-FBF3-4A4E-9BEA-B393DBD8E9F2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2D2854-513D-4E3F-900F-287C447B5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2.xls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3.xls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219200"/>
            <a:ext cx="5486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/>
              <a:t>Procurement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Procurement</a:t>
            </a:r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Discussed from the perspective of the buyer in the Buyer-Seller relationship.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Buyer becomes the customer and is thus a key stakeholder for the seller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Sellers project management team must be concerned with all the processes.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Terms and conditions of the contract become a key input to the many of the seller’s processes.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Procurement process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Planning.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Define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Bidder’s list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RFP or RFQ</a:t>
            </a:r>
          </a:p>
          <a:p>
            <a:pPr>
              <a:lnSpc>
                <a:spcPct val="90000"/>
              </a:lnSpc>
            </a:pPr>
            <a:r>
              <a:rPr lang="en-US" sz="2800"/>
              <a:t>Execution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Bid,proposal or Quotation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Bid Analysis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Negotiation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Contract Execution</a:t>
            </a:r>
          </a:p>
          <a:p>
            <a:pPr>
              <a:lnSpc>
                <a:spcPct val="90000"/>
              </a:lnSpc>
            </a:pPr>
            <a:r>
              <a:rPr lang="en-US" sz="2800"/>
              <a:t>Contract Close-out.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sz="2800"/>
              <a:t>Procurement planning /Requirement cycle</a:t>
            </a:r>
          </a:p>
        </p:txBody>
      </p:sp>
      <p:sp>
        <p:nvSpPr>
          <p:cNvPr id="32871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066800" y="1295400"/>
            <a:ext cx="6540500" cy="45339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buFontTx/>
              <a:buNone/>
            </a:pP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Defining the need of the project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of SOW, Specifications, WBS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Performing make / Buy analysis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Laying major milestones and schedule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Cost estimating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Obtain authorization</a:t>
            </a:r>
          </a:p>
          <a:p>
            <a:pPr>
              <a:buFontTx/>
              <a:buNone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SOW-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Is a narrative description of the work to be accomplished and or the resources to be supplied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Specifications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can be pictorial, written or graphic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8" name="AutoShape 14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Procurement Planning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3429000" y="2667000"/>
            <a:ext cx="22860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Make or buy analysis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Expert Judgement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 type selection- Fixed price, cost, Reimbursable, Unit Price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5943600" y="2590800"/>
            <a:ext cx="22098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Procurement Management Plan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Statement of work</a:t>
            </a:r>
          </a:p>
          <a:p>
            <a:pPr algn="r">
              <a:spcBef>
                <a:spcPct val="50000"/>
              </a:spcBef>
            </a:pPr>
            <a:endParaRPr lang="en-US" sz="1800" b="1" i="1">
              <a:solidFill>
                <a:schemeClr val="bg2"/>
              </a:solidFill>
              <a:effectLst/>
            </a:endParaRPr>
          </a:p>
          <a:p>
            <a:pPr algn="r">
              <a:spcBef>
                <a:spcPct val="50000"/>
              </a:spcBef>
            </a:pPr>
            <a:endParaRPr lang="en-US" sz="1800" b="1">
              <a:effectLst/>
            </a:endParaRP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609600" y="2590800"/>
            <a:ext cx="2514600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Scope statement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Product description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Procurement resources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Market conditions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Other planning outputs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Constraints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Assumptions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Procurement Management Plan 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  <a:p>
            <a:r>
              <a:rPr lang="en-US" b="1"/>
              <a:t>Defining and establishing the process that aids in</a:t>
            </a:r>
            <a:endParaRPr lang="en-US"/>
          </a:p>
          <a:p>
            <a:pPr lvl="1">
              <a:buFont typeface="Wingdings" pitchFamily="2" charset="2"/>
              <a:buChar char="Ø"/>
            </a:pPr>
            <a:r>
              <a:rPr lang="en-US" sz="2400"/>
              <a:t>Organizing procurement for the project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Establishing procurement activities and approvals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Selecting and negotiating the types of contracts required for the project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Obtaining independent estimates for evaluation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Establishing acceptable make or buy decision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Controlling the execution of the contract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Managing changes to contract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Providing orderly close out</a:t>
            </a:r>
            <a:endParaRPr lang="en-US" sz="24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Procurement Alternatives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Alternatives.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Make or Buy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Lease or Rent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Lease or Buy</a:t>
            </a:r>
          </a:p>
          <a:p>
            <a:pPr>
              <a:lnSpc>
                <a:spcPct val="90000"/>
              </a:lnSpc>
            </a:pPr>
            <a:r>
              <a:rPr lang="en-US" sz="2800"/>
              <a:t>Organization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Centralized or Decentralized</a:t>
            </a:r>
          </a:p>
          <a:p>
            <a:pPr>
              <a:lnSpc>
                <a:spcPct val="90000"/>
              </a:lnSpc>
            </a:pPr>
            <a:r>
              <a:rPr lang="en-US" sz="2800"/>
              <a:t>Preferential.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Buy International or Domestic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Make or Buy Analysis</a:t>
            </a:r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Make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Cost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Integration of Operations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Idle Existing Capacity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Direct Control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Design Secrecy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Unreliable Suppliers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Stabilize work force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Capital investment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Union Agreements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Make or Buy Analysis</a:t>
            </a:r>
            <a:endParaRPr 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Buy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Cost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Suppliers skills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Small volume requirements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Limited Capacity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Augment Labor force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Unreliable Suppliers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Maintain Multiple sources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Risk sharing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Contract</a:t>
            </a:r>
            <a:endParaRPr lang="en-US"/>
          </a:p>
        </p:txBody>
      </p:sp>
      <p:sp>
        <p:nvSpPr>
          <p:cNvPr id="28467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 mutually binding agreement which obligates the seller to provide the specified products and obligates the buyer to pay for it.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May be formal or informal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Highly detailed or broadly framed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Generally falls in to one of the three broad categories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Fixed price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Cost Reimbursable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Unit Price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Contract Types</a:t>
            </a: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CR- Cost reimbursable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T&amp;M - Time and Material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Fixed Price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Purchase order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Factors influencing the contract selected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How well-defined the scope of work is or can be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The amount or frequency of changes expected after the project starts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The level of effort and expertise the buyer can devote to managing the supplier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Industry standards of the type of contract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772400" cy="838200"/>
          </a:xfrm>
        </p:spPr>
        <p:txBody>
          <a:bodyPr/>
          <a:lstStyle/>
          <a:p>
            <a:r>
              <a:rPr lang="en-US" dirty="0" smtClean="0"/>
              <a:t>			Contents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7772400" cy="47244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Procurement management processes &amp; Process groups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Procurement management process </a:t>
            </a:r>
          </a:p>
          <a:p>
            <a:pPr lvl="1"/>
            <a:r>
              <a:rPr lang="en-US" sz="2400" dirty="0"/>
              <a:t>Inputs, Tools &amp; techniques and Outputs</a:t>
            </a:r>
          </a:p>
          <a:p>
            <a:pPr lvl="1"/>
            <a:r>
              <a:rPr lang="en-US" sz="2400" dirty="0"/>
              <a:t>Examples &amp; Good samples </a:t>
            </a:r>
          </a:p>
          <a:p>
            <a:pPr lvl="1"/>
            <a:r>
              <a:rPr lang="en-US" sz="2400" dirty="0"/>
              <a:t>Exercise(s) if applicable</a:t>
            </a:r>
          </a:p>
          <a:p>
            <a:r>
              <a:rPr lang="en-US" dirty="0"/>
              <a:t>Wrap up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CR- Cost reimbursable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Supplier’s cost are reimbursed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Buyer has higher risk if cost is not known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Used when the buyer can describe what is needed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Different types of reimbursable  contracts are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CPFF- Cost plus Fixed fee</a:t>
            </a:r>
            <a:endParaRPr lang="en-US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eg : Contract = cost plus a fee of Rs.1 lakh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CPPC - Cost plus percentage of cost</a:t>
            </a:r>
            <a:endParaRPr lang="en-US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eg: Contract = cost plus 10% of costs as fee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CPIF - Cost plus incentive fee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eg: Contract = Cost plus a fee of 1 lakh. For every early delivery supplier receives an additional amount.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and Material       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Usually for smaller amounts.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Risk for the buyer is less.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Contract is best when buyer is not sure as what he wants.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Should not be used for long term project as incentive is less for the supplier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Eg: Contract = $100 per hour plus expenses or materials at cost of $5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Price       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Most common form of contract.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One price is agreed for all work.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Buyer has least risk.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Supplier  to be concerned about  the work in this type of contract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FPIF  - Fixed Price Incentive Fee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FPEPA- Fixed Price Economic Price Adjustment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      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/>
              <a:t>CPPF               Actual Cost + Fee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   	                        </a:t>
            </a:r>
            <a:r>
              <a:rPr lang="en-US" sz="2000" b="1"/>
              <a:t>140000+14000=154000 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/>
              <a:t>CPIF		Actual cost + Fee (Firm) + Incentive 				(20% of 10000)</a:t>
            </a:r>
          </a:p>
          <a:p>
            <a:pPr lvl="4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140000+15000+200 = 157000</a:t>
            </a:r>
            <a:endParaRPr lang="en-US" sz="200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/>
              <a:t>CPFF	Actual cost + fixed price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/>
              <a:t>                        </a:t>
            </a:r>
            <a:r>
              <a:rPr lang="en-US" sz="2000" b="1"/>
              <a:t>140000+15000=155000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/>
              <a:t>FPPI		Cost+fee+Incentive (1% of 165000)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                            </a:t>
            </a:r>
            <a:r>
              <a:rPr lang="en-US" sz="2000" b="1"/>
              <a:t>150000+15000+16500 = 181500</a:t>
            </a:r>
            <a:endParaRPr lang="en-US" sz="2000"/>
          </a:p>
          <a:p>
            <a:pPr lvl="4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/>
              <a:t>FPIF		Cost+Fee+Incentive (20% of 10000)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/>
              <a:t>                          </a:t>
            </a:r>
            <a:r>
              <a:rPr lang="en-US" sz="1800" b="1"/>
              <a:t>140000+15000+2000 =157000</a:t>
            </a: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/>
              <a:t>FFP		Cost Estimate+ Fee %+ Risk assumption (10%)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                        	  150000+15000+15000=180000</a:t>
            </a:r>
          </a:p>
        </p:txBody>
      </p:sp>
      <p:sp>
        <p:nvSpPr>
          <p:cNvPr id="302085" name="Line 5"/>
          <p:cNvSpPr>
            <a:spLocks noChangeShapeType="1"/>
          </p:cNvSpPr>
          <p:nvPr/>
        </p:nvSpPr>
        <p:spPr bwMode="auto">
          <a:xfrm>
            <a:off x="2514600" y="13716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type- versus risk       </a:t>
            </a:r>
          </a:p>
        </p:txBody>
      </p:sp>
      <p:graphicFrame>
        <p:nvGraphicFramePr>
          <p:cNvPr id="316421" name="Object 5"/>
          <p:cNvGraphicFramePr>
            <a:graphicFrameLocks noChangeAspect="1"/>
          </p:cNvGraphicFramePr>
          <p:nvPr/>
        </p:nvGraphicFramePr>
        <p:xfrm>
          <a:off x="1143000" y="1447800"/>
          <a:ext cx="7010400" cy="4751388"/>
        </p:xfrm>
        <a:graphic>
          <a:graphicData uri="http://schemas.openxmlformats.org/presentationml/2006/ole">
            <p:oleObj spid="_x0000_s2050" name="VISIO" r:id="rId4" imgW="9471600" imgH="662472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Purchase Order      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 form of contract that is normally unilateral instead of bilateral. It is usually used for simple commodity procurements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Discuss  advantages and disadvantages of each contract form.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Risk and Contract types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AutoShape 2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Solicitation Planning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3429000" y="2667000"/>
            <a:ext cx="2286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Bidder Conference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Advertising</a:t>
            </a: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5943600" y="2590800"/>
            <a:ext cx="2209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Proposals</a:t>
            </a:r>
          </a:p>
          <a:p>
            <a:pPr algn="r">
              <a:spcBef>
                <a:spcPct val="50000"/>
              </a:spcBef>
            </a:pPr>
            <a:endParaRPr lang="en-US" sz="1800" b="1" i="1">
              <a:solidFill>
                <a:schemeClr val="bg2"/>
              </a:solidFill>
              <a:effectLst/>
            </a:endParaRPr>
          </a:p>
          <a:p>
            <a:pPr algn="r">
              <a:spcBef>
                <a:spcPct val="50000"/>
              </a:spcBef>
            </a:pPr>
            <a:endParaRPr lang="en-US" sz="1800" b="1">
              <a:effectLst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609600" y="2590800"/>
            <a:ext cx="2514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Procurement Documents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Qualified Seller Lists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Solicitation Planning        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Translate requirements, SOW, specifications to Procurement documents</a:t>
            </a:r>
          </a:p>
          <a:p>
            <a:r>
              <a:rPr lang="en-US"/>
              <a:t>Procurement documents</a:t>
            </a:r>
          </a:p>
          <a:p>
            <a:pPr lvl="1"/>
            <a:r>
              <a:rPr lang="en-US"/>
              <a:t>Used to solicit proposals from prospective bidders </a:t>
            </a:r>
          </a:p>
          <a:p>
            <a:pPr lvl="1"/>
            <a:r>
              <a:rPr lang="en-US"/>
              <a:t>Request for Quotation/Invitation for Bid (RFQ/IFB)</a:t>
            </a:r>
          </a:p>
          <a:p>
            <a:pPr lvl="1"/>
            <a:r>
              <a:rPr lang="en-US"/>
              <a:t>Request for Proposal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Procurement documents may consist of the following parts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Information for suppliers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Scope of work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Proposed terms and conditions of the contract</a:t>
            </a:r>
          </a:p>
          <a:p>
            <a:r>
              <a:rPr lang="en-US"/>
              <a:t>Identify a list of prospective bidders/sellers</a:t>
            </a:r>
          </a:p>
          <a:p>
            <a:r>
              <a:rPr lang="en-US"/>
              <a:t>Management approach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Solicitation       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Arrive at evaluation criteria for responses/proposals</a:t>
            </a:r>
          </a:p>
          <a:p>
            <a:pPr lvl="1"/>
            <a:r>
              <a:rPr lang="en-US"/>
              <a:t>Overall understanding of need</a:t>
            </a:r>
          </a:p>
          <a:p>
            <a:pPr lvl="1"/>
            <a:r>
              <a:rPr lang="en-US"/>
              <a:t>Cost</a:t>
            </a:r>
          </a:p>
          <a:p>
            <a:pPr lvl="1"/>
            <a:r>
              <a:rPr lang="en-US"/>
              <a:t>Technical capability</a:t>
            </a:r>
          </a:p>
          <a:p>
            <a:r>
              <a:rPr lang="en-US"/>
              <a:t>Obtaining information (responses to requests, bids and proposals) on how project needs can be met</a:t>
            </a:r>
          </a:p>
          <a:p>
            <a:r>
              <a:rPr lang="en-US"/>
              <a:t>No cost to the project (effort expended by sellers in preparing the proposals)</a:t>
            </a:r>
          </a:p>
          <a:p>
            <a:r>
              <a:rPr lang="en-US"/>
              <a:t>Bidder Conferences - To ensure all sellers have clear common understanding of the project need and clarifying queries that they may have</a:t>
            </a:r>
          </a:p>
          <a:p>
            <a:r>
              <a:rPr lang="en-US"/>
              <a:t>Advertising - Expanding seller base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Qualified Supplier List      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Used in conjunction with any type of procurement.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Meeting with prospective suppliers to make sure that they have understood the requirement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Gives clarity about the scope of work.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These meetings are very important.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6096000" cy="8016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/>
              <a:t>Procurement Management - Introduction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00200" y="1676400"/>
            <a:ext cx="7086600" cy="4724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Acquiring Project related resources.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Project Procurement Management is the function through which resources are acquired for the project in order to produce the end product.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It requires the development of a procurement strategy, instituting information systems, identifying potential sources, source selection,contract award and administrating the resulting contract.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Bidders Conference      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Used in conjunction with any type of procurement.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Meeting with prospective suppliers to make sure that they have understood the requirement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Gives clarity about the scope of work.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These meetings are very important.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AutoShape 2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Selection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3429000" y="2667000"/>
            <a:ext cx="22860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 Negotiation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Weighting System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Screening System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Independent  Estimates</a:t>
            </a: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5943600" y="2590800"/>
            <a:ext cx="2209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</a:t>
            </a:r>
          </a:p>
          <a:p>
            <a:pPr algn="r">
              <a:spcBef>
                <a:spcPct val="50000"/>
              </a:spcBef>
            </a:pPr>
            <a:endParaRPr lang="en-US" sz="1800" b="1" i="1">
              <a:solidFill>
                <a:schemeClr val="bg2"/>
              </a:solidFill>
              <a:effectLst/>
            </a:endParaRPr>
          </a:p>
          <a:p>
            <a:pPr algn="r">
              <a:spcBef>
                <a:spcPct val="50000"/>
              </a:spcBef>
            </a:pPr>
            <a:endParaRPr lang="en-US" sz="1800" b="1">
              <a:effectLst/>
            </a:endParaRPr>
          </a:p>
        </p:txBody>
      </p:sp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609600" y="2590800"/>
            <a:ext cx="2514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Proposals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Evaluation Criteria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Organizational Policies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Selection        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Application of evaluation criteria to evaluate responses/proposals</a:t>
            </a:r>
          </a:p>
          <a:p>
            <a:r>
              <a:rPr lang="en-US"/>
              <a:t>Contract negotiation </a:t>
            </a:r>
          </a:p>
          <a:p>
            <a:r>
              <a:rPr lang="en-US"/>
              <a:t>Weighting System</a:t>
            </a:r>
          </a:p>
          <a:p>
            <a:r>
              <a:rPr lang="en-US"/>
              <a:t>Screening System</a:t>
            </a:r>
          </a:p>
          <a:p>
            <a:r>
              <a:rPr lang="en-US"/>
              <a:t>Independent estimates</a:t>
            </a:r>
          </a:p>
          <a:p>
            <a:r>
              <a:rPr lang="en-US"/>
              <a:t>Deciding contract type (risk, cost, urgency, performance, accuracy of estimation, competition etc.)</a:t>
            </a:r>
          </a:p>
          <a:p>
            <a:r>
              <a:rPr lang="en-US"/>
              <a:t>Contract Issued!!!</a:t>
            </a:r>
          </a:p>
          <a:p>
            <a:pPr lvl="1"/>
            <a:r>
              <a:rPr lang="en-US" i="1"/>
              <a:t>A contract is a mutually binding agreement which obligates the seller to provide a specified product / service and obligates the buyer to pay for it.</a:t>
            </a:r>
            <a:endParaRPr lang="en-US"/>
          </a:p>
          <a:p>
            <a:pPr algn="ctr"/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- Source Selection       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Source Selection</a:t>
            </a:r>
            <a:r>
              <a:rPr lang="en-US"/>
              <a:t> - Choosing among potential contractor	        -  Process of receiving bids and applying evaluation criteria for selection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Apparent low bidder</a:t>
            </a:r>
            <a:r>
              <a:rPr lang="en-US"/>
              <a:t> - The contractor who has submitted the complaint bid for all or part of a project as described in a set of bid documents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Best and Final Contract offer</a:t>
            </a:r>
            <a:r>
              <a:rPr lang="en-US"/>
              <a:t> - Final offer by the supplier to perform the work after incorporating negotiated and agreed changes in the procurement documents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Bid Evaluation</a:t>
            </a:r>
            <a:r>
              <a:rPr lang="en-US"/>
              <a:t> - Review and analysis of response to determine suppliers ability to perform the work as requested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 - Negotiate      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Responsibilities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Authority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Applicable law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Technical and business management approaches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b="1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Contract financing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b="1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Price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AutoShape 2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Administration</a:t>
            </a:r>
          </a:p>
        </p:txBody>
      </p:sp>
      <p:sp>
        <p:nvSpPr>
          <p:cNvPr id="30720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3429000" y="2667000"/>
            <a:ext cx="2286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 change control system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Performance reporting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Payment system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5943600" y="2590800"/>
            <a:ext cx="22098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Correspondence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 changes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Payment requests</a:t>
            </a:r>
          </a:p>
          <a:p>
            <a:pPr algn="r">
              <a:spcBef>
                <a:spcPct val="50000"/>
              </a:spcBef>
            </a:pPr>
            <a:endParaRPr lang="en-US" sz="1800" b="1" i="1">
              <a:solidFill>
                <a:schemeClr val="bg2"/>
              </a:solidFill>
              <a:effectLst/>
            </a:endParaRPr>
          </a:p>
          <a:p>
            <a:pPr algn="r">
              <a:spcBef>
                <a:spcPct val="50000"/>
              </a:spcBef>
            </a:pPr>
            <a:endParaRPr lang="en-US" sz="1800" b="1">
              <a:effectLst/>
            </a:endParaRP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609600" y="2590800"/>
            <a:ext cx="2514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Work Results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Change request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Seller invoices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Contract Administration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The process of  ensuring that the seller’s performance meets contractual requirements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Managing relationship with seller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Monitoring and control of performance, reviewing progress,making payments, recommending changes etc..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Mediation - The  act or process of intervention between conflicting parties to promote reconciliation, settlement or compromise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Arbitration -  Arbitration is a means of settling disputes without the need of restoring to the jurisdiction of the courts, by submitting the to arbitrators chosen by the parties.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Litigation - Resolving disputes by means of judicial process.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AutoShape 2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Close out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3429000" y="26670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Procurement Audits</a:t>
            </a:r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5943600" y="2590800"/>
            <a:ext cx="22098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 File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Formal acceptance and Closure</a:t>
            </a:r>
          </a:p>
          <a:p>
            <a:pPr algn="r">
              <a:spcBef>
                <a:spcPct val="50000"/>
              </a:spcBef>
            </a:pPr>
            <a:endParaRPr lang="en-US" sz="1800" b="1" i="1">
              <a:solidFill>
                <a:schemeClr val="bg2"/>
              </a:solidFill>
              <a:effectLst/>
            </a:endParaRPr>
          </a:p>
          <a:p>
            <a:pPr algn="r">
              <a:spcBef>
                <a:spcPct val="50000"/>
              </a:spcBef>
            </a:pPr>
            <a:endParaRPr lang="en-US" sz="1800" b="1">
              <a:effectLst/>
            </a:endParaRPr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609600" y="25908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Contract documentation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- Closeout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r>
              <a:rPr lang="en-US"/>
              <a:t>Product verification (is work complete to satisfaction?) and administrative closure (updating records and archiving)</a:t>
            </a:r>
          </a:p>
          <a:p>
            <a:r>
              <a:rPr lang="en-US"/>
              <a:t>Structure review of all processes from planning to administration</a:t>
            </a:r>
          </a:p>
          <a:p>
            <a:r>
              <a:rPr lang="en-US"/>
              <a:t>Contract documentation reviewed.</a:t>
            </a:r>
          </a:p>
          <a:p>
            <a:r>
              <a:rPr lang="en-US"/>
              <a:t>All pending issues resolved</a:t>
            </a:r>
          </a:p>
          <a:p>
            <a:r>
              <a:rPr lang="en-US"/>
              <a:t>Formal acceptance and contract closure</a:t>
            </a:r>
          </a:p>
          <a:p>
            <a:pPr algn="ctr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- Warranty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Warranty 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An act or an instance of warranting; assurance; authorization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 written assurance given to the purchaser of a new appliance, automobile, or other item by the manufacturer or dealer, usually specifying that the manufacturer will make any repairs or replace defective parts free of charge for a stated period of time.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Guarantee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 warrant, pledge or formal assurance given as security that another person’s debt or obligation will be fulfilled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something that is taken or presented as security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the act of giving security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 person who acts as a guarantor.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838200"/>
          </a:xfrm>
        </p:spPr>
        <p:txBody>
          <a:bodyPr/>
          <a:lstStyle/>
          <a:p>
            <a:r>
              <a:rPr lang="en-US"/>
              <a:t>Procurement Management </a:t>
            </a:r>
          </a:p>
        </p:txBody>
      </p:sp>
      <p:pic>
        <p:nvPicPr>
          <p:cNvPr id="31539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5285" y="2322726"/>
            <a:ext cx="4571429" cy="3428572"/>
          </a:xfrm>
          <a:noFill/>
          <a:ln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551613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Contract Types - A few examples</a:t>
            </a:r>
            <a:endParaRPr lang="en-US"/>
          </a:p>
        </p:txBody>
      </p:sp>
      <p:sp>
        <p:nvSpPr>
          <p:cNvPr id="335880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990600" y="1447800"/>
            <a:ext cx="6553200" cy="25908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Cost-plus-incentive-fee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/>
              <a:t>Target cost      10,000</a:t>
            </a:r>
          </a:p>
          <a:p>
            <a:pPr>
              <a:buFontTx/>
              <a:buNone/>
            </a:pPr>
            <a:r>
              <a:rPr lang="en-US"/>
              <a:t>Target fee             750</a:t>
            </a:r>
          </a:p>
          <a:p>
            <a:pPr>
              <a:buFontTx/>
              <a:buNone/>
            </a:pPr>
            <a:r>
              <a:rPr lang="en-US"/>
              <a:t>Maximum fee   1,350</a:t>
            </a:r>
          </a:p>
          <a:p>
            <a:pPr>
              <a:buFontTx/>
              <a:buNone/>
            </a:pPr>
            <a:r>
              <a:rPr lang="en-US"/>
              <a:t>Minimum fee       300</a:t>
            </a:r>
          </a:p>
          <a:p>
            <a:pPr>
              <a:buFontTx/>
              <a:buNone/>
            </a:pPr>
            <a:r>
              <a:rPr lang="en-US"/>
              <a:t>Seller share           15%</a:t>
            </a:r>
          </a:p>
          <a:p>
            <a:pPr>
              <a:buFontTx/>
              <a:buNone/>
            </a:pPr>
            <a:r>
              <a:rPr lang="en-US"/>
              <a:t>Buyer share	     85%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35881" name="Object 9"/>
          <p:cNvGraphicFramePr>
            <a:graphicFrameLocks noChangeAspect="1"/>
          </p:cNvGraphicFramePr>
          <p:nvPr/>
        </p:nvGraphicFramePr>
        <p:xfrm>
          <a:off x="990600" y="4800600"/>
          <a:ext cx="6553200" cy="1447800"/>
        </p:xfrm>
        <a:graphic>
          <a:graphicData uri="http://schemas.openxmlformats.org/presentationml/2006/ole">
            <p:oleObj spid="_x0000_s3074" name="Worksheet" r:id="rId4" imgW="5610454" imgH="657454" progId="Excel.Sheet.8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551613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Contract Types - A few examples</a:t>
            </a:r>
            <a:endParaRPr lang="en-US"/>
          </a:p>
        </p:txBody>
      </p:sp>
      <p:sp>
        <p:nvSpPr>
          <p:cNvPr id="333832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6553200" cy="30480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Fixed-price-incentive-fee</a:t>
            </a:r>
          </a:p>
          <a:p>
            <a:pPr>
              <a:buFontTx/>
              <a:buNone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/>
              <a:t>Target cost     10,000</a:t>
            </a:r>
          </a:p>
          <a:p>
            <a:pPr>
              <a:buFontTx/>
              <a:buNone/>
            </a:pPr>
            <a:r>
              <a:rPr lang="en-US"/>
              <a:t>Target profit        850</a:t>
            </a:r>
          </a:p>
          <a:p>
            <a:pPr>
              <a:buFontTx/>
              <a:buNone/>
            </a:pPr>
            <a:r>
              <a:rPr lang="en-US"/>
              <a:t>Target price    10,850</a:t>
            </a:r>
          </a:p>
          <a:p>
            <a:pPr>
              <a:buFontTx/>
              <a:buNone/>
            </a:pPr>
            <a:r>
              <a:rPr lang="en-US"/>
              <a:t>Price ceiling   11,500</a:t>
            </a:r>
          </a:p>
          <a:p>
            <a:pPr>
              <a:buFontTx/>
              <a:buNone/>
            </a:pPr>
            <a:r>
              <a:rPr lang="en-US"/>
              <a:t>Seller share        30%</a:t>
            </a:r>
          </a:p>
          <a:p>
            <a:pPr>
              <a:buFontTx/>
              <a:buNone/>
            </a:pPr>
            <a:r>
              <a:rPr lang="en-US"/>
              <a:t>Buyer share	   70%</a:t>
            </a:r>
          </a:p>
        </p:txBody>
      </p:sp>
      <p:graphicFrame>
        <p:nvGraphicFramePr>
          <p:cNvPr id="333833" name="Object 9"/>
          <p:cNvGraphicFramePr>
            <a:graphicFrameLocks noChangeAspect="1"/>
          </p:cNvGraphicFramePr>
          <p:nvPr/>
        </p:nvGraphicFramePr>
        <p:xfrm>
          <a:off x="685800" y="5029200"/>
          <a:ext cx="6477000" cy="1295400"/>
        </p:xfrm>
        <a:graphic>
          <a:graphicData uri="http://schemas.openxmlformats.org/presentationml/2006/ole">
            <p:oleObj spid="_x0000_s4098" name="Worksheet" r:id="rId4" imgW="5610454" imgH="657454" progId="Excel.Sheet.8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551613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Exercise</a:t>
            </a:r>
            <a:endParaRPr lang="en-US"/>
          </a:p>
        </p:txBody>
      </p:sp>
      <p:sp>
        <p:nvSpPr>
          <p:cNvPr id="34611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10600" cy="457200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/>
              <a:t>What is the best contract type to use in the situations described below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1. You need work to begin right away  ---</a:t>
            </a:r>
          </a:p>
          <a:p>
            <a:pPr>
              <a:buFontTx/>
              <a:buNone/>
            </a:pPr>
            <a:r>
              <a:rPr lang="en-US"/>
              <a:t>2.You want to buy expertise in determining what needs to be done--</a:t>
            </a:r>
          </a:p>
          <a:p>
            <a:pPr>
              <a:buFontTx/>
              <a:buNone/>
            </a:pPr>
            <a:r>
              <a:rPr lang="en-US"/>
              <a:t>3. You know exactly what needs to be done --</a:t>
            </a:r>
          </a:p>
          <a:p>
            <a:pPr>
              <a:buFontTx/>
              <a:buNone/>
            </a:pPr>
            <a:r>
              <a:rPr lang="en-US"/>
              <a:t>4. You are buying the services of a programmer to augment your staff ---</a:t>
            </a:r>
          </a:p>
          <a:p>
            <a:pPr>
              <a:buFontTx/>
              <a:buNone/>
            </a:pPr>
            <a:r>
              <a:rPr lang="en-US"/>
              <a:t>5. You do not have the ability to audit invoices --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Conclusion..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r>
              <a:rPr lang="en-US"/>
              <a:t>Procurement is as important as other aspects of Project Management</a:t>
            </a:r>
          </a:p>
          <a:p>
            <a:r>
              <a:rPr lang="en-US"/>
              <a:t>A wrongly selected service/product can cost the buyer very heavily</a:t>
            </a:r>
          </a:p>
          <a:p>
            <a:r>
              <a:rPr lang="en-US"/>
              <a:t>Refine with past experience and lessons learnt</a:t>
            </a:r>
          </a:p>
          <a:p>
            <a:r>
              <a:rPr lang="en-US"/>
              <a:t>Use checklists while preparing proposals and contracts</a:t>
            </a:r>
          </a:p>
          <a:p>
            <a:r>
              <a:rPr lang="en-US"/>
              <a:t>Review of legal formalities in a contract</a:t>
            </a:r>
          </a:p>
          <a:p>
            <a:r>
              <a:rPr lang="en-US"/>
              <a:t>Periodic review of risk areas.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838200"/>
          </a:xfrm>
        </p:spPr>
        <p:txBody>
          <a:bodyPr/>
          <a:lstStyle/>
          <a:p>
            <a:r>
              <a:rPr lang="en-US"/>
              <a:t>Procurement Management Cycle</a:t>
            </a:r>
          </a:p>
        </p:txBody>
      </p:sp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762000" y="2362200"/>
          <a:ext cx="7231063" cy="3743325"/>
        </p:xfrm>
        <a:graphic>
          <a:graphicData uri="http://schemas.openxmlformats.org/presentationml/2006/ole">
            <p:oleObj spid="_x0000_s1026" name="Document" r:id="rId3" imgW="8044200" imgH="41623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Procurement Management processes</a:t>
            </a:r>
            <a:br>
              <a:rPr lang="en-US"/>
            </a:br>
            <a:r>
              <a:rPr lang="en-US"/>
              <a:t>(Process groups)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74436" name="Oval 4"/>
          <p:cNvSpPr>
            <a:spLocks noChangeArrowheads="1"/>
          </p:cNvSpPr>
          <p:nvPr/>
        </p:nvSpPr>
        <p:spPr bwMode="auto">
          <a:xfrm>
            <a:off x="1449388" y="2198688"/>
            <a:ext cx="2133600" cy="66357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Initiating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</p:txBody>
      </p:sp>
      <p:sp>
        <p:nvSpPr>
          <p:cNvPr id="274437" name="Oval 5"/>
          <p:cNvSpPr>
            <a:spLocks noChangeArrowheads="1"/>
          </p:cNvSpPr>
          <p:nvPr/>
        </p:nvSpPr>
        <p:spPr bwMode="auto">
          <a:xfrm>
            <a:off x="4957763" y="1876425"/>
            <a:ext cx="3194050" cy="1309688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Planning</a:t>
            </a:r>
          </a:p>
          <a:p>
            <a:pPr algn="ctr"/>
            <a:r>
              <a:rPr lang="en-US" sz="1400">
                <a:effectLst/>
              </a:rPr>
              <a:t>Procurement Planning</a:t>
            </a:r>
          </a:p>
          <a:p>
            <a:pPr algn="ctr"/>
            <a:r>
              <a:rPr lang="en-US" sz="1400">
                <a:effectLst/>
              </a:rPr>
              <a:t>Solicitation Planning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6477000" y="3276600"/>
            <a:ext cx="2435225" cy="165735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Executing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Solicitations,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Source Selection,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Contract Administration</a:t>
            </a:r>
          </a:p>
          <a:p>
            <a:pPr algn="ctr"/>
            <a:endParaRPr lang="en-US" sz="1600" b="1">
              <a:effectLst/>
              <a:latin typeface="Verdana" pitchFamily="34" charset="0"/>
            </a:endParaRPr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2593975" y="3648075"/>
            <a:ext cx="2282825" cy="66357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Controlling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4954588" y="4965700"/>
            <a:ext cx="2209800" cy="922338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Closing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Close Out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274441" name="Line 9"/>
          <p:cNvSpPr>
            <a:spLocks noChangeShapeType="1"/>
          </p:cNvSpPr>
          <p:nvPr/>
        </p:nvSpPr>
        <p:spPr bwMode="auto">
          <a:xfrm>
            <a:off x="3582988" y="252571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6477000" y="3200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 flipH="1">
            <a:off x="4876800" y="3962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4876800" y="4114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V="1">
            <a:off x="3963988" y="2971800"/>
            <a:ext cx="1217612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>
            <a:off x="4192588" y="4354513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 autoUpdateAnimBg="0"/>
      <p:bldP spid="274437" grpId="0" animBg="1" autoUpdateAnimBg="0"/>
      <p:bldP spid="274438" grpId="0" animBg="1" autoUpdateAnimBg="0"/>
      <p:bldP spid="274439" grpId="0" animBg="1" autoUpdateAnimBg="0"/>
      <p:bldP spid="274440" grpId="0" animBg="1" autoUpdateAnimBg="0"/>
      <p:bldP spid="274441" grpId="0" animBg="1"/>
      <p:bldP spid="274442" grpId="0" animBg="1"/>
      <p:bldP spid="274443" grpId="0" animBg="1"/>
      <p:bldP spid="274444" grpId="0" animBg="1"/>
      <p:bldP spid="274445" grpId="0" animBg="1"/>
      <p:bldP spid="2744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Procurement management processes</a:t>
            </a:r>
          </a:p>
        </p:txBody>
      </p:sp>
      <p:pic>
        <p:nvPicPr>
          <p:cNvPr id="273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924800" cy="4953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Procurement Planning 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The process of identifying which project needs can be best met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procuring products or services outside the organization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Whether/ How / What/ How much/ When to procure.</a:t>
            </a: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Procurement Management -</a:t>
            </a: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The function through which resources are acquired for the project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in order to produce the end product.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It includes the function of establishing strategy, instituting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 information systems, identifying sources, selection, conducting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 proposal or tender, solicitation and award and administrating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 resulting contract</a:t>
            </a: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Acquisition process 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The process of  acquiring personnel, goods, services for  new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 existing work within the genera definition of contracts requiring 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 offer and acceptance, consideration,lawful subject matter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competent parties.</a:t>
            </a: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Purchase -</a:t>
            </a: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Outright acquisition of items, mostly off the shelf or catalog,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manufactured outside the purchaser premises. 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1678</Words>
  <Application>Microsoft Office PowerPoint</Application>
  <PresentationFormat>On-screen Show (4:3)</PresentationFormat>
  <Paragraphs>415</Paragraphs>
  <Slides>43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Oriel</vt:lpstr>
      <vt:lpstr>Microsoft Word Document</vt:lpstr>
      <vt:lpstr>Microsoft Visio Drawing</vt:lpstr>
      <vt:lpstr>Microsoft Excel Worksheet</vt:lpstr>
      <vt:lpstr>Procurement Management</vt:lpstr>
      <vt:lpstr>   Contents</vt:lpstr>
      <vt:lpstr>Procurement Management - Introduction</vt:lpstr>
      <vt:lpstr>Procurement Management </vt:lpstr>
      <vt:lpstr>Procurement Management Cycle</vt:lpstr>
      <vt:lpstr>Procurement Management processes (Process groups) </vt:lpstr>
      <vt:lpstr>Procurement management processes</vt:lpstr>
      <vt:lpstr>Definitions</vt:lpstr>
      <vt:lpstr>Definitions</vt:lpstr>
      <vt:lpstr>Procurement</vt:lpstr>
      <vt:lpstr>The Procurement process</vt:lpstr>
      <vt:lpstr>Procurement planning /Requirement cycle</vt:lpstr>
      <vt:lpstr>Procurement Planning </vt:lpstr>
      <vt:lpstr> Procurement Management Plan </vt:lpstr>
      <vt:lpstr>Procurement Alternatives</vt:lpstr>
      <vt:lpstr>Make or Buy Analysis</vt:lpstr>
      <vt:lpstr>Make or Buy Analysis</vt:lpstr>
      <vt:lpstr>Contract</vt:lpstr>
      <vt:lpstr>Contract Types</vt:lpstr>
      <vt:lpstr>CR- Cost reimbursable</vt:lpstr>
      <vt:lpstr>Time and Material        </vt:lpstr>
      <vt:lpstr>Fixed Price       </vt:lpstr>
      <vt:lpstr>Example        </vt:lpstr>
      <vt:lpstr>Contract type- versus risk       </vt:lpstr>
      <vt:lpstr>Purchase Order       </vt:lpstr>
      <vt:lpstr>Solicitation Planning</vt:lpstr>
      <vt:lpstr>Solicitation Planning        </vt:lpstr>
      <vt:lpstr>Solicitation        </vt:lpstr>
      <vt:lpstr>Qualified Supplier List       </vt:lpstr>
      <vt:lpstr>Bidders Conference       </vt:lpstr>
      <vt:lpstr>Source Selection</vt:lpstr>
      <vt:lpstr>Source Selection        </vt:lpstr>
      <vt:lpstr>Definitions - Source Selection       </vt:lpstr>
      <vt:lpstr>Items - Negotiate       </vt:lpstr>
      <vt:lpstr>Contract Administration</vt:lpstr>
      <vt:lpstr>Definitions</vt:lpstr>
      <vt:lpstr>Contract Close out</vt:lpstr>
      <vt:lpstr>Contract - Closeout</vt:lpstr>
      <vt:lpstr>Contract - Warranty</vt:lpstr>
      <vt:lpstr>Contract Types - A few examples</vt:lpstr>
      <vt:lpstr>Contract Types - A few examples</vt:lpstr>
      <vt:lpstr>Exercise</vt:lpstr>
      <vt:lpstr>Conclusion..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09_PM_Procurement Management</dc:title>
  <dc:subject>Project Management</dc:subject>
  <dc:creator>Someswara Rao Pullapantula</dc:creator>
  <cp:keywords>Procurement Management</cp:keywords>
  <dc:description>Project Management - Procurement Management</dc:description>
  <cp:lastModifiedBy>jculver</cp:lastModifiedBy>
  <cp:revision>1</cp:revision>
  <dcterms:created xsi:type="dcterms:W3CDTF">2011-11-08T20:17:06Z</dcterms:created>
  <dcterms:modified xsi:type="dcterms:W3CDTF">2011-11-08T20:17:59Z</dcterms:modified>
  <cp:category>Procurement Management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Someswara Rao Pullapantula</vt:lpwstr>
  </property>
</Properties>
</file>