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7" r:id="rId2"/>
    <p:sldId id="258" r:id="rId3"/>
    <p:sldId id="256" r:id="rId4"/>
    <p:sldId id="259" r:id="rId5"/>
    <p:sldId id="260" r:id="rId6"/>
    <p:sldId id="278" r:id="rId7"/>
    <p:sldId id="261" r:id="rId8"/>
    <p:sldId id="262" r:id="rId9"/>
    <p:sldId id="263" r:id="rId10"/>
    <p:sldId id="280" r:id="rId11"/>
    <p:sldId id="281" r:id="rId12"/>
    <p:sldId id="279" r:id="rId13"/>
    <p:sldId id="264" r:id="rId14"/>
    <p:sldId id="265" r:id="rId15"/>
    <p:sldId id="266" r:id="rId16"/>
    <p:sldId id="282" r:id="rId17"/>
    <p:sldId id="267" r:id="rId18"/>
    <p:sldId id="268" r:id="rId19"/>
    <p:sldId id="269" r:id="rId20"/>
    <p:sldId id="270" r:id="rId21"/>
    <p:sldId id="283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6"/>
    <p:restoredTop sz="79439"/>
  </p:normalViewPr>
  <p:slideViewPr>
    <p:cSldViewPr snapToGrid="0" snapToObjects="1">
      <p:cViewPr varScale="1">
        <p:scale>
          <a:sx n="74" d="100"/>
          <a:sy n="7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11340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Relationship Id="rId3" Type="http://schemas.openxmlformats.org/officeDocument/2006/relationships/hyperlink" Target="https://www.youtube.com/watch?v=kMBinXTCrXI&amp;list=PLgJ8UgkiorCnMLsUevoQRxH8t9bt7ne14&amp;index=2" TargetMode="Externa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1.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10m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74253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numCol="1"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0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numCol="1"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08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r>
              <a:rPr lang="en-US" dirty="0" smtClean="0"/>
              <a:t>7.</a:t>
            </a:r>
          </a:p>
          <a:p>
            <a:endParaRPr lang="en-US" dirty="0" smtClean="0"/>
          </a:p>
          <a:p>
            <a:r>
              <a:rPr lang="en-US" dirty="0" smtClean="0"/>
              <a:t>Slack out guide</a:t>
            </a:r>
            <a:r>
              <a:rPr lang="en-US" baseline="0" dirty="0" smtClean="0"/>
              <a:t> from supplemental folder.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5m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numCol="1"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21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10. </a:t>
            </a:r>
            <a:r>
              <a:rPr lang="en" dirty="0" smtClean="0"/>
              <a:t>Critical </a:t>
            </a:r>
            <a:r>
              <a:rPr lang="en" dirty="0"/>
              <a:t>10m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Good at this point to create a UCSD directory to use for this class. Each day create a new sub-directory for that class</a:t>
            </a:r>
            <a:r>
              <a:rPr lang="en" dirty="0" smtClean="0"/>
              <a:t>.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Send link to </a:t>
            </a:r>
            <a:r>
              <a:rPr lang="en-US" dirty="0" err="1" smtClean="0"/>
              <a:t>git</a:t>
            </a:r>
            <a:r>
              <a:rPr lang="en-US" dirty="0" smtClean="0"/>
              <a:t> course on code school: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www.codeschool.com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/courses/try-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52846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11.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Send</a:t>
            </a:r>
            <a:r>
              <a:rPr lang="en-US" baseline="0" dirty="0" smtClean="0"/>
              <a:t> MDN and know-it-all links.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336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472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numCol="1"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69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Use</a:t>
            </a:r>
            <a:r>
              <a:rPr lang="en-US" baseline="0" dirty="0" smtClean="0"/>
              <a:t> comments in your code describing what you are going to do. Remove the comments as you add code to do things.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8397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45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18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2.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For the last point:  explaining something is a great test of whether or not you truly understand something.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7608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12. 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Critical </a:t>
            </a:r>
            <a:r>
              <a:rPr lang="en" dirty="0"/>
              <a:t>20m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Using the repo we just created (and </a:t>
            </a:r>
            <a:r>
              <a:rPr lang="en" dirty="0" err="1"/>
              <a:t>index.html</a:t>
            </a:r>
            <a:r>
              <a:rPr lang="en" dirty="0"/>
              <a:t> that exists).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err="1"/>
              <a:t>src</a:t>
            </a:r>
            <a:r>
              <a:rPr lang="en" dirty="0"/>
              <a:t>, assets / </a:t>
            </a:r>
            <a:r>
              <a:rPr lang="en" dirty="0" err="1"/>
              <a:t>css</a:t>
            </a:r>
            <a:r>
              <a:rPr lang="en" dirty="0"/>
              <a:t>, </a:t>
            </a:r>
            <a:r>
              <a:rPr lang="en" dirty="0" err="1"/>
              <a:t>js</a:t>
            </a:r>
            <a:r>
              <a:rPr lang="en" dirty="0"/>
              <a:t>, </a:t>
            </a:r>
            <a:r>
              <a:rPr lang="en" dirty="0" err="1"/>
              <a:t>img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1180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numCol="1"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46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15.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016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835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8065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376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Critical </a:t>
            </a:r>
            <a:r>
              <a:rPr lang="en" dirty="0" smtClean="0"/>
              <a:t>20m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Link to styled</a:t>
            </a:r>
            <a:r>
              <a:rPr lang="en-US" baseline="0" dirty="0" smtClean="0"/>
              <a:t> bio walkthrough:  </a:t>
            </a:r>
            <a:r>
              <a:rPr lang="en-US" dirty="0" smtClean="0">
                <a:latin typeface="Arial" charset="0"/>
                <a:ea typeface="Arial" charset="0"/>
                <a:cs typeface="Arial" charset="0"/>
                <a:hlinkClick r:id="rId3"/>
              </a:rPr>
              <a:t>https://www.youtube.com/watch?v=kMBinXTCrXI&amp;list=PLgJ8UgkiorCnMLsUevoQRxH8t9bt7ne14&amp;index=2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452138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12703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5m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Not assigned until Saturday!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2:15 total</a:t>
            </a:r>
          </a:p>
        </p:txBody>
      </p:sp>
    </p:spTree>
    <p:extLst>
      <p:ext uri="{BB962C8B-B14F-4D97-AF65-F5344CB8AC3E}">
        <p14:creationId xmlns:p14="http://schemas.microsoft.com/office/powerpoint/2010/main" val="2124138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183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3.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Who's </a:t>
            </a:r>
            <a:r>
              <a:rPr lang="en" dirty="0"/>
              <a:t>feeling good about HTML? (fist to 5)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Who's feeling good about CSS? (fist to 5</a:t>
            </a:r>
            <a:r>
              <a:rPr lang="en" dirty="0" smtClean="0"/>
              <a:t>)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 you are a </a:t>
            </a:r>
            <a:r>
              <a:rPr lang="en-US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beginner to HTML/CSS and Coding:</a:t>
            </a:r>
          </a:p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Continue getting comfortable with HTML. </a:t>
            </a:r>
          </a:p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Be able to completely write a basic HTML document (like in last class).</a:t>
            </a:r>
          </a:p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what CSS is, what it’s for, and how it works with HTML.</a:t>
            </a:r>
          </a:p>
          <a:p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Be able to use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to upload code.</a:t>
            </a:r>
          </a:p>
          <a:p>
            <a:pPr marL="0" indent="0">
              <a:buNone/>
            </a:pP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 you’ve had past exposure and felt comfortable with the last lesson:</a:t>
            </a:r>
          </a:p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Aim to build up your skills. Clear up any questions or confusions about HTML.</a:t>
            </a:r>
          </a:p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Become knowledgeable about a wider range of HTML and CSS tags.</a:t>
            </a:r>
          </a:p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Be able to selectively apply CSS to specific HTML elements.  </a:t>
            </a:r>
          </a:p>
          <a:p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Be able to use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to upload code. 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336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5m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You'll be working on the same files as your colleagues at the same time.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Code needs to be on hundreds of servers.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How do you know who did what and when?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7271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r>
              <a:rPr lang="en-US" dirty="0" smtClean="0"/>
              <a:t>4.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-&gt; “global information tracker”, if you’re feeling generous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numCol="1"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0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High </a:t>
            </a:r>
            <a:r>
              <a:rPr lang="en" dirty="0"/>
              <a:t>5m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Wipe out drive, clone again from </a:t>
            </a:r>
            <a:r>
              <a:rPr lang="en" dirty="0" err="1"/>
              <a:t>github</a:t>
            </a:r>
            <a:r>
              <a:rPr lang="en" dirty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Multiple people working on same file - branching.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Tracking down a bug with history</a:t>
            </a:r>
            <a:r>
              <a:rPr lang="en" dirty="0" smtClean="0"/>
              <a:t>.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1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Version Control:</a:t>
            </a:r>
            <a:r>
              <a:rPr lang="en-US" sz="11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11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11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Provides a organized system for managing code for when multiple developers work on a project 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the same time.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b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Benefits of </a:t>
            </a:r>
            <a:r>
              <a:rPr lang="en-US" sz="1100" b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1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b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11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strict system for resolving conflicts in code.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11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11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Version History.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86104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22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5. and 6.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Benefits:  safety net, provides history, resolves conflicts, flexibility to experiment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Critical 5m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r>
              <a:rPr lang="en-US" sz="1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your neighbor, and have one of you explain to the other:</a:t>
            </a:r>
          </a:p>
          <a:p>
            <a:endParaRPr lang="en-US" sz="1100" b="1" u="sng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concept of version control.</a:t>
            </a:r>
          </a:p>
          <a:p>
            <a:endParaRPr lang="en-US" sz="11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the other should explain:</a:t>
            </a:r>
          </a:p>
          <a:p>
            <a:endParaRPr lang="en-US" sz="11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Two of the key advantages to using a version control system. 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1159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1" y="4814223"/>
            <a:ext cx="9155741" cy="343311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490391"/>
          </a:xfrm>
        </p:spPr>
        <p:txBody>
          <a:bodyPr numCol="1">
            <a:norm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4905177"/>
            <a:ext cx="2787650" cy="18466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90391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80005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mozilla.org/en-US/docs/Web/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csd.bootcampcontent.com/UCSD-Coding-Bootcamp/04-2017-Class-Repository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mozilla.org/en-US/docs/Web/CS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mozilla.org/en-US/docs/Web/CS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b6Svbc10E" TargetMode="External"/><Relationship Id="rId4" Type="http://schemas.openxmlformats.org/officeDocument/2006/relationships/hyperlink" Target="https://www.youtube.com/watch?v=kMBinXTCrXI" TargetMode="External"/><Relationship Id="rId5" Type="http://schemas.openxmlformats.org/officeDocument/2006/relationships/hyperlink" Target="https://www.youtube.com/watch?v=0lpxKw6E90Y" TargetMode="External"/><Relationship Id="rId6" Type="http://schemas.openxmlformats.org/officeDocument/2006/relationships/hyperlink" Target="https://www.youtube.com/watch?v=sHfJn0jqBro" TargetMode="External"/><Relationship Id="rId7" Type="http://schemas.openxmlformats.org/officeDocument/2006/relationships/hyperlink" Target="https://www.youtube.com/watch?v=yWXgnQaWSW0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 descr="dc-comics-riddler-maquette-tweeterhead-feature-902572.jpg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-199151"/>
            <a:ext cx="9143998" cy="554182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Any questions about what we covered last time?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Concerns or question about class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Tools &amp; pre-work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Command line (organizing code, specific commands)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HTML</a:t>
            </a:r>
          </a:p>
          <a:p>
            <a:pPr lvl="0">
              <a:spcBef>
                <a:spcPts val="0"/>
              </a:spcBef>
              <a:buNone/>
            </a:pPr>
            <a:endParaRPr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r>
              <a:rPr lang="en-US" sz="3000" b="0" dirty="0">
                <a:latin typeface="Futura Medium" charset="0"/>
                <a:ea typeface="Futura Medium" charset="0"/>
                <a:cs typeface="Futura Medium" charset="0"/>
              </a:rPr>
              <a:t>Basic </a:t>
            </a:r>
            <a:r>
              <a:rPr lang="en-US" sz="3000" b="0" dirty="0" err="1">
                <a:latin typeface="Futura Medium" charset="0"/>
                <a:ea typeface="Futura Medium" charset="0"/>
                <a:cs typeface="Futura Medium" charset="0"/>
              </a:rPr>
              <a:t>Git</a:t>
            </a:r>
            <a:r>
              <a:rPr lang="en-US" sz="3000" b="0" dirty="0">
                <a:latin typeface="Futura Medium" charset="0"/>
                <a:ea typeface="Futura Medium" charset="0"/>
                <a:cs typeface="Futura Medium" charset="0"/>
              </a:rPr>
              <a:t> Commands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75509" y="685801"/>
            <a:ext cx="6172200" cy="3394472"/>
          </a:xfrm>
          <a:prstGeom prst="rect">
            <a:avLst/>
          </a:prstGeom>
        </p:spPr>
        <p:txBody>
          <a:bodyPr numCol="1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0">
              <a:spcBef>
                <a:spcPts val="0"/>
              </a:spcBef>
              <a:buNone/>
            </a:pPr>
            <a:r>
              <a:rPr lang="en-US" sz="1800" u="sng" dirty="0" smtClean="0">
                <a:latin typeface="Futura Medium" charset="0"/>
                <a:ea typeface="Futura Medium" charset="0"/>
                <a:cs typeface="Futura Medium" charset="0"/>
              </a:rPr>
              <a:t>Five </a:t>
            </a:r>
            <a:r>
              <a:rPr lang="en-US" sz="1800" u="sng" dirty="0" err="1">
                <a:latin typeface="Futura Medium" charset="0"/>
                <a:ea typeface="Futura Medium" charset="0"/>
                <a:cs typeface="Futura Medium" charset="0"/>
              </a:rPr>
              <a:t>git</a:t>
            </a:r>
            <a:r>
              <a:rPr lang="en-US" sz="1800" u="sng" dirty="0">
                <a:latin typeface="Futura Medium" charset="0"/>
                <a:ea typeface="Futura Medium" charset="0"/>
                <a:cs typeface="Futura Medium" charset="0"/>
              </a:rPr>
              <a:t> commands to get started:</a:t>
            </a:r>
          </a:p>
          <a:p>
            <a:pPr marL="171450" indent="0">
              <a:spcBef>
                <a:spcPts val="0"/>
              </a:spcBef>
              <a:buNone/>
            </a:pPr>
            <a:endParaRPr lang="en-US" sz="1800" u="sng" dirty="0">
              <a:latin typeface="Futura Medium" charset="0"/>
              <a:ea typeface="Futura Medium" charset="0"/>
              <a:cs typeface="Futura Medium" charset="0"/>
            </a:endParaRPr>
          </a:p>
          <a:p>
            <a:pPr marL="557213" indent="-385763"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>
                <a:latin typeface="Futura Medium" charset="0"/>
                <a:ea typeface="Futura Medium" charset="0"/>
                <a:cs typeface="Futura Medium" charset="0"/>
              </a:rPr>
              <a:t>git</a:t>
            </a:r>
            <a:r>
              <a:rPr lang="en-US" sz="1800" dirty="0">
                <a:latin typeface="Futura Medium" charset="0"/>
                <a:ea typeface="Futura Medium" charset="0"/>
                <a:cs typeface="Futura Medium" charset="0"/>
              </a:rPr>
              <a:t> clone</a:t>
            </a:r>
          </a:p>
          <a:p>
            <a:pPr marL="557213" indent="-385763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Futura Medium" charset="0"/>
              <a:ea typeface="Futura Medium" charset="0"/>
              <a:cs typeface="Futura Medium" charset="0"/>
            </a:endParaRPr>
          </a:p>
          <a:p>
            <a:pPr marL="557213" indent="-385763"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>
                <a:latin typeface="Futura Medium" charset="0"/>
                <a:ea typeface="Futura Medium" charset="0"/>
                <a:cs typeface="Futura Medium" charset="0"/>
              </a:rPr>
              <a:t>git</a:t>
            </a:r>
            <a:r>
              <a:rPr lang="en-US" sz="1800" dirty="0">
                <a:latin typeface="Futura Medium" charset="0"/>
                <a:ea typeface="Futura Medium" charset="0"/>
                <a:cs typeface="Futura Medium" charset="0"/>
              </a:rPr>
              <a:t> add</a:t>
            </a:r>
          </a:p>
          <a:p>
            <a:pPr marL="557213" indent="-385763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Futura Medium" charset="0"/>
              <a:ea typeface="Futura Medium" charset="0"/>
              <a:cs typeface="Futura Medium" charset="0"/>
            </a:endParaRPr>
          </a:p>
          <a:p>
            <a:pPr marL="557213" indent="-385763"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>
                <a:latin typeface="Futura Medium" charset="0"/>
                <a:ea typeface="Futura Medium" charset="0"/>
                <a:cs typeface="Futura Medium" charset="0"/>
              </a:rPr>
              <a:t>git</a:t>
            </a:r>
            <a:r>
              <a:rPr lang="en-US" sz="1800" dirty="0">
                <a:latin typeface="Futura Medium" charset="0"/>
                <a:ea typeface="Futura Medium" charset="0"/>
                <a:cs typeface="Futura Medium" charset="0"/>
              </a:rPr>
              <a:t> commit</a:t>
            </a:r>
          </a:p>
          <a:p>
            <a:pPr marL="557213" indent="-385763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Futura Medium" charset="0"/>
              <a:ea typeface="Futura Medium" charset="0"/>
              <a:cs typeface="Futura Medium" charset="0"/>
            </a:endParaRPr>
          </a:p>
          <a:p>
            <a:pPr marL="557213" indent="-385763"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>
                <a:latin typeface="Futura Medium" charset="0"/>
                <a:ea typeface="Futura Medium" charset="0"/>
                <a:cs typeface="Futura Medium" charset="0"/>
              </a:rPr>
              <a:t>git</a:t>
            </a:r>
            <a:r>
              <a:rPr lang="en-US" sz="1800" dirty="0">
                <a:latin typeface="Futura Medium" charset="0"/>
                <a:ea typeface="Futura Medium" charset="0"/>
                <a:cs typeface="Futura Medium" charset="0"/>
              </a:rPr>
              <a:t> push </a:t>
            </a:r>
          </a:p>
          <a:p>
            <a:pPr marL="557213" indent="-385763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Futura Medium" charset="0"/>
              <a:ea typeface="Futura Medium" charset="0"/>
              <a:cs typeface="Futura Medium" charset="0"/>
            </a:endParaRPr>
          </a:p>
          <a:p>
            <a:pPr marL="557213" indent="-385763"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>
                <a:latin typeface="Futura Medium" charset="0"/>
                <a:ea typeface="Futura Medium" charset="0"/>
                <a:cs typeface="Futura Medium" charset="0"/>
              </a:rPr>
              <a:t>git</a:t>
            </a:r>
            <a:r>
              <a:rPr lang="en-US" sz="18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1800" dirty="0" smtClean="0">
                <a:latin typeface="Futura Medium" charset="0"/>
                <a:ea typeface="Futura Medium" charset="0"/>
                <a:cs typeface="Futura Medium" charset="0"/>
              </a:rPr>
              <a:t>pull</a:t>
            </a:r>
            <a:endParaRPr lang="en-US" sz="18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12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r>
              <a:rPr lang="en-US" sz="3000" b="0" dirty="0">
                <a:latin typeface="Futura Medium" charset="0"/>
                <a:ea typeface="Futura Medium" charset="0"/>
                <a:cs typeface="Futura Medium" charset="0"/>
              </a:rPr>
              <a:t>Basic </a:t>
            </a:r>
            <a:r>
              <a:rPr lang="en-US" sz="3000" b="0" dirty="0" err="1">
                <a:latin typeface="Futura Medium" charset="0"/>
                <a:ea typeface="Futura Medium" charset="0"/>
                <a:cs typeface="Futura Medium" charset="0"/>
              </a:rPr>
              <a:t>Git</a:t>
            </a:r>
            <a:r>
              <a:rPr lang="en-US" sz="3000" b="0" dirty="0">
                <a:latin typeface="Futura Medium" charset="0"/>
                <a:ea typeface="Futura Medium" charset="0"/>
                <a:cs typeface="Futura Medium" charset="0"/>
              </a:rPr>
              <a:t> Commands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75509" y="685801"/>
            <a:ext cx="6172200" cy="3394472"/>
          </a:xfrm>
          <a:prstGeom prst="rect">
            <a:avLst/>
          </a:prstGeom>
        </p:spPr>
        <p:txBody>
          <a:bodyPr numCol="1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0">
              <a:spcBef>
                <a:spcPts val="0"/>
              </a:spcBef>
              <a:buNone/>
            </a:pPr>
            <a:r>
              <a:rPr lang="en-US" sz="1800" u="sng" dirty="0" smtClean="0">
                <a:latin typeface="Futura Medium" charset="0"/>
                <a:ea typeface="Futura Medium" charset="0"/>
                <a:cs typeface="Futura Medium" charset="0"/>
              </a:rPr>
              <a:t>Five </a:t>
            </a:r>
            <a:r>
              <a:rPr lang="en-US" sz="1800" u="sng" dirty="0" err="1">
                <a:latin typeface="Futura Medium" charset="0"/>
                <a:ea typeface="Futura Medium" charset="0"/>
                <a:cs typeface="Futura Medium" charset="0"/>
              </a:rPr>
              <a:t>git</a:t>
            </a:r>
            <a:r>
              <a:rPr lang="en-US" sz="1800" u="sng" dirty="0">
                <a:latin typeface="Futura Medium" charset="0"/>
                <a:ea typeface="Futura Medium" charset="0"/>
                <a:cs typeface="Futura Medium" charset="0"/>
              </a:rPr>
              <a:t> commands to get started:</a:t>
            </a:r>
          </a:p>
          <a:p>
            <a:pPr marL="171450" indent="0">
              <a:spcBef>
                <a:spcPts val="0"/>
              </a:spcBef>
              <a:buNone/>
            </a:pPr>
            <a:endParaRPr lang="en-US" sz="1800" u="sng" dirty="0">
              <a:latin typeface="Futura Medium" charset="0"/>
              <a:ea typeface="Futura Medium" charset="0"/>
              <a:cs typeface="Futura Medium" charset="0"/>
            </a:endParaRPr>
          </a:p>
          <a:p>
            <a:pPr marL="557213" indent="-385763"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>
                <a:latin typeface="Futura Medium" charset="0"/>
                <a:ea typeface="Futura Medium" charset="0"/>
                <a:cs typeface="Futura Medium" charset="0"/>
              </a:rPr>
              <a:t>git</a:t>
            </a:r>
            <a:r>
              <a:rPr lang="en-US" sz="1800" dirty="0">
                <a:latin typeface="Futura Medium" charset="0"/>
                <a:ea typeface="Futura Medium" charset="0"/>
                <a:cs typeface="Futura Medium" charset="0"/>
              </a:rPr>
              <a:t> clone – copies an entire repo (to begin).</a:t>
            </a:r>
          </a:p>
          <a:p>
            <a:pPr marL="557213" indent="-385763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Futura Medium" charset="0"/>
              <a:ea typeface="Futura Medium" charset="0"/>
              <a:cs typeface="Futura Medium" charset="0"/>
            </a:endParaRPr>
          </a:p>
          <a:p>
            <a:pPr marL="557213" indent="-385763"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>
                <a:latin typeface="Futura Medium" charset="0"/>
                <a:ea typeface="Futura Medium" charset="0"/>
                <a:cs typeface="Futura Medium" charset="0"/>
              </a:rPr>
              <a:t>git</a:t>
            </a:r>
            <a:r>
              <a:rPr lang="en-US" sz="1800" dirty="0">
                <a:latin typeface="Futura Medium" charset="0"/>
                <a:ea typeface="Futura Medium" charset="0"/>
                <a:cs typeface="Futura Medium" charset="0"/>
              </a:rPr>
              <a:t> add – adds a file for inclusion in </a:t>
            </a:r>
            <a:r>
              <a:rPr lang="en-US" sz="1800" dirty="0" err="1">
                <a:latin typeface="Futura Medium" charset="0"/>
                <a:ea typeface="Futura Medium" charset="0"/>
                <a:cs typeface="Futura Medium" charset="0"/>
              </a:rPr>
              <a:t>Git</a:t>
            </a:r>
            <a:r>
              <a:rPr lang="en-US" sz="1800" dirty="0">
                <a:latin typeface="Futura Medium" charset="0"/>
                <a:ea typeface="Futura Medium" charset="0"/>
                <a:cs typeface="Futura Medium" charset="0"/>
              </a:rPr>
              <a:t>.</a:t>
            </a:r>
          </a:p>
          <a:p>
            <a:pPr marL="557213" indent="-385763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Futura Medium" charset="0"/>
              <a:ea typeface="Futura Medium" charset="0"/>
              <a:cs typeface="Futura Medium" charset="0"/>
            </a:endParaRPr>
          </a:p>
          <a:p>
            <a:pPr marL="557213" indent="-385763"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>
                <a:latin typeface="Futura Medium" charset="0"/>
                <a:ea typeface="Futura Medium" charset="0"/>
                <a:cs typeface="Futura Medium" charset="0"/>
              </a:rPr>
              <a:t>git</a:t>
            </a:r>
            <a:r>
              <a:rPr lang="en-US" sz="1800" dirty="0">
                <a:latin typeface="Futura Medium" charset="0"/>
                <a:ea typeface="Futura Medium" charset="0"/>
                <a:cs typeface="Futura Medium" charset="0"/>
              </a:rPr>
              <a:t> commit – notes a change to the local repo.</a:t>
            </a:r>
          </a:p>
          <a:p>
            <a:pPr marL="557213" indent="-385763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Futura Medium" charset="0"/>
              <a:ea typeface="Futura Medium" charset="0"/>
              <a:cs typeface="Futura Medium" charset="0"/>
            </a:endParaRPr>
          </a:p>
          <a:p>
            <a:pPr marL="557213" indent="-385763"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>
                <a:latin typeface="Futura Medium" charset="0"/>
                <a:ea typeface="Futura Medium" charset="0"/>
                <a:cs typeface="Futura Medium" charset="0"/>
              </a:rPr>
              <a:t>git</a:t>
            </a:r>
            <a:r>
              <a:rPr lang="en-US" sz="1800" dirty="0">
                <a:latin typeface="Futura Medium" charset="0"/>
                <a:ea typeface="Futura Medium" charset="0"/>
                <a:cs typeface="Futura Medium" charset="0"/>
              </a:rPr>
              <a:t> push – sends changes to hosting service.</a:t>
            </a:r>
          </a:p>
          <a:p>
            <a:pPr marL="557213" indent="-385763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Futura Medium" charset="0"/>
              <a:ea typeface="Futura Medium" charset="0"/>
              <a:cs typeface="Futura Medium" charset="0"/>
            </a:endParaRPr>
          </a:p>
          <a:p>
            <a:pPr marL="557213" indent="-385763"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>
                <a:latin typeface="Futura Medium" charset="0"/>
                <a:ea typeface="Futura Medium" charset="0"/>
                <a:cs typeface="Futura Medium" charset="0"/>
              </a:rPr>
              <a:t>git</a:t>
            </a:r>
            <a:r>
              <a:rPr lang="en-US" sz="1800" dirty="0">
                <a:latin typeface="Futura Medium" charset="0"/>
                <a:ea typeface="Futura Medium" charset="0"/>
                <a:cs typeface="Futura Medium" charset="0"/>
              </a:rPr>
              <a:t> pull – downloads freshest version of repo</a:t>
            </a:r>
            <a:r>
              <a:rPr lang="en-US" sz="1800" dirty="0" smtClean="0">
                <a:latin typeface="Futura Medium" charset="0"/>
                <a:ea typeface="Futura Medium" charset="0"/>
                <a:cs typeface="Futura Medium" charset="0"/>
              </a:rPr>
              <a:t>.</a:t>
            </a:r>
            <a:endParaRPr lang="en-US" sz="18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187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58044" y="3041109"/>
            <a:ext cx="9437511" cy="1779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r>
              <a:rPr lang="en-US" sz="3000" b="0" dirty="0">
                <a:latin typeface="Futura Medium" charset="0"/>
                <a:ea typeface="Futura Medium" charset="0"/>
                <a:cs typeface="Futura Medium" charset="0"/>
              </a:rPr>
              <a:t>So… What’s this GitHub?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742950"/>
            <a:ext cx="6862403" cy="2202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050"/>
          </a:p>
        </p:txBody>
      </p:sp>
      <p:sp>
        <p:nvSpPr>
          <p:cNvPr id="4" name="TextBox 3"/>
          <p:cNvSpPr txBox="1"/>
          <p:nvPr/>
        </p:nvSpPr>
        <p:spPr>
          <a:xfrm>
            <a:off x="1371601" y="711197"/>
            <a:ext cx="6457949" cy="20313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is a Web-Based hosting service to store code online.</a:t>
            </a:r>
          </a:p>
          <a:p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allows developers to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(download) code or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(upload) code to the same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(directory). </a:t>
            </a:r>
          </a:p>
          <a:p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also allows developers to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histories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code changes and to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issues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5" name="Picture 6" descr="https://kanbanize.com/blog/wp-content/uploads/2014/11/GitHu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9" b="16089"/>
          <a:stretch/>
        </p:blipFill>
        <p:spPr>
          <a:xfrm>
            <a:off x="2800351" y="3130632"/>
            <a:ext cx="3976328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140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286979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Assignment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994429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Create a repository in </a:t>
            </a:r>
            <a:r>
              <a:rPr lang="en" dirty="0" err="1">
                <a:latin typeface="Futura Medium" charset="0"/>
                <a:ea typeface="Futura Medium" charset="0"/>
                <a:cs typeface="Futura Medium" charset="0"/>
              </a:rPr>
              <a:t>github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, and clone it to your machine. </a:t>
            </a:r>
            <a:r>
              <a:rPr lang="en" dirty="0" err="1">
                <a:solidFill>
                  <a:srgbClr val="4A86E8"/>
                </a:solidFill>
                <a:latin typeface="Futura Medium" charset="0"/>
                <a:ea typeface="Futura Medium" charset="0"/>
                <a:cs typeface="Futura Medium" charset="0"/>
              </a:rPr>
              <a:t>git</a:t>
            </a:r>
            <a:r>
              <a:rPr lang="en" dirty="0">
                <a:solidFill>
                  <a:srgbClr val="4A86E8"/>
                </a:solidFill>
                <a:latin typeface="Futura Medium" charset="0"/>
                <a:ea typeface="Futura Medium" charset="0"/>
                <a:cs typeface="Futura Medium" charset="0"/>
              </a:rPr>
              <a:t> clone https://...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Move our file/folder structure [from </a:t>
            </a:r>
            <a:r>
              <a:rPr lang="en-US" smtClean="0">
                <a:latin typeface="Futura Medium" charset="0"/>
                <a:ea typeface="Futura Medium" charset="0"/>
                <a:cs typeface="Futura Medium" charset="0"/>
              </a:rPr>
              <a:t>Tuesday</a:t>
            </a:r>
            <a:r>
              <a:rPr lang="en" smtClean="0">
                <a:latin typeface="Futura Medium" charset="0"/>
                <a:ea typeface="Futura Medium" charset="0"/>
                <a:cs typeface="Futura Medium" charset="0"/>
              </a:rPr>
              <a:t>] 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to the cloned repo.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Add all files and commit the changes. </a:t>
            </a:r>
            <a:r>
              <a:rPr lang="en" dirty="0" err="1">
                <a:solidFill>
                  <a:srgbClr val="4A86E8"/>
                </a:solidFill>
                <a:latin typeface="Futura Medium" charset="0"/>
                <a:ea typeface="Futura Medium" charset="0"/>
                <a:cs typeface="Futura Medium" charset="0"/>
              </a:rPr>
              <a:t>git</a:t>
            </a:r>
            <a:r>
              <a:rPr lang="en" dirty="0">
                <a:solidFill>
                  <a:srgbClr val="4A86E8"/>
                </a:solidFill>
                <a:latin typeface="Futura Medium" charset="0"/>
                <a:ea typeface="Futura Medium" charset="0"/>
                <a:cs typeface="Futura Medium" charset="0"/>
              </a:rPr>
              <a:t> add -A   </a:t>
            </a:r>
            <a:r>
              <a:rPr lang="en" dirty="0">
                <a:solidFill>
                  <a:srgbClr val="FFFFFF"/>
                </a:solidFill>
                <a:latin typeface="Futura Medium" charset="0"/>
                <a:ea typeface="Futura Medium" charset="0"/>
                <a:cs typeface="Futura Medium" charset="0"/>
              </a:rPr>
              <a:t>then</a:t>
            </a:r>
            <a:r>
              <a:rPr lang="en" dirty="0">
                <a:solidFill>
                  <a:srgbClr val="4A86E8"/>
                </a:solidFill>
                <a:latin typeface="Futura Medium" charset="0"/>
                <a:ea typeface="Futura Medium" charset="0"/>
                <a:cs typeface="Futura Medium" charset="0"/>
              </a:rPr>
              <a:t>   </a:t>
            </a:r>
            <a:r>
              <a:rPr lang="en" dirty="0" err="1">
                <a:solidFill>
                  <a:srgbClr val="4A86E8"/>
                </a:solidFill>
                <a:latin typeface="Futura Medium" charset="0"/>
                <a:ea typeface="Futura Medium" charset="0"/>
                <a:cs typeface="Futura Medium" charset="0"/>
              </a:rPr>
              <a:t>git</a:t>
            </a:r>
            <a:r>
              <a:rPr lang="en" dirty="0">
                <a:solidFill>
                  <a:srgbClr val="4A86E8"/>
                </a:solidFill>
                <a:latin typeface="Futura Medium" charset="0"/>
                <a:ea typeface="Futura Medium" charset="0"/>
                <a:cs typeface="Futura Medium" charset="0"/>
              </a:rPr>
              <a:t> commit -m "comment"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Push the changes to a remote repository. </a:t>
            </a:r>
            <a:r>
              <a:rPr lang="en" dirty="0" err="1">
                <a:solidFill>
                  <a:srgbClr val="4A86E8"/>
                </a:solidFill>
                <a:latin typeface="Futura Medium" charset="0"/>
                <a:ea typeface="Futura Medium" charset="0"/>
                <a:cs typeface="Futura Medium" charset="0"/>
              </a:rPr>
              <a:t>git</a:t>
            </a:r>
            <a:r>
              <a:rPr lang="en" dirty="0">
                <a:solidFill>
                  <a:srgbClr val="4A86E8"/>
                </a:solidFill>
                <a:latin typeface="Futura Medium" charset="0"/>
                <a:ea typeface="Futura Medium" charset="0"/>
                <a:cs typeface="Futura Medium" charset="0"/>
              </a:rPr>
              <a:t> push origin master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Create a branch. </a:t>
            </a:r>
            <a:r>
              <a:rPr lang="en" dirty="0" err="1">
                <a:solidFill>
                  <a:srgbClr val="4A86E8"/>
                </a:solidFill>
                <a:latin typeface="Futura Medium" charset="0"/>
                <a:ea typeface="Futura Medium" charset="0"/>
                <a:cs typeface="Futura Medium" charset="0"/>
              </a:rPr>
              <a:t>git</a:t>
            </a:r>
            <a:r>
              <a:rPr lang="en" dirty="0">
                <a:solidFill>
                  <a:srgbClr val="4A86E8"/>
                </a:solidFill>
                <a:latin typeface="Futura Medium" charset="0"/>
                <a:ea typeface="Futura Medium" charset="0"/>
                <a:cs typeface="Futura Medium" charset="0"/>
              </a:rPr>
              <a:t> branch branch-name	</a:t>
            </a:r>
            <a:r>
              <a:rPr lang="en" dirty="0" err="1">
                <a:solidFill>
                  <a:srgbClr val="4A86E8"/>
                </a:solidFill>
                <a:latin typeface="Futura Medium" charset="0"/>
                <a:ea typeface="Futura Medium" charset="0"/>
                <a:cs typeface="Futura Medium" charset="0"/>
              </a:rPr>
              <a:t>git</a:t>
            </a:r>
            <a:r>
              <a:rPr lang="en" dirty="0">
                <a:solidFill>
                  <a:srgbClr val="4A86E8"/>
                </a:solidFill>
                <a:latin typeface="Futura Medium" charset="0"/>
                <a:ea typeface="Futura Medium" charset="0"/>
                <a:cs typeface="Futura Medium" charset="0"/>
              </a:rPr>
              <a:t> checkout branch-name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Change files.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Add and commit the changes. </a:t>
            </a:r>
            <a:r>
              <a:rPr lang="en" dirty="0" err="1">
                <a:solidFill>
                  <a:srgbClr val="4A86E8"/>
                </a:solidFill>
                <a:latin typeface="Futura Medium" charset="0"/>
                <a:ea typeface="Futura Medium" charset="0"/>
                <a:cs typeface="Futura Medium" charset="0"/>
              </a:rPr>
              <a:t>git</a:t>
            </a:r>
            <a:r>
              <a:rPr lang="en" dirty="0">
                <a:solidFill>
                  <a:srgbClr val="4A86E8"/>
                </a:solidFill>
                <a:latin typeface="Futura Medium" charset="0"/>
                <a:ea typeface="Futura Medium" charset="0"/>
                <a:cs typeface="Futura Medium" charset="0"/>
              </a:rPr>
              <a:t> add -A   </a:t>
            </a:r>
            <a:r>
              <a:rPr lang="en" dirty="0">
                <a:solidFill>
                  <a:srgbClr val="FFFFFF"/>
                </a:solidFill>
                <a:latin typeface="Futura Medium" charset="0"/>
                <a:ea typeface="Futura Medium" charset="0"/>
                <a:cs typeface="Futura Medium" charset="0"/>
              </a:rPr>
              <a:t>then</a:t>
            </a:r>
            <a:r>
              <a:rPr lang="en" dirty="0">
                <a:solidFill>
                  <a:srgbClr val="4A86E8"/>
                </a:solidFill>
                <a:latin typeface="Futura Medium" charset="0"/>
                <a:ea typeface="Futura Medium" charset="0"/>
                <a:cs typeface="Futura Medium" charset="0"/>
              </a:rPr>
              <a:t>   </a:t>
            </a:r>
            <a:r>
              <a:rPr lang="en" dirty="0" err="1">
                <a:solidFill>
                  <a:srgbClr val="4A86E8"/>
                </a:solidFill>
                <a:latin typeface="Futura Medium" charset="0"/>
                <a:ea typeface="Futura Medium" charset="0"/>
                <a:cs typeface="Futura Medium" charset="0"/>
              </a:rPr>
              <a:t>git</a:t>
            </a:r>
            <a:r>
              <a:rPr lang="en" dirty="0">
                <a:solidFill>
                  <a:srgbClr val="4A86E8"/>
                </a:solidFill>
                <a:latin typeface="Futura Medium" charset="0"/>
                <a:ea typeface="Futura Medium" charset="0"/>
                <a:cs typeface="Futura Medium" charset="0"/>
              </a:rPr>
              <a:t> commit -m "comment"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Push the changes to a remote repository. </a:t>
            </a:r>
            <a:r>
              <a:rPr lang="en" dirty="0" err="1">
                <a:solidFill>
                  <a:srgbClr val="4A86E8"/>
                </a:solidFill>
                <a:latin typeface="Futura Medium" charset="0"/>
                <a:ea typeface="Futura Medium" charset="0"/>
                <a:cs typeface="Futura Medium" charset="0"/>
              </a:rPr>
              <a:t>git</a:t>
            </a:r>
            <a:r>
              <a:rPr lang="en" dirty="0">
                <a:solidFill>
                  <a:srgbClr val="4A86E8"/>
                </a:solidFill>
                <a:latin typeface="Futura Medium" charset="0"/>
                <a:ea typeface="Futura Medium" charset="0"/>
                <a:cs typeface="Futura Medium" charset="0"/>
              </a:rPr>
              <a:t> push origin branch-name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utura Medium" charset="0"/>
                <a:ea typeface="Futura Medium" charset="0"/>
                <a:cs typeface="Futura Medium" charset="0"/>
              </a:rPr>
              <a:t>Bonus Points: Use </a:t>
            </a:r>
            <a:r>
              <a:rPr lang="en" dirty="0" err="1">
                <a:solidFill>
                  <a:srgbClr val="FFFFFF"/>
                </a:solidFill>
                <a:latin typeface="Futura Medium" charset="0"/>
                <a:ea typeface="Futura Medium" charset="0"/>
                <a:cs typeface="Futura Medium" charset="0"/>
              </a:rPr>
              <a:t>github</a:t>
            </a:r>
            <a:r>
              <a:rPr lang="en" dirty="0">
                <a:solidFill>
                  <a:srgbClr val="FFFFFF"/>
                </a:solidFill>
                <a:latin typeface="Futura Medium" charset="0"/>
                <a:ea typeface="Futura Medium" charset="0"/>
                <a:cs typeface="Futura Medium" charset="0"/>
              </a:rPr>
              <a:t> to create a pull request. Use </a:t>
            </a:r>
            <a:r>
              <a:rPr lang="en" dirty="0" err="1">
                <a:solidFill>
                  <a:srgbClr val="FFFFFF"/>
                </a:solidFill>
                <a:latin typeface="Futura Medium" charset="0"/>
                <a:ea typeface="Futura Medium" charset="0"/>
                <a:cs typeface="Futura Medium" charset="0"/>
              </a:rPr>
              <a:t>github</a:t>
            </a:r>
            <a:r>
              <a:rPr lang="en" dirty="0">
                <a:solidFill>
                  <a:srgbClr val="FFFFFF"/>
                </a:solidFill>
                <a:latin typeface="Futura Medium" charset="0"/>
                <a:ea typeface="Futura Medium" charset="0"/>
                <a:cs typeface="Futura Medium" charset="0"/>
              </a:rPr>
              <a:t> to create a fork.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HTML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tag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attribute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stuff&lt;/</a:t>
            </a:r>
            <a:r>
              <a:rPr lang="en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tag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tag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attribute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"&gt;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tag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&gt;more stuff&lt;/</a:t>
            </a:r>
            <a:r>
              <a:rPr lang="en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tag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stuff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tag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-US" u="sng" dirty="0" smtClean="0">
                <a:solidFill>
                  <a:schemeClr val="hlink"/>
                </a:solidFill>
                <a:latin typeface="Futura Medium" charset="0"/>
                <a:ea typeface="Futura Medium" charset="0"/>
                <a:cs typeface="Futura Medium" charset="0"/>
                <a:hlinkClick r:id="rId3"/>
              </a:rPr>
              <a:t>https://developer.mozilla.org/en-US/docs/Web/HTML</a:t>
            </a:r>
            <a:endParaRPr lang="en-US" u="sng" dirty="0" smtClean="0">
              <a:solidFill>
                <a:schemeClr val="hlink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lvl="0"/>
            <a:r>
              <a:rPr lang="en-US" u="sng" dirty="0">
                <a:solidFill>
                  <a:schemeClr val="hlink"/>
                </a:solidFill>
                <a:latin typeface="Futura Medium" charset="0"/>
                <a:ea typeface="Futura Medium" charset="0"/>
                <a:cs typeface="Futura Medium" charset="0"/>
              </a:rPr>
              <a:t>https://know-it-</a:t>
            </a:r>
            <a:r>
              <a:rPr lang="en-US" u="sng" dirty="0" err="1">
                <a:solidFill>
                  <a:schemeClr val="hlink"/>
                </a:solidFill>
                <a:latin typeface="Futura Medium" charset="0"/>
                <a:ea typeface="Futura Medium" charset="0"/>
                <a:cs typeface="Futura Medium" charset="0"/>
              </a:rPr>
              <a:t>all.io</a:t>
            </a:r>
            <a:r>
              <a:rPr lang="en-US" u="sng" dirty="0">
                <a:solidFill>
                  <a:schemeClr val="hlink"/>
                </a:solidFill>
                <a:latin typeface="Futura Medium" charset="0"/>
                <a:ea typeface="Futura Medium" charset="0"/>
                <a:cs typeface="Futura Medium" charset="0"/>
              </a:rPr>
              <a:t>/</a:t>
            </a:r>
            <a:endParaRPr lang="en-US" u="sng" dirty="0" smtClean="0">
              <a:solidFill>
                <a:schemeClr val="hlink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HTML elements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Futura Medium" charset="0"/>
                <a:ea typeface="Futura Medium" charset="0"/>
                <a:cs typeface="Futura Medium" charset="0"/>
              </a:rPr>
              <a:t>Containers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dirty="0">
                <a:latin typeface="Courier" charset="0"/>
                <a:ea typeface="Courier" charset="0"/>
                <a:cs typeface="Courier" charset="0"/>
              </a:rPr>
              <a:t>div, span, header, aside, </a:t>
            </a:r>
            <a:r>
              <a:rPr lang="en" dirty="0" err="1">
                <a:latin typeface="Courier" charset="0"/>
                <a:ea typeface="Courier" charset="0"/>
                <a:cs typeface="Courier" charset="0"/>
              </a:rPr>
              <a:t>nav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, footer, table, </a:t>
            </a:r>
            <a:r>
              <a:rPr lang="en" dirty="0" err="1">
                <a:latin typeface="Courier" charset="0"/>
                <a:ea typeface="Courier" charset="0"/>
                <a:cs typeface="Courier" charset="0"/>
              </a:rPr>
              <a:t>ol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" dirty="0" err="1">
                <a:latin typeface="Courier" charset="0"/>
                <a:ea typeface="Courier" charset="0"/>
                <a:cs typeface="Courier" charset="0"/>
              </a:rPr>
              <a:t>ul</a:t>
            </a:r>
            <a:endParaRPr lang="en" dirty="0">
              <a:latin typeface="Courier" charset="0"/>
              <a:ea typeface="Courier" charset="0"/>
              <a:cs typeface="Courier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Futura Medium" charset="0"/>
                <a:ea typeface="Futura Medium" charset="0"/>
                <a:cs typeface="Futura Medium" charset="0"/>
              </a:rPr>
              <a:t>Content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dirty="0">
                <a:latin typeface="Courier" charset="0"/>
                <a:ea typeface="Courier" charset="0"/>
                <a:cs typeface="Courier" charset="0"/>
              </a:rPr>
              <a:t>h1, p, a, </a:t>
            </a:r>
            <a:r>
              <a:rPr lang="en" dirty="0" err="1">
                <a:latin typeface="Courier" charset="0"/>
                <a:ea typeface="Courier" charset="0"/>
                <a:cs typeface="Courier" charset="0"/>
              </a:rPr>
              <a:t>img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, audio, video, canvas, li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Futura Medium" charset="0"/>
                <a:ea typeface="Futura Medium" charset="0"/>
                <a:cs typeface="Futura Medium" charset="0"/>
              </a:rPr>
              <a:t>Forms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dirty="0">
                <a:latin typeface="Courier" charset="0"/>
                <a:ea typeface="Courier" charset="0"/>
                <a:cs typeface="Courier" charset="0"/>
              </a:rPr>
              <a:t>form, input, </a:t>
            </a:r>
            <a:r>
              <a:rPr lang="en" dirty="0" err="1">
                <a:latin typeface="Courier" charset="0"/>
                <a:ea typeface="Courier" charset="0"/>
                <a:cs typeface="Courier" charset="0"/>
              </a:rPr>
              <a:t>textarea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, file, select, button</a:t>
            </a:r>
          </a:p>
          <a:p>
            <a:pPr lvl="0">
              <a:spcBef>
                <a:spcPts val="0"/>
              </a:spcBef>
              <a:buNone/>
            </a:pPr>
            <a:endParaRPr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423" y="0"/>
            <a:ext cx="5143500" cy="490391"/>
          </a:xfrm>
        </p:spPr>
        <p:txBody>
          <a:bodyPr numCol="1">
            <a:noAutofit/>
          </a:bodyPr>
          <a:lstStyle/>
          <a:p>
            <a:r>
              <a:rPr lang="en-US" sz="3000" b="0" dirty="0">
                <a:latin typeface="Futura Medium" charset="0"/>
                <a:ea typeface="Futura Medium" charset="0"/>
                <a:cs typeface="Futura Medium" charset="0"/>
              </a:rPr>
              <a:t>HTML for Forms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1" y="650787"/>
            <a:ext cx="4822031" cy="263604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51" y="3461504"/>
            <a:ext cx="3250406" cy="11715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cxnSp>
        <p:nvCxnSpPr>
          <p:cNvPr id="7" name="Curved Connector 6"/>
          <p:cNvCxnSpPr>
            <a:stCxn id="4" idx="1"/>
            <a:endCxn id="6" idx="1"/>
          </p:cNvCxnSpPr>
          <p:nvPr/>
        </p:nvCxnSpPr>
        <p:spPr>
          <a:xfrm rot="10800000" flipV="1">
            <a:off x="2686050" y="1968809"/>
            <a:ext cx="9525" cy="2078483"/>
          </a:xfrm>
          <a:prstGeom prst="curvedConnector3">
            <a:avLst>
              <a:gd name="adj1" fmla="val 13739236"/>
            </a:avLst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56101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 descr="iStock_000005182627Small.jpg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-460207"/>
            <a:ext cx="9143999" cy="606390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Authoring code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Don't just write code.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Think of your code like a paper you're writing.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Start with a skeleton, a rough outline of what you want to do.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Then a first draft and have someone review it.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Continue to </a:t>
            </a:r>
            <a:r>
              <a:rPr lang="en" strike="sngStrike" dirty="0" smtClean="0">
                <a:latin typeface="Futura Medium" charset="0"/>
                <a:ea typeface="Futura Medium" charset="0"/>
                <a:cs typeface="Futura Medium" charset="0"/>
              </a:rPr>
              <a:t>perfection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doneness</a:t>
            </a: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.</a:t>
            </a:r>
            <a:endParaRPr lang="en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 descr="iStock_000005182627Small.jpg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-460198"/>
            <a:ext cx="9143999" cy="606390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Authoring code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Your code has an audience.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For now, that audience is your future employer.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In the future, it will be your </a:t>
            </a: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colleagues</a:t>
            </a:r>
            <a:endParaRPr lang="en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Code examples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Let's look at some good code, and some not so good code.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Reminders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Use the office hours 45m before and 30m after class.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Come early and miss traffic :)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Eric can set up one-on-one meetings if you need help.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Ask each other for help too, and be willing to lend a hand</a:t>
            </a: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.</a:t>
            </a:r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pPr lvl="0"/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Class </a:t>
            </a:r>
            <a:r>
              <a:rPr lang="en-US" dirty="0" err="1" smtClean="0">
                <a:latin typeface="Futura Medium" charset="0"/>
                <a:ea typeface="Futura Medium" charset="0"/>
                <a:cs typeface="Futura Medium" charset="0"/>
              </a:rPr>
              <a:t>gitlab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 repo:  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  <a:hlinkClick r:id="rId3"/>
              </a:rPr>
              <a:t>http://</a:t>
            </a:r>
            <a:r>
              <a:rPr lang="en-US" dirty="0" err="1">
                <a:latin typeface="Futura Medium" charset="0"/>
                <a:ea typeface="Futura Medium" charset="0"/>
                <a:cs typeface="Futura Medium" charset="0"/>
                <a:hlinkClick r:id="rId3"/>
              </a:rPr>
              <a:t>ucsd.bootcampcontent.com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  <a:hlinkClick r:id="rId3"/>
              </a:rPr>
              <a:t>/UCSD-Coding-</a:t>
            </a:r>
            <a:r>
              <a:rPr lang="en-US" dirty="0" err="1">
                <a:latin typeface="Futura Medium" charset="0"/>
                <a:ea typeface="Futura Medium" charset="0"/>
                <a:cs typeface="Futura Medium" charset="0"/>
                <a:hlinkClick r:id="rId3"/>
              </a:rPr>
              <a:t>Bootcamp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  <a:hlinkClick r:id="rId3"/>
              </a:rPr>
              <a:t>/04-2017-Class-Repository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Assignment: Biography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Create your biography, then commit it to </a:t>
            </a:r>
            <a:r>
              <a:rPr lang="en" dirty="0" err="1">
                <a:latin typeface="Futura Medium" charset="0"/>
                <a:ea typeface="Futura Medium" charset="0"/>
                <a:cs typeface="Futura Medium" charset="0"/>
              </a:rPr>
              <a:t>github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Futura Medium" charset="0"/>
                <a:ea typeface="Futura Medium" charset="0"/>
                <a:cs typeface="Futura Medium" charset="0"/>
              </a:rPr>
              <a:t>Include: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Your name and your picture.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Your </a:t>
            </a: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location</a:t>
            </a:r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Links 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to your </a:t>
            </a:r>
            <a:r>
              <a:rPr lang="en" dirty="0" err="1">
                <a:latin typeface="Futura Medium" charset="0"/>
                <a:ea typeface="Futura Medium" charset="0"/>
                <a:cs typeface="Futura Medium" charset="0"/>
              </a:rPr>
              <a:t>github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 and </a:t>
            </a:r>
            <a:r>
              <a:rPr lang="en" dirty="0" err="1">
                <a:latin typeface="Futura Medium" charset="0"/>
                <a:ea typeface="Futura Medium" charset="0"/>
                <a:cs typeface="Futura Medium" charset="0"/>
              </a:rPr>
              <a:t>stackoverflow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 profiles.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Why you want to develop software. 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An industry in which you’d like to work.</a:t>
            </a:r>
            <a:endParaRPr lang="en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r>
              <a:rPr lang="en-US" sz="3000" b="0" dirty="0" smtClean="0">
                <a:latin typeface="Futura Medium" charset="0"/>
                <a:ea typeface="Futura Medium" charset="0"/>
                <a:cs typeface="Futura Medium" charset="0"/>
              </a:rPr>
              <a:t>Your Turn</a:t>
            </a:r>
            <a:endParaRPr lang="en-US" sz="3000" b="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4195" y="517212"/>
            <a:ext cx="6866806" cy="4219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645030"/>
            <a:ext cx="5772150" cy="39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4107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Styling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selector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 { </a:t>
            </a:r>
            <a:r>
              <a:rPr lang="en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: value; }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Futura Medium" charset="0"/>
                <a:ea typeface="Futura Medium" charset="0"/>
                <a:cs typeface="Futura Medium" charset="0"/>
              </a:rPr>
              <a:t>Selectors</a:t>
            </a:r>
            <a:r>
              <a:rPr lang="en" dirty="0"/>
              <a:t>: </a:t>
            </a:r>
            <a:r>
              <a:rPr lang="en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tag .class #id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Futura Medium" charset="0"/>
                <a:ea typeface="Futura Medium" charset="0"/>
                <a:cs typeface="Futura Medium" charset="0"/>
              </a:rPr>
              <a:t>Example</a:t>
            </a:r>
            <a:r>
              <a:rPr lang="en" dirty="0"/>
              <a:t>: </a:t>
            </a:r>
            <a:r>
              <a:rPr lang="en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 { </a:t>
            </a:r>
            <a:r>
              <a:rPr lang="en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color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" dirty="0" err="1">
                <a:latin typeface="Courier" charset="0"/>
                <a:ea typeface="Courier" charset="0"/>
                <a:cs typeface="Courier" charset="0"/>
              </a:rPr>
              <a:t>lightblue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; }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latin typeface="Futura Medium" charset="0"/>
                <a:ea typeface="Futura Medium" charset="0"/>
                <a:cs typeface="Futura Medium" charset="0"/>
                <a:hlinkClick r:id="rId3"/>
              </a:rPr>
              <a:t>https://developer.mozilla.org/en-US/docs/Web/CSS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Styling: Fonts, Backgrounds, and Colors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#introduction</a:t>
            </a: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" sz="1400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font-family</a:t>
            </a: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: Arial;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" sz="1400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color</a:t>
            </a: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" sz="1400" dirty="0" err="1">
                <a:latin typeface="Courier" charset="0"/>
                <a:ea typeface="Courier" charset="0"/>
                <a:cs typeface="Courier" charset="0"/>
              </a:rPr>
              <a:t>lightblue</a:t>
            </a: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ourier" charset="0"/>
              <a:ea typeface="Courier" charset="0"/>
              <a:cs typeface="Courier" charset="0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div </a:t>
            </a: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" sz="1400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background</a:t>
            </a: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: #</a:t>
            </a:r>
            <a:r>
              <a:rPr lang="en" sz="1400" dirty="0" err="1">
                <a:latin typeface="Courier" charset="0"/>
                <a:ea typeface="Courier" charset="0"/>
                <a:cs typeface="Courier" charset="0"/>
              </a:rPr>
              <a:t>eee</a:t>
            </a: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" sz="1400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border</a:t>
            </a: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: 1px solid #</a:t>
            </a:r>
            <a:r>
              <a:rPr lang="en" sz="1400" dirty="0" err="1">
                <a:latin typeface="Courier" charset="0"/>
                <a:ea typeface="Courier" charset="0"/>
                <a:cs typeface="Courier" charset="0"/>
              </a:rPr>
              <a:t>cdcdcd</a:t>
            </a: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Styling: Alignment and Spacing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.navigation</a:t>
            </a: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" sz="1400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margin</a:t>
            </a: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: 10px;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ourier" charset="0"/>
              <a:ea typeface="Courier" charset="0"/>
              <a:cs typeface="Courier" charset="0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#content</a:t>
            </a: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" sz="1400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padding</a:t>
            </a: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: 6px;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ourier" charset="0"/>
              <a:ea typeface="Courier" charset="0"/>
              <a:cs typeface="Courier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h2</a:t>
            </a: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" sz="1400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text-align</a:t>
            </a: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: center;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Styling: Positioning and Layout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#absolute</a:t>
            </a: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" sz="1400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position</a:t>
            </a: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: absolute;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" sz="1400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top</a:t>
            </a: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: 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ourier" charset="0"/>
              <a:ea typeface="Courier" charset="0"/>
              <a:cs typeface="Courier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#floating</a:t>
            </a: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" sz="1400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float</a:t>
            </a: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: left;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" sz="1400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width</a:t>
            </a: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: 50%;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Assignment: </a:t>
            </a:r>
            <a:r>
              <a:rPr lang="en" dirty="0" err="1">
                <a:latin typeface="Futura Medium" charset="0"/>
                <a:ea typeface="Futura Medium" charset="0"/>
                <a:cs typeface="Futura Medium" charset="0"/>
              </a:rPr>
              <a:t>Stylin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' Biography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Partner up, discuss the design for your biography, then implement it.</a:t>
            </a:r>
          </a:p>
          <a:p>
            <a:pPr lvl="0">
              <a:spcBef>
                <a:spcPts val="0"/>
              </a:spcBef>
              <a:buNone/>
            </a:pPr>
            <a:r>
              <a:rPr lang="en" u="sng" dirty="0">
                <a:solidFill>
                  <a:schemeClr val="accent5"/>
                </a:solidFill>
                <a:latin typeface="Futura Medium" charset="0"/>
                <a:ea typeface="Futura Medium" charset="0"/>
                <a:cs typeface="Futura Medium" charset="0"/>
                <a:hlinkClick r:id="rId3"/>
              </a:rPr>
              <a:t>https://developer.mozilla.org/en-US/docs/Web/CSS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Additional resources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latin typeface="Futura Medium" charset="0"/>
                <a:ea typeface="Futura Medium" charset="0"/>
                <a:cs typeface="Futura Medium" charset="0"/>
                <a:hlinkClick r:id="rId3"/>
              </a:rPr>
              <a:t>Making an HTML page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latin typeface="Futura Medium" charset="0"/>
                <a:ea typeface="Futura Medium" charset="0"/>
                <a:cs typeface="Futura Medium" charset="0"/>
                <a:hlinkClick r:id="rId4"/>
              </a:rPr>
              <a:t>Layout using CSS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latin typeface="Futura Medium" charset="0"/>
                <a:ea typeface="Futura Medium" charset="0"/>
                <a:cs typeface="Futura Medium" charset="0"/>
                <a:hlinkClick r:id="rId5"/>
              </a:rPr>
              <a:t>Floats in CSS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latin typeface="Futura Medium" charset="0"/>
                <a:ea typeface="Futura Medium" charset="0"/>
                <a:cs typeface="Futura Medium" charset="0"/>
                <a:hlinkClick r:id="rId6"/>
              </a:rPr>
              <a:t>Positioning in CSS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latin typeface="Futura Medium" charset="0"/>
                <a:ea typeface="Futura Medium" charset="0"/>
                <a:cs typeface="Futura Medium" charset="0"/>
                <a:hlinkClick r:id="rId7"/>
              </a:rPr>
              <a:t>Layout using positioning in CSS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Homework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 Preview</a:t>
            </a:r>
            <a:endParaRPr lang="en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…more on Saturday (4/8)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Y</a:t>
            </a: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our 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first gig as a software </a:t>
            </a: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developer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:  </a:t>
            </a: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you're 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hiring yourself to build a portfolio!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T</a:t>
            </a: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his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 portfolio</a:t>
            </a: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will be 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one resource to share with and </a:t>
            </a: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impress hiring 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managers.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latin typeface="Futura Medium" charset="0"/>
                <a:ea typeface="Futura Medium" charset="0"/>
                <a:cs typeface="Futura Medium" charset="0"/>
              </a:rPr>
              <a:t>Sp</a:t>
            </a: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end 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some time here. Come back to this project again and again.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Update your portfolio as your skills grow.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 descr="Image-5-Fifth-Element.jpg"/>
          <p:cNvPicPr preferRelativeResize="0"/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err="1">
                <a:latin typeface="Futura Medium" charset="0"/>
                <a:ea typeface="Futura Medium" charset="0"/>
                <a:cs typeface="Futura Medium" charset="0"/>
              </a:rPr>
              <a:t>Git'n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 stylish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chemeClr val="dk1"/>
                </a:solidFill>
                <a:latin typeface="Futura Medium" charset="0"/>
                <a:ea typeface="Futura Medium" charset="0"/>
                <a:cs typeface="Futura Medium" charset="0"/>
                <a:sym typeface="Oswald"/>
              </a:rPr>
              <a:t>University of California, San Diego -- Coding </a:t>
            </a:r>
            <a:r>
              <a:rPr lang="en" sz="1400" dirty="0" err="1">
                <a:solidFill>
                  <a:schemeClr val="dk1"/>
                </a:solidFill>
                <a:latin typeface="Futura Medium" charset="0"/>
                <a:ea typeface="Futura Medium" charset="0"/>
                <a:cs typeface="Futura Medium" charset="0"/>
                <a:sym typeface="Oswald"/>
              </a:rPr>
              <a:t>Bootcamp</a:t>
            </a:r>
            <a:endParaRPr lang="en" sz="1400" dirty="0">
              <a:solidFill>
                <a:schemeClr val="dk1"/>
              </a:solidFill>
              <a:latin typeface="Futura Medium" charset="0"/>
              <a:ea typeface="Futura Medium" charset="0"/>
              <a:cs typeface="Futura Medium" charset="0"/>
              <a:sym typeface="Oswald"/>
            </a:endParaRPr>
          </a:p>
          <a:p>
            <a:pPr lvl="0">
              <a:spcBef>
                <a:spcPts val="0"/>
              </a:spcBef>
              <a:buNone/>
            </a:pPr>
            <a:endParaRPr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Today's </a:t>
            </a: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goals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 and objectives</a:t>
            </a:r>
            <a:endParaRPr lang="en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Understand the importance of </a:t>
            </a:r>
            <a:r>
              <a:rPr lang="en-US" dirty="0" err="1">
                <a:latin typeface="Futura Medium" charset="0"/>
                <a:ea typeface="Futura Medium" charset="0"/>
                <a:cs typeface="Futura Medium" charset="0"/>
              </a:rPr>
              <a:t>Git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 Version Control and of how to use it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.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Create </a:t>
            </a:r>
            <a:r>
              <a:rPr lang="en-US" dirty="0" err="1">
                <a:latin typeface="Futura Medium" charset="0"/>
                <a:ea typeface="Futura Medium" charset="0"/>
                <a:cs typeface="Futura Medium" charset="0"/>
              </a:rPr>
              <a:t>GitHub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 Repositories, push code into them, and share with class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.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Make more HTML documents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.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Learn to use basic HTML tags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.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Use CSS to style HTML documents. 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How would you store code files?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Let’s d</a:t>
            </a:r>
            <a:r>
              <a:rPr lang="en" dirty="0" err="1" smtClean="0">
                <a:latin typeface="Futura Medium" charset="0"/>
                <a:ea typeface="Futura Medium" charset="0"/>
                <a:cs typeface="Futura Medium" charset="0"/>
              </a:rPr>
              <a:t>iscuss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r>
              <a:rPr lang="en-US" sz="3000" b="0" dirty="0">
                <a:latin typeface="Futura Medium" charset="0"/>
                <a:ea typeface="Futura Medium" charset="0"/>
                <a:cs typeface="Futura Medium" charset="0"/>
              </a:rPr>
              <a:t>Collaborative Coding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6" y="968898"/>
            <a:ext cx="5748861" cy="28159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4373" y="1084190"/>
            <a:ext cx="2976033" cy="258532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Modern web development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1800" i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collaborative.</a:t>
            </a:r>
          </a:p>
          <a:p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Teams are often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 sometimes comprise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hundreds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thousands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files. </a:t>
            </a:r>
          </a:p>
        </p:txBody>
      </p:sp>
    </p:spTree>
    <p:extLst>
      <p:ext uri="{BB962C8B-B14F-4D97-AF65-F5344CB8AC3E}">
        <p14:creationId xmlns:p14="http://schemas.microsoft.com/office/powerpoint/2010/main" val="1208485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12159" y="0"/>
            <a:ext cx="91196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err="1">
                <a:latin typeface="Futura Medium" charset="0"/>
                <a:ea typeface="Futura Medium" charset="0"/>
                <a:cs typeface="Futura Medium" charset="0"/>
              </a:rPr>
              <a:t>Git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 to the rescue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Safety and distribution of code.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Working together on the same files.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Traceable history and tracked changes.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err="1">
                <a:latin typeface="Futura Medium" charset="0"/>
                <a:ea typeface="Futura Medium" charset="0"/>
                <a:cs typeface="Futura Medium" charset="0"/>
              </a:rPr>
              <a:t>Git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 definitions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Futura Medium" charset="0"/>
                <a:ea typeface="Futura Medium" charset="0"/>
                <a:cs typeface="Futura Medium" charset="0"/>
              </a:rPr>
              <a:t>Repo[</a:t>
            </a:r>
            <a:r>
              <a:rPr lang="en" dirty="0" err="1">
                <a:solidFill>
                  <a:srgbClr val="FFFFFF"/>
                </a:solidFill>
                <a:latin typeface="Futura Medium" charset="0"/>
                <a:ea typeface="Futura Medium" charset="0"/>
                <a:cs typeface="Futura Medium" charset="0"/>
              </a:rPr>
              <a:t>sitory</a:t>
            </a:r>
            <a:r>
              <a:rPr lang="en" dirty="0">
                <a:solidFill>
                  <a:srgbClr val="FFFFFF"/>
                </a:solidFill>
                <a:latin typeface="Futura Medium" charset="0"/>
                <a:ea typeface="Futura Medium" charset="0"/>
                <a:cs typeface="Futura Medium" charset="0"/>
              </a:rPr>
              <a:t>]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: A project in </a:t>
            </a:r>
            <a:r>
              <a:rPr lang="en" dirty="0" err="1">
                <a:latin typeface="Futura Medium" charset="0"/>
                <a:ea typeface="Futura Medium" charset="0"/>
                <a:cs typeface="Futura Medium" charset="0"/>
              </a:rPr>
              <a:t>git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Futura Medium" charset="0"/>
                <a:ea typeface="Futura Medium" charset="0"/>
                <a:cs typeface="Futura Medium" charset="0"/>
              </a:rPr>
              <a:t>Remote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: Another copy of the repository somewhere else.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Futura Medium" charset="0"/>
                <a:ea typeface="Futura Medium" charset="0"/>
                <a:cs typeface="Futura Medium" charset="0"/>
              </a:rPr>
              <a:t>Commit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: Some changes you've made.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Futura Medium" charset="0"/>
                <a:ea typeface="Futura Medium" charset="0"/>
                <a:cs typeface="Futura Medium" charset="0"/>
              </a:rPr>
              <a:t>Branch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: An isolated version of the project you can make changes to.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Futura Medium" charset="0"/>
                <a:ea typeface="Futura Medium" charset="0"/>
                <a:cs typeface="Futura Medium" charset="0"/>
              </a:rPr>
              <a:t>Fork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: An isolated version of the entire repository.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Futura Medium" charset="0"/>
                <a:ea typeface="Futura Medium" charset="0"/>
                <a:cs typeface="Futura Medium" charset="0"/>
              </a:rPr>
              <a:t>Pull request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: Asking someone to accept your changes.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Understanding </a:t>
            </a:r>
            <a:r>
              <a:rPr lang="en" dirty="0" err="1">
                <a:latin typeface="Futura Medium" charset="0"/>
                <a:ea typeface="Futura Medium" charset="0"/>
                <a:cs typeface="Futura Medium" charset="0"/>
              </a:rPr>
              <a:t>git</a:t>
            </a:r>
            <a:endParaRPr lang="en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Explain to each other what </a:t>
            </a:r>
            <a:r>
              <a:rPr lang="en" dirty="0" err="1">
                <a:latin typeface="Futura Medium" charset="0"/>
                <a:ea typeface="Futura Medium" charset="0"/>
                <a:cs typeface="Futura Medium" charset="0"/>
              </a:rPr>
              <a:t>git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 gives you and why you care.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1386</Words>
  <Application>Microsoft Macintosh PowerPoint</Application>
  <PresentationFormat>On-screen Show (16:9)</PresentationFormat>
  <Paragraphs>266</Paragraphs>
  <Slides>28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Average</vt:lpstr>
      <vt:lpstr>Courier</vt:lpstr>
      <vt:lpstr>Futura Medium</vt:lpstr>
      <vt:lpstr>Arial</vt:lpstr>
      <vt:lpstr>Roboto</vt:lpstr>
      <vt:lpstr>Oswald</vt:lpstr>
      <vt:lpstr>slate</vt:lpstr>
      <vt:lpstr>Any questions about what we covered last time?</vt:lpstr>
      <vt:lpstr>Reminders</vt:lpstr>
      <vt:lpstr>Git'n stylish</vt:lpstr>
      <vt:lpstr>Today's goals and objectives</vt:lpstr>
      <vt:lpstr>How would you store code files?</vt:lpstr>
      <vt:lpstr>Collaborative Coding</vt:lpstr>
      <vt:lpstr>Git to the rescue</vt:lpstr>
      <vt:lpstr>Git definitions</vt:lpstr>
      <vt:lpstr>Understanding git</vt:lpstr>
      <vt:lpstr>Basic Git Commands</vt:lpstr>
      <vt:lpstr>Basic Git Commands</vt:lpstr>
      <vt:lpstr>So… What’s this GitHub?</vt:lpstr>
      <vt:lpstr>Assignment</vt:lpstr>
      <vt:lpstr>HTML</vt:lpstr>
      <vt:lpstr>HTML elements</vt:lpstr>
      <vt:lpstr>HTML for Forms</vt:lpstr>
      <vt:lpstr>Authoring code</vt:lpstr>
      <vt:lpstr>Authoring code</vt:lpstr>
      <vt:lpstr>Code examples</vt:lpstr>
      <vt:lpstr>Assignment: Biography</vt:lpstr>
      <vt:lpstr>Your Turn</vt:lpstr>
      <vt:lpstr>Styling</vt:lpstr>
      <vt:lpstr>Styling: Fonts, Backgrounds, and Colors</vt:lpstr>
      <vt:lpstr>Styling: Alignment and Spacing</vt:lpstr>
      <vt:lpstr>Styling: Positioning and Layout</vt:lpstr>
      <vt:lpstr>Assignment: Stylin' Biography</vt:lpstr>
      <vt:lpstr>Additional resources</vt:lpstr>
      <vt:lpstr>Homework Preview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Git'n stylish</dc:title>
  <cp:lastModifiedBy>Derek Swingley</cp:lastModifiedBy>
  <cp:revision>18</cp:revision>
  <dcterms:modified xsi:type="dcterms:W3CDTF">2017-04-07T02:23:30Z</dcterms:modified>
</cp:coreProperties>
</file>