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0"/>
  </p:notesMasterIdLst>
  <p:sldIdLst>
    <p:sldId id="284" r:id="rId2"/>
    <p:sldId id="285" r:id="rId3"/>
    <p:sldId id="286" r:id="rId4"/>
    <p:sldId id="332" r:id="rId5"/>
    <p:sldId id="287" r:id="rId6"/>
    <p:sldId id="25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6" r:id="rId17"/>
    <p:sldId id="299" r:id="rId18"/>
    <p:sldId id="298" r:id="rId19"/>
    <p:sldId id="300" r:id="rId20"/>
    <p:sldId id="303" r:id="rId21"/>
    <p:sldId id="302" r:id="rId22"/>
    <p:sldId id="307" r:id="rId23"/>
    <p:sldId id="308" r:id="rId24"/>
    <p:sldId id="305" r:id="rId25"/>
    <p:sldId id="306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8" r:id="rId35"/>
    <p:sldId id="319" r:id="rId36"/>
    <p:sldId id="317" r:id="rId37"/>
    <p:sldId id="321" r:id="rId38"/>
    <p:sldId id="322" r:id="rId39"/>
    <p:sldId id="320" r:id="rId40"/>
    <p:sldId id="323" r:id="rId41"/>
    <p:sldId id="324" r:id="rId42"/>
    <p:sldId id="325" r:id="rId43"/>
    <p:sldId id="326" r:id="rId44"/>
    <p:sldId id="327" r:id="rId45"/>
    <p:sldId id="329" r:id="rId46"/>
    <p:sldId id="330" r:id="rId47"/>
    <p:sldId id="331" r:id="rId48"/>
    <p:sldId id="277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42"/>
    <p:restoredTop sz="79459"/>
  </p:normalViewPr>
  <p:slideViewPr>
    <p:cSldViewPr snapToGrid="0" snapToObjects="1">
      <p:cViewPr varScale="1">
        <p:scale>
          <a:sx n="95" d="100"/>
          <a:sy n="95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11340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Relationship Id="rId3" Type="http://schemas.openxmlformats.org/officeDocument/2006/relationships/hyperlink" Target="https://css-tricks.com/all-about-floats/" TargetMode="Externa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537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2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CSS works by hooking onto selectors added into HTML using classes and identifiers.</a:t>
            </a:r>
          </a:p>
          <a:p>
            <a:endParaRPr lang="en-US" dirty="0" smtClean="0"/>
          </a:p>
          <a:p>
            <a:r>
              <a:rPr lang="en-US" dirty="0" smtClean="0"/>
              <a:t>Classes use .</a:t>
            </a:r>
            <a:r>
              <a:rPr lang="en-US" dirty="0" err="1" smtClean="0"/>
              <a:t>classname</a:t>
            </a:r>
            <a:r>
              <a:rPr lang="en-US" dirty="0" smtClean="0"/>
              <a:t>, IDs use #</a:t>
            </a:r>
            <a:r>
              <a:rPr lang="en-US" dirty="0" err="1" smtClean="0"/>
              <a:t>idname</a:t>
            </a:r>
            <a:r>
              <a:rPr lang="en-US" dirty="0" smtClean="0"/>
              <a:t>, and elements use just their name.</a:t>
            </a:r>
          </a:p>
          <a:p>
            <a:endParaRPr lang="en-US" dirty="0" smtClean="0"/>
          </a:p>
          <a:p>
            <a:r>
              <a:rPr lang="en-US" dirty="0" smtClean="0"/>
              <a:t>Once hooked, we apply styles to those HTML elements using CSS.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87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Re-iterate tags, classes,</a:t>
            </a:r>
            <a:r>
              <a:rPr lang="en-US" baseline="0" dirty="0" smtClean="0"/>
              <a:t> IDs. Combine to target specific elements. This is like a hook into the page that let’s you grab specific pieces.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75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53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</a:t>
            </a:r>
          </a:p>
          <a:p>
            <a:endParaRPr lang="en-US" dirty="0" smtClean="0"/>
          </a:p>
          <a:p>
            <a:r>
              <a:rPr lang="en-US" dirty="0" smtClean="0"/>
              <a:t>Relative</a:t>
            </a:r>
            <a:r>
              <a:rPr lang="en-US" baseline="0" dirty="0" smtClean="0"/>
              <a:t> vs. absolute.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Relative:  flexible, will work when you move things.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Absolute:  brittle, small changes potentially break lots of things.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44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Absolute file paths:  bad news.</a:t>
            </a:r>
          </a:p>
          <a:p>
            <a:endParaRPr lang="en-US" dirty="0" smtClean="0"/>
          </a:p>
          <a:p>
            <a:r>
              <a:rPr lang="en-US" dirty="0" smtClean="0"/>
              <a:t>This isn’t a web page or browser thing:  this applies to all files on your computer. Maybe demo cat with a relative path vs.</a:t>
            </a:r>
            <a:r>
              <a:rPr lang="en-US" baseline="0" dirty="0" smtClean="0"/>
              <a:t> absolute.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90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41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65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81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</a:t>
            </a:r>
          </a:p>
          <a:p>
            <a:endParaRPr lang="en-US" dirty="0" smtClean="0"/>
          </a:p>
          <a:p>
            <a:r>
              <a:rPr lang="en-US" dirty="0" smtClean="0"/>
              <a:t>Applies to all elements:</a:t>
            </a:r>
            <a:r>
              <a:rPr lang="en-US" baseline="0" dirty="0" smtClean="0"/>
              <a:t>  span, div, section, 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, p, span…all of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1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</a:p>
          <a:p>
            <a:endParaRPr lang="en-US" dirty="0" smtClean="0"/>
          </a:p>
          <a:p>
            <a:r>
              <a:rPr lang="en-US" dirty="0" smtClean="0"/>
              <a:t>Tell</a:t>
            </a:r>
            <a:r>
              <a:rPr lang="en-US" baseline="0" dirty="0" smtClean="0"/>
              <a:t> students to slack the TAs when they complete an activity.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83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8.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31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8.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2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75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82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By using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float CSS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properties, we can command our website to display multiple HTML elements adjacently. </a:t>
            </a:r>
            <a:endParaRPr lang="en-US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2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85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33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15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098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</a:t>
            </a:r>
            <a:r>
              <a:rPr lang="en-US" baseline="0" dirty="0" smtClean="0"/>
              <a:t> students to slack the TAs when they complete </a:t>
            </a:r>
            <a:r>
              <a:rPr lang="en-US" baseline="0" smtClean="0"/>
              <a:t>an activity.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610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513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to:  </a:t>
            </a:r>
            <a:r>
              <a:rPr lang="en-US" sz="11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2-FloatExamples:</a:t>
            </a:r>
            <a:r>
              <a:rPr lang="en-US" sz="1100" i="1" baseline="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layout-no-</a:t>
            </a:r>
            <a:r>
              <a:rPr lang="en-US" sz="1100" i="1" baseline="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float.html</a:t>
            </a:r>
            <a:r>
              <a:rPr lang="en-US" sz="1100" i="1" baseline="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layout-with-</a:t>
            </a:r>
            <a:r>
              <a:rPr lang="en-US" sz="1100" i="1" baseline="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float.html</a:t>
            </a:r>
            <a:endParaRPr lang="en-US" sz="1100" i="1" baseline="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100" i="1" baseline="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100" i="0" baseline="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After the demo, slack out this link for more info on floats: 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https://css-tricks.com/all-about-floats/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112401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097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20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413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701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16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550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8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2.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For the last point:  explaining something is a great test of whether or not you truly understand something.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7428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81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i="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14. </a:t>
            </a:r>
          </a:p>
          <a:p>
            <a:endParaRPr lang="en-US" sz="1100" i="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100" i="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5-CSS_PositionedLayout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5479617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i="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14. </a:t>
            </a:r>
          </a:p>
          <a:p>
            <a:endParaRPr lang="en-US" sz="1100" i="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100" i="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5-CSS_PositionedLayout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194857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i="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14. </a:t>
            </a:r>
          </a:p>
          <a:p>
            <a:endParaRPr lang="en-US" sz="1100" i="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1100" i="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5-CSS_PositionedLayout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652993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5m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Not assigned until Saturday!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2:15 total</a:t>
            </a:r>
          </a:p>
        </p:txBody>
      </p:sp>
    </p:spTree>
    <p:extLst>
      <p:ext uri="{BB962C8B-B14F-4D97-AF65-F5344CB8AC3E}">
        <p14:creationId xmlns:p14="http://schemas.microsoft.com/office/powerpoint/2010/main" val="212413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</a:t>
            </a:r>
          </a:p>
          <a:p>
            <a:endParaRPr lang="en-US" dirty="0" smtClean="0"/>
          </a:p>
          <a:p>
            <a:r>
              <a:rPr lang="en-US" dirty="0" smtClean="0"/>
              <a:t>Emphasize that</a:t>
            </a:r>
            <a:r>
              <a:rPr lang="en-US" baseline="0" dirty="0" smtClean="0"/>
              <a:t> they need to submit something, even if it’s not 100% what you’ve envisioned. Can only miss two homework assignments, don’t make this one of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18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2. Today will be a struggle. This might be what</a:t>
            </a:r>
            <a:r>
              <a:rPr lang="en-US" baseline="0" dirty="0" smtClean="0"/>
              <a:t> you want to do. </a:t>
            </a:r>
            <a:r>
              <a:rPr lang="en-US" dirty="0" smtClean="0"/>
              <a:t>It’ll be confusing,</a:t>
            </a:r>
            <a:r>
              <a:rPr lang="en-US" baseline="0" dirty="0" smtClean="0"/>
              <a:t> probably frustrating. There is a lot of new material, it’s likely unfamiliar to most of you. 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5</a:t>
            </a:r>
            <a:r>
              <a:rPr lang="en" dirty="0" smtClean="0"/>
              <a:t>m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74253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expect to understand EVERYTHING at once. Weeks from now, you’ll feel right at home with concepts and ideas you initially struggled with.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0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</a:t>
            </a:r>
          </a:p>
          <a:p>
            <a:endParaRPr lang="en-US" dirty="0" smtClean="0"/>
          </a:p>
          <a:p>
            <a:r>
              <a:rPr lang="en-US" dirty="0" smtClean="0"/>
              <a:t>What is it? Get an</a:t>
            </a:r>
            <a:r>
              <a:rPr lang="en-US" baseline="0" dirty="0" smtClean="0"/>
              <a:t>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35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alone -&gt;</a:t>
            </a:r>
            <a:r>
              <a:rPr lang="en-US" baseline="0" dirty="0" smtClean="0"/>
              <a:t> text editor (notepad, sublime, atom)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HTML + CSS -&gt; richer experience (word, </a:t>
            </a:r>
            <a:r>
              <a:rPr lang="en-US" baseline="0" dirty="0" err="1" smtClean="0"/>
              <a:t>powerpoint</a:t>
            </a:r>
            <a:r>
              <a:rPr lang="en-US" baseline="0" dirty="0" smtClean="0"/>
              <a:t>/keynote)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lpxKw6E90Y" TargetMode="External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csd.bootcampcontent.com/UCSD-Coding-Bootcamp/04-2017-Class-Repository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Heroes of CSS</a:t>
            </a:r>
            <a:endParaRPr lang="en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dk1"/>
                </a:solidFill>
                <a:latin typeface="Futura Medium" charset="0"/>
                <a:ea typeface="Futura Medium" charset="0"/>
                <a:cs typeface="Futura Medium" charset="0"/>
                <a:sym typeface="Oswald"/>
              </a:rPr>
              <a:t>Lesson 1.3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 smtClean="0">
                <a:solidFill>
                  <a:schemeClr val="dk1"/>
                </a:solidFill>
                <a:latin typeface="Futura Medium" charset="0"/>
                <a:ea typeface="Futura Medium" charset="0"/>
                <a:cs typeface="Futura Medium" charset="0"/>
                <a:sym typeface="Oswald"/>
              </a:rPr>
              <a:t>University </a:t>
            </a:r>
            <a:r>
              <a:rPr lang="en" sz="1400" dirty="0">
                <a:solidFill>
                  <a:schemeClr val="dk1"/>
                </a:solidFill>
                <a:latin typeface="Futura Medium" charset="0"/>
                <a:ea typeface="Futura Medium" charset="0"/>
                <a:cs typeface="Futura Medium" charset="0"/>
                <a:sym typeface="Oswald"/>
              </a:rPr>
              <a:t>of California, San Diego -- Coding </a:t>
            </a:r>
            <a:r>
              <a:rPr lang="en" sz="1400" dirty="0" err="1">
                <a:solidFill>
                  <a:schemeClr val="dk1"/>
                </a:solidFill>
                <a:latin typeface="Futura Medium" charset="0"/>
                <a:ea typeface="Futura Medium" charset="0"/>
                <a:cs typeface="Futura Medium" charset="0"/>
                <a:sym typeface="Oswald"/>
              </a:rPr>
              <a:t>Bootcamp</a:t>
            </a:r>
            <a:endParaRPr lang="en" sz="1400" dirty="0">
              <a:solidFill>
                <a:schemeClr val="dk1"/>
              </a:solidFill>
              <a:latin typeface="Futura Medium" charset="0"/>
              <a:ea typeface="Futura Medium" charset="0"/>
              <a:cs typeface="Futura Medium" charset="0"/>
              <a:sym typeface="Oswald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HTML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001" y="302488"/>
            <a:ext cx="6162087" cy="45354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74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HTML/CSS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68" y="302974"/>
            <a:ext cx="5513832" cy="45375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75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How do we style HTML?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latin typeface="Futura Medium" charset="0"/>
                <a:ea typeface="Futura Medium" charset="0"/>
                <a:cs typeface="Futura Medium" charset="0"/>
              </a:rPr>
              <a:t>Tags</a:t>
            </a:r>
          </a:p>
          <a:p>
            <a:pPr algn="ctr"/>
            <a:endParaRPr lang="en-US" sz="2400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algn="ctr"/>
            <a:r>
              <a:rPr lang="en-US" sz="2400" dirty="0" smtClean="0">
                <a:latin typeface="Futura Medium" charset="0"/>
                <a:ea typeface="Futura Medium" charset="0"/>
                <a:cs typeface="Futura Medium" charset="0"/>
              </a:rPr>
              <a:t>Classes</a:t>
            </a:r>
          </a:p>
          <a:p>
            <a:pPr algn="ctr"/>
            <a:endParaRPr lang="en-US" sz="2400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algn="ctr"/>
            <a:r>
              <a:rPr lang="en-US" sz="2400" dirty="0" smtClean="0">
                <a:latin typeface="Futura Medium" charset="0"/>
                <a:ea typeface="Futura Medium" charset="0"/>
                <a:cs typeface="Futura Medium" charset="0"/>
              </a:rPr>
              <a:t>IDs</a:t>
            </a:r>
            <a:endParaRPr lang="en-US" sz="24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CSS Syntax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282" y="1509389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73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Let’s discuss…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algn="ctr"/>
            <a:endParaRPr lang="en-US" sz="2400" dirty="0">
              <a:latin typeface="Futura Medium" charset="0"/>
              <a:ea typeface="Futura Medium" charset="0"/>
              <a:cs typeface="Futura Medium" charset="0"/>
            </a:endParaRPr>
          </a:p>
          <a:p>
            <a:pPr algn="ctr"/>
            <a:r>
              <a:rPr lang="en-US" sz="2400" dirty="0" smtClean="0">
                <a:latin typeface="Futura Medium" charset="0"/>
                <a:ea typeface="Futura Medium" charset="0"/>
                <a:cs typeface="Futura Medium" charset="0"/>
              </a:rPr>
              <a:t>Questions so far?</a:t>
            </a:r>
            <a:endParaRPr lang="en-US" sz="24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1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Relative File Paths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Relative File Paths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9" y="1094927"/>
            <a:ext cx="6696283" cy="390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Absolute File Paths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23" y="1027240"/>
            <a:ext cx="6547955" cy="390448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8202556">
            <a:off x="5299383" y="2130349"/>
            <a:ext cx="1317812" cy="5504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81480" y="159913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u</a:t>
            </a:r>
            <a:r>
              <a:rPr lang="en-US" sz="2400" b="1" dirty="0" smtClean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gh, no</a:t>
            </a:r>
            <a:endParaRPr lang="en-US" sz="2400" b="1" dirty="0">
              <a:solidFill>
                <a:schemeClr val="tx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Futura Medium" charset="0"/>
                <a:ea typeface="Futura Medium" charset="0"/>
                <a:cs typeface="Futura Medium" charset="0"/>
              </a:rPr>
              <a:t>Demo!</a:t>
            </a:r>
            <a:endParaRPr lang="en-US" i="1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9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Your turn!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1. Unzip the folder sent to you via Slack. </a:t>
            </a:r>
          </a:p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2. Edit the HTML files in all of the “</a:t>
            </a:r>
            <a:r>
              <a:rPr lang="en-US" dirty="0" err="1">
                <a:latin typeface="Futura Medium" charset="0"/>
                <a:ea typeface="Futura Medium" charset="0"/>
                <a:cs typeface="Futura Medium" charset="0"/>
              </a:rPr>
              <a:t>RelativePaths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” folders. You need to write relative paths that link the HTML documents with CSS </a:t>
            </a:r>
            <a:r>
              <a:rPr lang="en-US" dirty="0" err="1">
                <a:latin typeface="Futura Medium" charset="0"/>
                <a:ea typeface="Futura Medium" charset="0"/>
                <a:cs typeface="Futura Medium" charset="0"/>
              </a:rPr>
              <a:t>stylesheets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.</a:t>
            </a:r>
          </a:p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Tip: Check out the “</a:t>
            </a:r>
            <a:r>
              <a:rPr lang="en-US" dirty="0" err="1">
                <a:latin typeface="Futura Medium" charset="0"/>
                <a:ea typeface="Futura Medium" charset="0"/>
                <a:cs typeface="Futura Medium" charset="0"/>
              </a:rPr>
              <a:t>RelativePaths_WorkingExample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” folder. </a:t>
            </a:r>
          </a:p>
          <a:p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Admin Items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Hello Saturday!</a:t>
            </a:r>
          </a:p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Slightly different approach to activities…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6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3273"/>
            <a:ext cx="9144000" cy="609004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Box Model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5489"/>
            <a:ext cx="9144000" cy="5958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Boxes all the way down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Customizable 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space properties: </a:t>
            </a: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margin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border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padding</a:t>
            </a:r>
          </a:p>
          <a:p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Shorthand: </a:t>
            </a:r>
            <a:r>
              <a:rPr lang="fr-FR" dirty="0">
                <a:latin typeface="Futura Medium" charset="0"/>
                <a:ea typeface="Futura Medium" charset="0"/>
                <a:cs typeface="Futura Medium" charset="0"/>
              </a:rPr>
              <a:t>20px 10px 10px 20px</a:t>
            </a: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T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op </a:t>
            </a:r>
            <a:r>
              <a:rPr lang="en-US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R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ight </a:t>
            </a:r>
            <a:r>
              <a:rPr lang="en-US" dirty="0" smtClean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B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ottom </a:t>
            </a:r>
            <a:r>
              <a:rPr lang="en-US" dirty="0" smtClean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L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eft</a:t>
            </a:r>
          </a:p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TR</a:t>
            </a:r>
            <a:r>
              <a:rPr lang="en-US" dirty="0" err="1" smtClean="0">
                <a:latin typeface="Futura Medium" charset="0"/>
                <a:ea typeface="Futura Medium" charset="0"/>
                <a:cs typeface="Futura Medium" charset="0"/>
              </a:rPr>
              <a:t>ou</a:t>
            </a:r>
            <a:r>
              <a:rPr lang="en-US" dirty="0" err="1" smtClean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BL</a:t>
            </a:r>
            <a:r>
              <a:rPr lang="en-US" dirty="0" err="1" smtClean="0">
                <a:latin typeface="Futura Medium" charset="0"/>
                <a:ea typeface="Futura Medium" charset="0"/>
                <a:cs typeface="Futura Medium" charset="0"/>
              </a:rPr>
              <a:t>e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793" y="1300392"/>
            <a:ext cx="4819295" cy="283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6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35" y="213231"/>
            <a:ext cx="6952129" cy="36043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" y="3825936"/>
            <a:ext cx="9067800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en-US" sz="2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474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(no margin), 554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(with margin)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539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(no margin), 569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(with margin)</a:t>
            </a:r>
          </a:p>
        </p:txBody>
      </p:sp>
    </p:spTree>
    <p:extLst>
      <p:ext uri="{BB962C8B-B14F-4D97-AF65-F5344CB8AC3E}">
        <p14:creationId xmlns:p14="http://schemas.microsoft.com/office/powerpoint/2010/main" val="206990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3825936"/>
            <a:ext cx="9067800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en-US" sz="2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474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(no margin), 554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(with margin)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539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(no margin), 569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(with margin)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469" t="6301" r="4292" b="2471"/>
          <a:stretch/>
        </p:blipFill>
        <p:spPr>
          <a:xfrm>
            <a:off x="2260051" y="182865"/>
            <a:ext cx="4623898" cy="364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7520"/>
            <a:ext cx="9144000" cy="6080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Floats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56767"/>
            <a:ext cx="8520600" cy="572700"/>
          </a:xfrm>
        </p:spPr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The concept of flow…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By 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default, every HTML 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document has a “flow”.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HTML 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elements force their adjacent elements to flow around them. </a:t>
            </a:r>
          </a:p>
          <a:p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4" name="Picture 2" descr="https://css-tricks.com/wp-content/csstricks-uploads/web-text-wr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4259" y="1008734"/>
            <a:ext cx="4930383" cy="246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4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Flow is not unique to HTML documents…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4" name="Picture 2" descr="https://i-msdn.sec.s-msft.com/dynimg/IC3135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202" y="1078278"/>
            <a:ext cx="4334996" cy="392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70"/>
          <p:cNvSpPr txBox="1">
            <a:spLocks/>
          </p:cNvSpPr>
          <p:nvPr/>
        </p:nvSpPr>
        <p:spPr>
          <a:xfrm>
            <a:off x="5407400" y="1118620"/>
            <a:ext cx="3200399" cy="441707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Futura Medium" charset="0"/>
                <a:ea typeface="Futura Medium" charset="0"/>
                <a:cs typeface="Futura Medium" charset="0"/>
              </a:rPr>
              <a:t>This concept of “flow” is very similar to the </a:t>
            </a:r>
            <a:r>
              <a:rPr lang="en-US" sz="1800" b="1" dirty="0">
                <a:latin typeface="Futura Medium" charset="0"/>
                <a:ea typeface="Futura Medium" charset="0"/>
                <a:cs typeface="Futura Medium" charset="0"/>
              </a:rPr>
              <a:t>wrap-text options </a:t>
            </a:r>
            <a:r>
              <a:rPr lang="en-US" sz="1800" dirty="0">
                <a:latin typeface="Futura Medium" charset="0"/>
                <a:ea typeface="Futura Medium" charset="0"/>
                <a:cs typeface="Futura Medium" charset="0"/>
              </a:rPr>
              <a:t>you may be familiar with in Microsoft Word. </a:t>
            </a:r>
          </a:p>
          <a:p>
            <a:pPr marL="0" indent="0">
              <a:buNone/>
            </a:pPr>
            <a:endParaRPr lang="en-US" sz="1800" b="1" dirty="0"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r>
              <a:rPr lang="en-US" sz="1800" dirty="0">
                <a:latin typeface="Futura Medium" charset="0"/>
                <a:ea typeface="Futura Medium" charset="0"/>
                <a:cs typeface="Futura Medium" charset="0"/>
              </a:rPr>
              <a:t>Just as in MS Word, you can have images in-line with text, on-top of text, etc.</a:t>
            </a:r>
          </a:p>
        </p:txBody>
      </p:sp>
    </p:spTree>
    <p:extLst>
      <p:ext uri="{BB962C8B-B14F-4D97-AF65-F5344CB8AC3E}">
        <p14:creationId xmlns:p14="http://schemas.microsoft.com/office/powerpoint/2010/main" val="16850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Block elements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8552" y="1152475"/>
            <a:ext cx="4166171" cy="3416400"/>
          </a:xfrm>
        </p:spPr>
        <p:txBody>
          <a:bodyPr/>
          <a:lstStyle/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By default, web 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browsers render 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many HTML elements as </a:t>
            </a:r>
            <a:r>
              <a:rPr lang="en-US" b="1" dirty="0">
                <a:latin typeface="Futura Medium" charset="0"/>
                <a:ea typeface="Futura Medium" charset="0"/>
                <a:cs typeface="Futura Medium" charset="0"/>
              </a:rPr>
              <a:t>block elements. 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Paragraphs, headers, </a:t>
            </a:r>
            <a:r>
              <a:rPr lang="en-US" dirty="0" err="1">
                <a:latin typeface="Futura Medium" charset="0"/>
                <a:ea typeface="Futura Medium" charset="0"/>
                <a:cs typeface="Futura Medium" charset="0"/>
              </a:rPr>
              <a:t>divs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 and more receive this treatment.</a:t>
            </a:r>
            <a:endParaRPr lang="en-US" b="1" dirty="0">
              <a:latin typeface="Futura Medium" charset="0"/>
              <a:ea typeface="Futura Medium" charset="0"/>
              <a:cs typeface="Futura Medium" charset="0"/>
            </a:endParaRPr>
          </a:p>
          <a:p>
            <a:endParaRPr lang="en-US" b="1" dirty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A block element will take up an entire line of space—unless you intervene with CSS properties.</a:t>
            </a:r>
            <a:endParaRPr lang="en-US" b="1" dirty="0">
              <a:latin typeface="Futura Medium" charset="0"/>
              <a:ea typeface="Futura Medium" charset="0"/>
              <a:cs typeface="Futura Medium" charset="0"/>
            </a:endParaRPr>
          </a:p>
          <a:p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4" name="Picture 4" descr="https://blog.4psa.com/wp-content/uploads/block-inlin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28"/>
          <a:stretch/>
        </p:blipFill>
        <p:spPr>
          <a:xfrm>
            <a:off x="389276" y="1146871"/>
            <a:ext cx="3810000" cy="37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41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0214"/>
            <a:ext cx="8520600" cy="572700"/>
          </a:xfrm>
        </p:spPr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Block vs. inline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4" name="Picture 4" descr="https://blog.4psa.com/wp-content/uploads/block-inlin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44"/>
          <a:stretch/>
        </p:blipFill>
        <p:spPr>
          <a:xfrm>
            <a:off x="762000" y="1052742"/>
            <a:ext cx="7620000" cy="37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0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0"/>
          <p:cNvSpPr txBox="1">
            <a:spLocks/>
          </p:cNvSpPr>
          <p:nvPr/>
        </p:nvSpPr>
        <p:spPr>
          <a:xfrm>
            <a:off x="627528" y="3219239"/>
            <a:ext cx="8610599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Futura Medium" charset="0"/>
                <a:ea typeface="Futura Medium" charset="0"/>
                <a:cs typeface="Futura Medium" charset="0"/>
              </a:rPr>
              <a:t>To transform these block elements into inline elements, we use a CSS property called </a:t>
            </a:r>
            <a:r>
              <a:rPr lang="en-US" sz="2200" b="1" dirty="0">
                <a:latin typeface="Futura Medium" charset="0"/>
                <a:ea typeface="Futura Medium" charset="0"/>
                <a:cs typeface="Futura Medium" charset="0"/>
              </a:rPr>
              <a:t>float. </a:t>
            </a:r>
          </a:p>
          <a:p>
            <a:pPr marL="0" indent="0">
              <a:buNone/>
            </a:pPr>
            <a:endParaRPr lang="en-US" sz="2200" b="1" dirty="0"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r>
              <a:rPr lang="en-US" sz="2200" dirty="0">
                <a:latin typeface="Futura Medium" charset="0"/>
                <a:ea typeface="Futura Medium" charset="0"/>
                <a:cs typeface="Futura Medium" charset="0"/>
              </a:rPr>
              <a:t>Floats are </a:t>
            </a:r>
            <a:r>
              <a:rPr lang="en-US" sz="2200" u="sng" dirty="0">
                <a:latin typeface="Futura Medium" charset="0"/>
                <a:ea typeface="Futura Medium" charset="0"/>
                <a:cs typeface="Futura Medium" charset="0"/>
              </a:rPr>
              <a:t>necessary</a:t>
            </a:r>
            <a:r>
              <a:rPr lang="en-US" sz="2200" dirty="0">
                <a:latin typeface="Futura Medium" charset="0"/>
                <a:ea typeface="Futura Medium" charset="0"/>
                <a:cs typeface="Futura Medium" charset="0"/>
              </a:rPr>
              <a:t> for building web layouts.</a:t>
            </a:r>
          </a:p>
        </p:txBody>
      </p:sp>
      <p:pic>
        <p:nvPicPr>
          <p:cNvPr id="5" name="Picture 4" descr="https://css-tricks.com/wp-content/csstricks-uploads/web-layou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1" r="19179"/>
          <a:stretch/>
        </p:blipFill>
        <p:spPr>
          <a:xfrm>
            <a:off x="322728" y="290794"/>
            <a:ext cx="4289613" cy="292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70232"/>
          <a:stretch/>
        </p:blipFill>
        <p:spPr>
          <a:xfrm>
            <a:off x="5936258" y="312230"/>
            <a:ext cx="2896042" cy="6699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258" y="978145"/>
            <a:ext cx="2896042" cy="22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Admin Items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Homework #1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:  </a:t>
            </a:r>
          </a:p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	A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vailable in the class </a:t>
            </a:r>
            <a:r>
              <a:rPr lang="en-US" dirty="0" err="1" smtClean="0">
                <a:latin typeface="Futura Medium" charset="0"/>
                <a:ea typeface="Futura Medium" charset="0"/>
                <a:cs typeface="Futura Medium" charset="0"/>
              </a:rPr>
              <a:t>gitlab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 repo immediately after class</a:t>
            </a:r>
          </a:p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	D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ue one week from today, April 15</a:t>
            </a:r>
            <a:r>
              <a:rPr lang="en-US" baseline="30000" dirty="0" smtClean="0">
                <a:latin typeface="Futura Medium" charset="0"/>
                <a:ea typeface="Futura Medium" charset="0"/>
                <a:cs typeface="Futura Medium" charset="0"/>
              </a:rPr>
              <a:t>th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, 2017</a:t>
            </a:r>
          </a:p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	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Fundamental concepts you’ll build on in coming months</a:t>
            </a:r>
          </a:p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	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Work together! Use slack!</a:t>
            </a:r>
          </a:p>
        </p:txBody>
      </p:sp>
    </p:spTree>
    <p:extLst>
      <p:ext uri="{BB962C8B-B14F-4D97-AF65-F5344CB8AC3E}">
        <p14:creationId xmlns:p14="http://schemas.microsoft.com/office/powerpoint/2010/main" val="12414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0214"/>
            <a:ext cx="8520600" cy="572700"/>
          </a:xfrm>
        </p:spPr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Clearing floats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883024"/>
            <a:ext cx="8660618" cy="2819400"/>
          </a:xfrm>
          <a:prstGeom prst="rect">
            <a:avLst/>
          </a:prstGeom>
        </p:spPr>
      </p:pic>
      <p:sp>
        <p:nvSpPr>
          <p:cNvPr id="5" name="Shape 70"/>
          <p:cNvSpPr txBox="1">
            <a:spLocks/>
          </p:cNvSpPr>
          <p:nvPr/>
        </p:nvSpPr>
        <p:spPr>
          <a:xfrm>
            <a:off x="304800" y="3784013"/>
            <a:ext cx="8610599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Futura Medium" charset="0"/>
                <a:ea typeface="Futura Medium" charset="0"/>
                <a:cs typeface="Futura Medium" charset="0"/>
              </a:rPr>
              <a:t>Floats often get in the way of our layouts. </a:t>
            </a:r>
          </a:p>
          <a:p>
            <a:pPr marL="0" indent="0">
              <a:buNone/>
            </a:pPr>
            <a:r>
              <a:rPr lang="en-US" sz="2200" dirty="0">
                <a:latin typeface="Futura Medium" charset="0"/>
                <a:ea typeface="Futura Medium" charset="0"/>
                <a:cs typeface="Futura Medium" charset="0"/>
              </a:rPr>
              <a:t>Sometimes we don’t want to give each element the “inline” treatment. </a:t>
            </a:r>
          </a:p>
        </p:txBody>
      </p:sp>
    </p:spTree>
    <p:extLst>
      <p:ext uri="{BB962C8B-B14F-4D97-AF65-F5344CB8AC3E}">
        <p14:creationId xmlns:p14="http://schemas.microsoft.com/office/powerpoint/2010/main" val="6116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0214"/>
            <a:ext cx="8520600" cy="572700"/>
          </a:xfrm>
        </p:spPr>
        <p:txBody>
          <a:bodyPr/>
          <a:lstStyle/>
          <a:p>
            <a:r>
              <a:rPr lang="en-US" dirty="0" err="1" smtClean="0">
                <a:latin typeface="Futura Medium" charset="0"/>
                <a:ea typeface="Futura Medium" charset="0"/>
                <a:cs typeface="Futura Medium" charset="0"/>
              </a:rPr>
              <a:t>Clearfix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 hack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6" name="Shape 70"/>
          <p:cNvSpPr txBox="1">
            <a:spLocks/>
          </p:cNvSpPr>
          <p:nvPr/>
        </p:nvSpPr>
        <p:spPr>
          <a:xfrm>
            <a:off x="304800" y="912902"/>
            <a:ext cx="6681845" cy="73563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Futura Medium" charset="0"/>
                <a:ea typeface="Futura Medium" charset="0"/>
                <a:cs typeface="Futura Medium" charset="0"/>
              </a:rPr>
              <a:t>Sometimes when elements don’t match up in size, we get situations </a:t>
            </a:r>
            <a:r>
              <a:rPr lang="en-US" sz="2200" dirty="0" smtClean="0">
                <a:latin typeface="Futura Medium" charset="0"/>
                <a:ea typeface="Futura Medium" charset="0"/>
                <a:cs typeface="Futura Medium" charset="0"/>
              </a:rPr>
              <a:t>like… </a:t>
            </a:r>
            <a:endParaRPr lang="en-US" sz="22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4" y="1902640"/>
            <a:ext cx="5414693" cy="265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0214"/>
            <a:ext cx="8520600" cy="572700"/>
          </a:xfrm>
        </p:spPr>
        <p:txBody>
          <a:bodyPr/>
          <a:lstStyle/>
          <a:p>
            <a:r>
              <a:rPr lang="en-US" dirty="0" err="1" smtClean="0">
                <a:latin typeface="Futura Medium" charset="0"/>
                <a:ea typeface="Futura Medium" charset="0"/>
                <a:cs typeface="Futura Medium" charset="0"/>
              </a:rPr>
              <a:t>Clearfix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 hack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420310" y="1086330"/>
            <a:ext cx="8190290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Futura Medium" charset="0"/>
                <a:ea typeface="Futura Medium" charset="0"/>
                <a:cs typeface="Futura Medium" charset="0"/>
              </a:rPr>
              <a:t>We can </a:t>
            </a:r>
            <a:r>
              <a:rPr lang="en-US" sz="2200" dirty="0" smtClean="0">
                <a:latin typeface="Futura Medium" charset="0"/>
                <a:ea typeface="Futura Medium" charset="0"/>
                <a:cs typeface="Futura Medium" charset="0"/>
              </a:rPr>
              <a:t>fix this </a:t>
            </a:r>
            <a:r>
              <a:rPr lang="en-US" sz="2200" dirty="0">
                <a:latin typeface="Futura Medium" charset="0"/>
                <a:ea typeface="Futura Medium" charset="0"/>
                <a:cs typeface="Futura Medium" charset="0"/>
              </a:rPr>
              <a:t>by using </a:t>
            </a:r>
            <a:r>
              <a:rPr lang="en-US" sz="2200" dirty="0" smtClean="0">
                <a:latin typeface="Futura Medium" charset="0"/>
                <a:ea typeface="Futura Medium" charset="0"/>
                <a:cs typeface="Futura Medium" charset="0"/>
              </a:rPr>
              <a:t>“</a:t>
            </a:r>
            <a:r>
              <a:rPr lang="en-US" sz="2200" dirty="0">
                <a:latin typeface="Futura Medium" charset="0"/>
                <a:ea typeface="Futura Medium" charset="0"/>
                <a:cs typeface="Futura Medium" charset="0"/>
              </a:rPr>
              <a:t>the </a:t>
            </a:r>
            <a:r>
              <a:rPr lang="en-US" sz="2200" dirty="0" err="1">
                <a:latin typeface="Futura Medium" charset="0"/>
                <a:ea typeface="Futura Medium" charset="0"/>
                <a:cs typeface="Futura Medium" charset="0"/>
              </a:rPr>
              <a:t>clearfix</a:t>
            </a:r>
            <a:r>
              <a:rPr lang="en-US" sz="2200" dirty="0">
                <a:latin typeface="Futura Medium" charset="0"/>
                <a:ea typeface="Futura Medium" charset="0"/>
                <a:cs typeface="Futura Medium" charset="0"/>
              </a:rPr>
              <a:t> hack.”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76" y="1901952"/>
            <a:ext cx="5491018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0214"/>
            <a:ext cx="8520600" cy="572700"/>
          </a:xfrm>
        </p:spPr>
        <p:txBody>
          <a:bodyPr/>
          <a:lstStyle/>
          <a:p>
            <a:r>
              <a:rPr lang="en-US" dirty="0" err="1" smtClean="0">
                <a:latin typeface="Futura Medium" charset="0"/>
                <a:ea typeface="Futura Medium" charset="0"/>
                <a:cs typeface="Futura Medium" charset="0"/>
              </a:rPr>
              <a:t>Clearfix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 hack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152399" y="3327858"/>
            <a:ext cx="8610599" cy="147274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::after</a:t>
            </a:r>
            <a:r>
              <a:rPr lang="en-US" sz="2000" dirty="0" smtClean="0">
                <a:latin typeface="Futura Medium" charset="0"/>
                <a:ea typeface="Futura Medium" charset="0"/>
                <a:cs typeface="Futura Medium" charset="0"/>
              </a:rPr>
              <a:t> is </a:t>
            </a:r>
            <a:r>
              <a:rPr lang="en-US" sz="2000" dirty="0" smtClean="0">
                <a:latin typeface="Futura Medium" charset="0"/>
                <a:ea typeface="Futura Medium" charset="0"/>
                <a:cs typeface="Futura Medium" charset="0"/>
              </a:rPr>
              <a:t>a </a:t>
            </a:r>
            <a:r>
              <a:rPr lang="en-US" sz="2000" dirty="0" smtClean="0">
                <a:latin typeface="Futura Medium" charset="0"/>
                <a:ea typeface="Futura Medium" charset="0"/>
                <a:cs typeface="Futura Medium" charset="0"/>
              </a:rPr>
              <a:t>pseudo-element. We use it to style specific parts of an element.</a:t>
            </a:r>
          </a:p>
          <a:p>
            <a:pPr marL="0" indent="0">
              <a:buNone/>
            </a:pPr>
            <a:endParaRPr lang="en-US" sz="20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Futura Medium" charset="0"/>
                <a:ea typeface="Futura Medium" charset="0"/>
                <a:cs typeface="Futura Medium" charset="0"/>
              </a:rPr>
              <a:t>This </a:t>
            </a:r>
            <a:r>
              <a:rPr lang="en-US" sz="2000" dirty="0">
                <a:latin typeface="Futura Medium" charset="0"/>
                <a:ea typeface="Futura Medium" charset="0"/>
                <a:cs typeface="Futura Medium" charset="0"/>
              </a:rPr>
              <a:t>will </a:t>
            </a:r>
            <a:r>
              <a:rPr lang="en-US" sz="2000" dirty="0" smtClean="0">
                <a:latin typeface="Futura Medium" charset="0"/>
                <a:ea typeface="Futura Medium" charset="0"/>
                <a:cs typeface="Futura Medium" charset="0"/>
              </a:rPr>
              <a:t>add an HTML element, </a:t>
            </a:r>
            <a:r>
              <a:rPr lang="en-US" sz="2000" dirty="0">
                <a:latin typeface="Futura Medium" charset="0"/>
                <a:ea typeface="Futura Medium" charset="0"/>
                <a:cs typeface="Futura Medium" charset="0"/>
              </a:rPr>
              <a:t>hidden from view, after </a:t>
            </a:r>
            <a:r>
              <a:rPr lang="en-US" sz="2000" dirty="0" smtClean="0">
                <a:latin typeface="Futura Medium" charset="0"/>
                <a:ea typeface="Futura Medium" charset="0"/>
                <a:cs typeface="Futura Medium" charset="0"/>
              </a:rPr>
              <a:t>the content of the “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clearfix</a:t>
            </a:r>
            <a:r>
              <a:rPr lang="en-US" sz="2000" dirty="0" smtClean="0">
                <a:latin typeface="Futura Medium" charset="0"/>
                <a:ea typeface="Futura Medium" charset="0"/>
                <a:cs typeface="Futura Medium" charset="0"/>
              </a:rPr>
              <a:t>” element. This clears </a:t>
            </a:r>
            <a:r>
              <a:rPr lang="en-US" sz="2000" dirty="0">
                <a:latin typeface="Futura Medium" charset="0"/>
                <a:ea typeface="Futura Medium" charset="0"/>
                <a:cs typeface="Futura Medium" charset="0"/>
              </a:rPr>
              <a:t>the float. </a:t>
            </a:r>
            <a:endParaRPr lang="en-US" sz="2000" dirty="0" smtClean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8" y="965658"/>
            <a:ext cx="37719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0214"/>
            <a:ext cx="8520600" cy="572700"/>
          </a:xfrm>
        </p:spPr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Demo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10" y="258970"/>
            <a:ext cx="4618980" cy="462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0214"/>
            <a:ext cx="8520600" cy="572700"/>
          </a:xfrm>
        </p:spPr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Demo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8" y="1136502"/>
            <a:ext cx="8122024" cy="31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6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0214"/>
            <a:ext cx="8520600" cy="572700"/>
          </a:xfrm>
        </p:spPr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Your turn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You are going to apply your 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newfound floating skills by creating a conceptual layout. Eyeball the design to your best ability.</a:t>
            </a:r>
          </a:p>
          <a:p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Detailed instructions in our Slack channels.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0214"/>
            <a:ext cx="8520600" cy="572700"/>
          </a:xfrm>
        </p:spPr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Your turn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81" y="954740"/>
            <a:ext cx="7352439" cy="39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0214"/>
            <a:ext cx="8520600" cy="572700"/>
          </a:xfrm>
        </p:spPr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Walkthrough: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https://youtu.be/0lpxKw6E90Y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81" y="954740"/>
            <a:ext cx="7352439" cy="39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0214"/>
            <a:ext cx="8520600" cy="572700"/>
          </a:xfrm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Position: Static (Default)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29" y="914400"/>
            <a:ext cx="1698812" cy="3945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5649" y="914400"/>
            <a:ext cx="61722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Four boxes placed statically (default) </a:t>
            </a:r>
          </a:p>
        </p:txBody>
      </p:sp>
    </p:spTree>
    <p:extLst>
      <p:ext uri="{BB962C8B-B14F-4D97-AF65-F5344CB8AC3E}">
        <p14:creationId xmlns:p14="http://schemas.microsoft.com/office/powerpoint/2010/main" val="4044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Reminders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Use the office hours 45m before and 30m after 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class.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Eric can set up one-on-one meetings if you need help.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Ask 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each other for help too, and be willing to lend a hand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.</a:t>
            </a: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lvl="0"/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Class </a:t>
            </a:r>
            <a:r>
              <a:rPr lang="en-US" dirty="0" err="1" smtClean="0">
                <a:latin typeface="Futura Medium" charset="0"/>
                <a:ea typeface="Futura Medium" charset="0"/>
                <a:cs typeface="Futura Medium" charset="0"/>
              </a:rPr>
              <a:t>gitlab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 repo:  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  <a:hlinkClick r:id="rId3"/>
              </a:rPr>
              <a:t>http://</a:t>
            </a:r>
            <a:r>
              <a:rPr lang="en-US" dirty="0" err="1">
                <a:latin typeface="Futura Medium" charset="0"/>
                <a:ea typeface="Futura Medium" charset="0"/>
                <a:cs typeface="Futura Medium" charset="0"/>
                <a:hlinkClick r:id="rId3"/>
              </a:rPr>
              <a:t>ucsd.bootcampcontent.com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  <a:hlinkClick r:id="rId3"/>
              </a:rPr>
              <a:t>/UCSD-Coding-</a:t>
            </a:r>
            <a:r>
              <a:rPr lang="en-US" dirty="0" err="1">
                <a:latin typeface="Futura Medium" charset="0"/>
                <a:ea typeface="Futura Medium" charset="0"/>
                <a:cs typeface="Futura Medium" charset="0"/>
                <a:hlinkClick r:id="rId3"/>
              </a:rPr>
              <a:t>Bootcamp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  <a:hlinkClick r:id="rId3"/>
              </a:rPr>
              <a:t>/04-2017-Class-Repository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0214"/>
            <a:ext cx="8520600" cy="572700"/>
          </a:xfrm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Position: Relative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791200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Switching the boxes to relative will </a:t>
            </a:r>
            <a:r>
              <a:rPr lang="en-US" sz="1800" dirty="0" smtClean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nudge the original </a:t>
            </a:r>
            <a:r>
              <a:rPr lang="en-US" sz="1800" dirty="0" smtClean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boxes </a:t>
            </a:r>
            <a:r>
              <a:rPr lang="en-US" sz="1800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in relation to their </a:t>
            </a:r>
            <a:r>
              <a:rPr lang="en-US" sz="1800" dirty="0" smtClean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“original” </a:t>
            </a:r>
            <a:r>
              <a:rPr lang="en-US" sz="1800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23" y="985887"/>
            <a:ext cx="1846382" cy="3749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816" y="1554334"/>
            <a:ext cx="2392777" cy="358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0214"/>
            <a:ext cx="8520600" cy="572700"/>
          </a:xfrm>
        </p:spPr>
        <p:txBody>
          <a:bodyPr/>
          <a:lstStyle/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Position: </a:t>
            </a:r>
            <a:r>
              <a:rPr lang="en-US" sz="3200" dirty="0" smtClean="0">
                <a:latin typeface="Futura Medium" charset="0"/>
                <a:ea typeface="Futura Medium" charset="0"/>
                <a:cs typeface="Futura Medium" charset="0"/>
              </a:rPr>
              <a:t>Absolute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973" y="4647602"/>
            <a:ext cx="7328053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Positioned relative to nearest positioned ancestor</a:t>
            </a:r>
            <a:endParaRPr lang="en-US" sz="2400" dirty="0">
              <a:solidFill>
                <a:schemeClr val="tx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286" y="928046"/>
            <a:ext cx="1820415" cy="3640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23" y="928045"/>
            <a:ext cx="5008931" cy="36408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44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0214"/>
            <a:ext cx="8520600" cy="572700"/>
          </a:xfrm>
        </p:spPr>
        <p:txBody>
          <a:bodyPr/>
          <a:lstStyle/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Position: </a:t>
            </a:r>
            <a:r>
              <a:rPr lang="en-US" sz="3200" dirty="0" smtClean="0">
                <a:latin typeface="Futura Medium" charset="0"/>
                <a:ea typeface="Futura Medium" charset="0"/>
                <a:cs typeface="Futura Medium" charset="0"/>
              </a:rPr>
              <a:t>Fixed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2213" y="4416226"/>
            <a:ext cx="771861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Position with exact coordinates to the browser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36" y="842914"/>
            <a:ext cx="4045983" cy="3231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189" y="842914"/>
            <a:ext cx="1620548" cy="314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dn.css-tricks.com/wp-content/uploads/2011/09/basicz-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413" y="345655"/>
            <a:ext cx="6171118" cy="341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8298" y="4042645"/>
            <a:ext cx="6483307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Z-Index allows you to layer elements on top of each other when they’re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positioned.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0214"/>
            <a:ext cx="8520600" cy="572700"/>
          </a:xfrm>
        </p:spPr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Bye bye bye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09725" y="883255"/>
            <a:ext cx="5822575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isplay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none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allows us to hide elements from view.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will become useful in later sections, when we’ll be hiding and revealing specific HTML elements of our choice. 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84" y="1053912"/>
            <a:ext cx="2164080" cy="339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Futura Medium" charset="0"/>
                <a:ea typeface="Futura Medium" charset="0"/>
                <a:cs typeface="Futura Medium" charset="0"/>
              </a:rPr>
              <a:t>Demo!</a:t>
            </a:r>
            <a:endParaRPr lang="en-US" i="1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4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Futura Medium" charset="0"/>
                <a:ea typeface="Futura Medium" charset="0"/>
                <a:cs typeface="Futura Medium" charset="0"/>
              </a:rPr>
              <a:t>CSS Positioning Review</a:t>
            </a:r>
            <a:endParaRPr lang="en-US" i="1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Futura Medium" charset="0"/>
                <a:ea typeface="Futura Medium" charset="0"/>
                <a:cs typeface="Futura Medium" charset="0"/>
              </a:rPr>
              <a:t>Browser Dev Tools</a:t>
            </a:r>
            <a:endParaRPr lang="en-US" i="1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Homework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#1!</a:t>
            </a:r>
            <a:endParaRPr lang="en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Y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our 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first gig as a software 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developer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:  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you're 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hiring yourself to build a portfolio!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T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his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 portfolio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will be 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one resource to share with and 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impress hiring 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managers.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latin typeface="Futura Medium" charset="0"/>
                <a:ea typeface="Futura Medium" charset="0"/>
                <a:cs typeface="Futura Medium" charset="0"/>
              </a:rPr>
              <a:t>Sp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end 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some time here. Come back to this project again and again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.</a:t>
            </a: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Two parts… let’s look at detailed instructions.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heloushe.typepad.com/.a/6a00d83454c42469e201676183a3ad970b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5900" y="269520"/>
            <a:ext cx="6172200" cy="46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5532"/>
            <a:ext cx="9144000" cy="5958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295470"/>
            <a:ext cx="8520600" cy="1146972"/>
          </a:xfrm>
        </p:spPr>
        <p:txBody>
          <a:bodyPr/>
          <a:lstStyle/>
          <a:p>
            <a:pPr algn="ctr"/>
            <a:r>
              <a:rPr lang="en-US" sz="3600" i="1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Today is all about getting immersed.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CSS Recap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6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Definitions…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HTML: </a:t>
            </a:r>
            <a:r>
              <a:rPr lang="en-US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Hypertext Markup Language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 – (Content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)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CSS: </a:t>
            </a:r>
            <a:r>
              <a:rPr lang="en-US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Cascading Style Sheets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 – (Appearance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)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HTML/CSS are the “languages of the web.” Together they define both the </a:t>
            </a:r>
            <a:r>
              <a:rPr lang="en-US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content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 and the </a:t>
            </a:r>
            <a:r>
              <a:rPr lang="en-US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aesthetics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 of a webpage – handling everything from the layouts, colors, fonts, and content placement.  (JavaScript is the third – handling 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actions, events, custom behavior, etc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.)</a:t>
            </a:r>
          </a:p>
          <a:p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73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1202</Words>
  <Application>Microsoft Macintosh PowerPoint</Application>
  <PresentationFormat>On-screen Show (16:9)</PresentationFormat>
  <Paragraphs>188</Paragraphs>
  <Slides>48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Average</vt:lpstr>
      <vt:lpstr>Courier</vt:lpstr>
      <vt:lpstr>Futura Medium</vt:lpstr>
      <vt:lpstr>Oswald</vt:lpstr>
      <vt:lpstr>Roboto</vt:lpstr>
      <vt:lpstr>Arial</vt:lpstr>
      <vt:lpstr>slate</vt:lpstr>
      <vt:lpstr>Heroes of CSS</vt:lpstr>
      <vt:lpstr>Admin Items</vt:lpstr>
      <vt:lpstr>Admin Items</vt:lpstr>
      <vt:lpstr>Reminders</vt:lpstr>
      <vt:lpstr>PowerPoint Presentation</vt:lpstr>
      <vt:lpstr>PowerPoint Presentation</vt:lpstr>
      <vt:lpstr>PowerPoint Presentation</vt:lpstr>
      <vt:lpstr>CSS Recap</vt:lpstr>
      <vt:lpstr>Definitions…</vt:lpstr>
      <vt:lpstr>HTML</vt:lpstr>
      <vt:lpstr>HTML/CSS</vt:lpstr>
      <vt:lpstr>How do we style HTML?</vt:lpstr>
      <vt:lpstr>CSS Syntax</vt:lpstr>
      <vt:lpstr>Let’s discuss…</vt:lpstr>
      <vt:lpstr>Relative File Paths</vt:lpstr>
      <vt:lpstr>Relative File Paths</vt:lpstr>
      <vt:lpstr>Absolute File Paths</vt:lpstr>
      <vt:lpstr>Demo!</vt:lpstr>
      <vt:lpstr>Your turn!</vt:lpstr>
      <vt:lpstr>Box Model</vt:lpstr>
      <vt:lpstr>Boxes all the way down</vt:lpstr>
      <vt:lpstr>PowerPoint Presentation</vt:lpstr>
      <vt:lpstr>PowerPoint Presentation</vt:lpstr>
      <vt:lpstr>Floats</vt:lpstr>
      <vt:lpstr>The concept of flow…</vt:lpstr>
      <vt:lpstr>Flow is not unique to HTML documents…</vt:lpstr>
      <vt:lpstr>Block elements</vt:lpstr>
      <vt:lpstr>Block vs. inline</vt:lpstr>
      <vt:lpstr>PowerPoint Presentation</vt:lpstr>
      <vt:lpstr>Clearing floats</vt:lpstr>
      <vt:lpstr>Clearfix hack</vt:lpstr>
      <vt:lpstr>Clearfix hack</vt:lpstr>
      <vt:lpstr>Clearfix hack</vt:lpstr>
      <vt:lpstr>Demo</vt:lpstr>
      <vt:lpstr>Demo</vt:lpstr>
      <vt:lpstr>Your turn</vt:lpstr>
      <vt:lpstr>Your turn</vt:lpstr>
      <vt:lpstr>Walkthrough: https://youtu.be/0lpxKw6E90Y</vt:lpstr>
      <vt:lpstr>Position: Static (Default) </vt:lpstr>
      <vt:lpstr>Position: Relative </vt:lpstr>
      <vt:lpstr>Position: Absolute</vt:lpstr>
      <vt:lpstr>Position: Fixed</vt:lpstr>
      <vt:lpstr>PowerPoint Presentation</vt:lpstr>
      <vt:lpstr>Bye bye bye</vt:lpstr>
      <vt:lpstr>Demo!</vt:lpstr>
      <vt:lpstr>CSS Positioning Review</vt:lpstr>
      <vt:lpstr>Browser Dev Tools</vt:lpstr>
      <vt:lpstr>Homework #1!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Git'n stylish</dc:title>
  <cp:lastModifiedBy>Derek Swingley</cp:lastModifiedBy>
  <cp:revision>53</cp:revision>
  <dcterms:modified xsi:type="dcterms:W3CDTF">2017-04-08T21:14:00Z</dcterms:modified>
</cp:coreProperties>
</file>