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86" r:id="rId9"/>
    <p:sldId id="258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4"/>
    <p:restoredTop sz="82500"/>
  </p:normalViewPr>
  <p:slideViewPr>
    <p:cSldViewPr snapToGrid="0" snapToObjects="1">
      <p:cViewPr varScale="1">
        <p:scale>
          <a:sx n="43" d="100"/>
          <a:sy n="43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DE70E-932C-DA4E-9992-7033C984007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7145-9365-2E4C-A0BF-EB6C4DF9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1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://www.mobilephoneemulator.com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Groups for rest of the day, think about a name if you want one,</a:t>
            </a:r>
            <a:r>
              <a:rPr lang="en-US" baseline="0" dirty="0" smtClean="0"/>
              <a:t> otherwise we’ll be team 1-n</a:t>
            </a:r>
          </a:p>
          <a:p>
            <a:r>
              <a:rPr lang="en-US" baseline="0" dirty="0" smtClean="0"/>
              <a:t>3 for 1</a:t>
            </a:r>
            <a:r>
              <a:rPr lang="en-US" baseline="30000" dirty="0" smtClean="0"/>
              <a:t>st</a:t>
            </a:r>
            <a:r>
              <a:rPr lang="en-US" baseline="0" dirty="0" smtClean="0"/>
              <a:t>, 2 for 2</a:t>
            </a:r>
            <a:r>
              <a:rPr lang="en-US" baseline="30000" dirty="0" smtClean="0"/>
              <a:t>nd</a:t>
            </a:r>
            <a:r>
              <a:rPr lang="en-US" baseline="0" dirty="0" smtClean="0"/>
              <a:t>, 1 for all else. Group that finishes first/second/third/etc.</a:t>
            </a:r>
          </a:p>
          <a:p>
            <a:endParaRPr lang="en-US" dirty="0" smtClean="0"/>
          </a:p>
          <a:p>
            <a:r>
              <a:rPr lang="en-US" dirty="0" smtClean="0"/>
              <a:t>Raising hands: who finished off the homework with minimal effort?</a:t>
            </a:r>
            <a:r>
              <a:rPr lang="en-US" baseline="0" dirty="0" smtClean="0"/>
              <a:t> Who finished just using google and what they learned? Who  had the courage to ask others for help? Who actually helped out and lent a hand?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F7145-9365-2E4C-A0BF-EB6C4DF9EB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http://www.mobilephoneemulator.com/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Group with the most interesting screenshots wins. Make sure to put your group name when dropping a screenshot.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F7145-9365-2E4C-A0BF-EB6C4DF9EB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 for</a:t>
            </a:r>
            <a:r>
              <a:rPr lang="en-US" baseline="0" dirty="0" smtClean="0"/>
              <a:t> quickest finished.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F7145-9365-2E4C-A0BF-EB6C4DF9EB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a container in a </a:t>
            </a:r>
            <a:r>
              <a:rPr lang="en-US" dirty="0" err="1" smtClean="0"/>
              <a:t>jumbotron</a:t>
            </a:r>
            <a:r>
              <a:rPr lang="en-US" baseline="0" dirty="0" smtClean="0"/>
              <a:t> makes it full-width.</a:t>
            </a:r>
          </a:p>
          <a:p>
            <a:r>
              <a:rPr lang="en-US" baseline="0" dirty="0" smtClean="0"/>
              <a:t>Points for quickest finished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F7145-9365-2E4C-A0BF-EB6C4DF9EB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Raise you hand (don’t yell it out).</a:t>
            </a:r>
          </a:p>
          <a:p>
            <a:r>
              <a:rPr lang="en-US" dirty="0" smtClean="0"/>
              <a:t>First to answer correct gets a</a:t>
            </a:r>
            <a:r>
              <a:rPr lang="en-US" baseline="0" dirty="0" smtClean="0"/>
              <a:t>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F7145-9365-2E4C-A0BF-EB6C4DF9EB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 for those who finish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F7145-9365-2E4C-A0BF-EB6C4DF9EB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04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F7145-9365-2E4C-A0BF-EB6C4DF9EB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F7145-9365-2E4C-A0BF-EB6C4DF9EB1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obilephoneemulator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Behold 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Boot 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Get your feet wet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Continuing with the same HTML Document, include bootstrap style and script.</a:t>
            </a:r>
          </a:p>
          <a:p>
            <a:pPr lvl="1"/>
            <a:r>
              <a:rPr lang="en-US" dirty="0" smtClean="0"/>
              <a:t>Remove normalize and </a:t>
            </a:r>
            <a:r>
              <a:rPr lang="en-US" dirty="0" err="1" smtClean="0"/>
              <a:t>typeplate</a:t>
            </a:r>
            <a:r>
              <a:rPr lang="en-US" dirty="0" smtClean="0"/>
              <a:t>, since bootstrap handles that.</a:t>
            </a:r>
          </a:p>
          <a:p>
            <a:pPr lvl="1"/>
            <a:r>
              <a:rPr lang="en-US" dirty="0" smtClean="0"/>
              <a:t>Remove all the style from our </a:t>
            </a:r>
            <a:r>
              <a:rPr lang="en-US" dirty="0" err="1" smtClean="0"/>
              <a:t>css</a:t>
            </a:r>
            <a:r>
              <a:rPr lang="en-US" dirty="0" smtClean="0"/>
              <a:t> file. (keep the fonts if you like)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jumbotron</a:t>
            </a:r>
            <a:r>
              <a:rPr lang="en-US" dirty="0" smtClean="0"/>
              <a:t> around &lt;header&gt;.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umbotron</a:t>
            </a:r>
            <a:r>
              <a:rPr lang="en-US" dirty="0" smtClean="0"/>
              <a:t> should be a div, give &lt;header&gt; the class ”container”</a:t>
            </a:r>
          </a:p>
          <a:p>
            <a:pPr lvl="1"/>
            <a:r>
              <a:rPr lang="en-US" dirty="0" smtClean="0"/>
              <a:t>See the style in slack to give it a background.</a:t>
            </a:r>
          </a:p>
          <a:p>
            <a:r>
              <a:rPr lang="en-US" dirty="0" smtClean="0"/>
              <a:t>Make our </a:t>
            </a:r>
            <a:r>
              <a:rPr lang="en-US" dirty="0" err="1" smtClean="0"/>
              <a:t>nav</a:t>
            </a:r>
            <a:r>
              <a:rPr lang="en-US" dirty="0" smtClean="0"/>
              <a:t> into bootstrap pills.</a:t>
            </a:r>
          </a:p>
          <a:p>
            <a:pPr lvl="1"/>
            <a:r>
              <a:rPr lang="en-US" dirty="0" smtClean="0"/>
              <a:t>Add the classes “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/>
              <a:t>nav</a:t>
            </a:r>
            <a:r>
              <a:rPr lang="en-US" dirty="0"/>
              <a:t>-pills </a:t>
            </a:r>
            <a:r>
              <a:rPr lang="en-US" dirty="0" err="1" smtClean="0"/>
              <a:t>nav</a:t>
            </a:r>
            <a:r>
              <a:rPr lang="en-US" dirty="0" smtClean="0"/>
              <a:t>-stacked” to the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194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Layouts: sketching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diving into any project, we need to know what we’re doing.</a:t>
            </a:r>
          </a:p>
          <a:p>
            <a:r>
              <a:rPr lang="en-US" dirty="0"/>
              <a:t>S</a:t>
            </a:r>
            <a:r>
              <a:rPr lang="en-US" dirty="0" smtClean="0"/>
              <a:t>tart with content, what needs to be on the page.</a:t>
            </a:r>
          </a:p>
          <a:p>
            <a:r>
              <a:rPr lang="en-US" dirty="0" smtClean="0"/>
              <a:t>Plan out where it will go, paper or whiteboard are great for this.</a:t>
            </a:r>
          </a:p>
          <a:p>
            <a:r>
              <a:rPr lang="en-US" dirty="0"/>
              <a:t>M</a:t>
            </a:r>
            <a:r>
              <a:rPr lang="en-US" dirty="0" smtClean="0"/>
              <a:t>ove things around until you’ve got a good feeling about it.</a:t>
            </a:r>
          </a:p>
        </p:txBody>
      </p:sp>
    </p:spTree>
    <p:extLst>
      <p:ext uri="{BB962C8B-B14F-4D97-AF65-F5344CB8AC3E}">
        <p14:creationId xmlns:p14="http://schemas.microsoft.com/office/powerpoint/2010/main" val="17430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Layouts: sketching</a:t>
            </a:r>
          </a:p>
        </p:txBody>
      </p:sp>
      <p:pic>
        <p:nvPicPr>
          <p:cNvPr id="4" name="Picture 2"/>
          <p:cNvPicPr/>
          <p:nvPr/>
        </p:nvPicPr>
        <p:blipFill>
          <a:blip r:embed="rId2"/>
          <a:stretch/>
        </p:blipFill>
        <p:spPr>
          <a:xfrm>
            <a:off x="4313796" y="2045798"/>
            <a:ext cx="5080042" cy="42705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0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wire-framing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we have an agreeable design, we make something more solid.</a:t>
            </a:r>
          </a:p>
          <a:p>
            <a:r>
              <a:rPr lang="en-US" dirty="0"/>
              <a:t>W</a:t>
            </a:r>
            <a:r>
              <a:rPr lang="en-US" dirty="0" smtClean="0"/>
              <a:t>e don’t want to give the impression we’re nearly done, so we intentionally make it look incomplete (its faster that way too).</a:t>
            </a:r>
          </a:p>
          <a:p>
            <a:pPr lvl="1"/>
            <a:r>
              <a:rPr lang="en-US" dirty="0" smtClean="0"/>
              <a:t>Don’t include real content.</a:t>
            </a:r>
          </a:p>
          <a:p>
            <a:pPr lvl="1"/>
            <a:r>
              <a:rPr lang="en-US" dirty="0" smtClean="0"/>
              <a:t>Don’t include real images.</a:t>
            </a:r>
          </a:p>
          <a:p>
            <a:pPr lvl="1"/>
            <a:r>
              <a:rPr lang="en-US" dirty="0" smtClean="0"/>
              <a:t>It should look like it </a:t>
            </a:r>
            <a:r>
              <a:rPr lang="en-US" i="1" dirty="0" smtClean="0"/>
              <a:t>could</a:t>
            </a:r>
            <a:r>
              <a:rPr lang="en-US" dirty="0" smtClean="0"/>
              <a:t> be a webpage.</a:t>
            </a:r>
          </a:p>
        </p:txBody>
      </p:sp>
    </p:spTree>
    <p:extLst>
      <p:ext uri="{BB962C8B-B14F-4D97-AF65-F5344CB8AC3E}">
        <p14:creationId xmlns:p14="http://schemas.microsoft.com/office/powerpoint/2010/main" val="11758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</a:t>
            </a:r>
            <a:r>
              <a:rPr lang="en-US" dirty="0" err="1" smtClean="0"/>
              <a:t>wireframing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3"/>
            <a:ext cx="12192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make extensive use of grids in layout, they give us a good way of thinking about where things go.</a:t>
            </a:r>
          </a:p>
          <a:p>
            <a:r>
              <a:rPr lang="en-US" dirty="0" smtClean="0"/>
              <a:t>Grids create aesthetically appealing designs with the ratios our eyes like.</a:t>
            </a:r>
          </a:p>
        </p:txBody>
      </p:sp>
    </p:spTree>
    <p:extLst>
      <p:ext uri="{BB962C8B-B14F-4D97-AF65-F5344CB8AC3E}">
        <p14:creationId xmlns:p14="http://schemas.microsoft.com/office/powerpoint/2010/main" val="3037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grids</a:t>
            </a:r>
            <a:endParaRPr lang="en-US"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/>
        </p:blipFill>
        <p:spPr>
          <a:xfrm>
            <a:off x="3962644" y="2194560"/>
            <a:ext cx="6172247" cy="43398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wireframe coming up:</a:t>
            </a:r>
          </a:p>
          <a:p>
            <a:pPr lvl="1"/>
            <a:r>
              <a:rPr lang="en-US" dirty="0" smtClean="0"/>
              <a:t>How many rows?</a:t>
            </a:r>
          </a:p>
          <a:p>
            <a:pPr lvl="1"/>
            <a:r>
              <a:rPr lang="en-US" dirty="0" smtClean="0"/>
              <a:t>How many columns per row?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2"/>
          <a:stretch/>
        </p:blipFill>
        <p:spPr>
          <a:xfrm>
            <a:off x="2763112" y="0"/>
            <a:ext cx="7189560" cy="685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2"/>
          <a:stretch/>
        </p:blipFill>
        <p:spPr>
          <a:xfrm>
            <a:off x="2763112" y="0"/>
            <a:ext cx="7189560" cy="68576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2763096" y="0"/>
            <a:ext cx="7189560" cy="685764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2763096" y="730080"/>
            <a:ext cx="7189560" cy="7174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3"/>
          <p:cNvSpPr/>
          <p:nvPr/>
        </p:nvSpPr>
        <p:spPr>
          <a:xfrm>
            <a:off x="2763096" y="1523880"/>
            <a:ext cx="7189560" cy="9903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2763096" y="2590920"/>
            <a:ext cx="7189560" cy="9903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5"/>
          <p:cNvSpPr/>
          <p:nvPr/>
        </p:nvSpPr>
        <p:spPr>
          <a:xfrm>
            <a:off x="2763096" y="3708360"/>
            <a:ext cx="7189560" cy="9903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/>
          <p:cNvSpPr/>
          <p:nvPr/>
        </p:nvSpPr>
        <p:spPr>
          <a:xfrm>
            <a:off x="2775696" y="4826160"/>
            <a:ext cx="7189560" cy="9903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2775696" y="5931000"/>
            <a:ext cx="7189560" cy="9903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8"/>
          <p:cNvSpPr/>
          <p:nvPr/>
        </p:nvSpPr>
        <p:spPr>
          <a:xfrm>
            <a:off x="2231736" y="891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" name="CustomShape 9"/>
          <p:cNvSpPr/>
          <p:nvPr/>
        </p:nvSpPr>
        <p:spPr>
          <a:xfrm>
            <a:off x="2231736" y="18118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>
            <a:off x="2231736" y="29016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>
            <a:off x="2231736" y="39657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6" name="CustomShape 12"/>
          <p:cNvSpPr/>
          <p:nvPr/>
        </p:nvSpPr>
        <p:spPr>
          <a:xfrm>
            <a:off x="2231736" y="51364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" name="CustomShape 13"/>
          <p:cNvSpPr/>
          <p:nvPr/>
        </p:nvSpPr>
        <p:spPr>
          <a:xfrm rot="18900000">
            <a:off x="1609296" y="466200"/>
            <a:ext cx="77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ROWS</a:t>
            </a:r>
            <a:endParaRPr/>
          </a:p>
        </p:txBody>
      </p:sp>
      <p:sp>
        <p:nvSpPr>
          <p:cNvPr id="18" name="CustomShape 14"/>
          <p:cNvSpPr/>
          <p:nvPr/>
        </p:nvSpPr>
        <p:spPr>
          <a:xfrm>
            <a:off x="2244336" y="61228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9" name="CustomShape 15"/>
          <p:cNvSpPr/>
          <p:nvPr/>
        </p:nvSpPr>
        <p:spPr>
          <a:xfrm>
            <a:off x="9945096" y="5815080"/>
            <a:ext cx="73116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lang="en-US" b="1" strike="noStrike">
                <a:solidFill>
                  <a:srgbClr val="000000"/>
                </a:solidFill>
                <a:latin typeface="Calibri"/>
              </a:rPr>
              <a:t> Total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92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viewport tag to ensure optimal display.</a:t>
            </a:r>
          </a:p>
          <a:p>
            <a:r>
              <a:rPr lang="en-US" dirty="0" smtClean="0"/>
              <a:t>Use media queries to create a responsive design.</a:t>
            </a:r>
          </a:p>
          <a:p>
            <a:r>
              <a:rPr lang="en-US" dirty="0" smtClean="0"/>
              <a:t>Create layouts using Twitter Bootstrap.</a:t>
            </a:r>
          </a:p>
          <a:p>
            <a:r>
              <a:rPr lang="en-US" dirty="0" smtClean="0"/>
              <a:t>And, have fun!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2"/>
          <a:stretch/>
        </p:blipFill>
        <p:spPr>
          <a:xfrm>
            <a:off x="2763112" y="0"/>
            <a:ext cx="7189560" cy="685764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2763107" y="0"/>
            <a:ext cx="7189560" cy="685764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2763107" y="730080"/>
            <a:ext cx="7189560" cy="7174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3"/>
          <p:cNvSpPr/>
          <p:nvPr/>
        </p:nvSpPr>
        <p:spPr>
          <a:xfrm>
            <a:off x="2763107" y="1523880"/>
            <a:ext cx="7189560" cy="9903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2763107" y="2590920"/>
            <a:ext cx="7189560" cy="9903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2763107" y="3708360"/>
            <a:ext cx="7189560" cy="9903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/>
          <p:cNvSpPr/>
          <p:nvPr/>
        </p:nvSpPr>
        <p:spPr>
          <a:xfrm>
            <a:off x="2775707" y="4826160"/>
            <a:ext cx="7189560" cy="9903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7"/>
          <p:cNvSpPr/>
          <p:nvPr/>
        </p:nvSpPr>
        <p:spPr>
          <a:xfrm>
            <a:off x="2775707" y="5931000"/>
            <a:ext cx="7189560" cy="9903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/>
          <p:cNvSpPr/>
          <p:nvPr/>
        </p:nvSpPr>
        <p:spPr>
          <a:xfrm>
            <a:off x="3524867" y="742680"/>
            <a:ext cx="5866920" cy="71748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9"/>
          <p:cNvSpPr/>
          <p:nvPr/>
        </p:nvSpPr>
        <p:spPr>
          <a:xfrm>
            <a:off x="3524867" y="1527480"/>
            <a:ext cx="586692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/>
          <p:cNvSpPr/>
          <p:nvPr/>
        </p:nvSpPr>
        <p:spPr>
          <a:xfrm>
            <a:off x="3524867" y="2632320"/>
            <a:ext cx="60912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1"/>
          <p:cNvSpPr/>
          <p:nvPr/>
        </p:nvSpPr>
        <p:spPr>
          <a:xfrm>
            <a:off x="4261427" y="2632320"/>
            <a:ext cx="60912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/>
          <p:cNvSpPr/>
          <p:nvPr/>
        </p:nvSpPr>
        <p:spPr>
          <a:xfrm>
            <a:off x="4998347" y="2622960"/>
            <a:ext cx="60912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/>
          <p:cNvSpPr/>
          <p:nvPr/>
        </p:nvSpPr>
        <p:spPr>
          <a:xfrm>
            <a:off x="5798267" y="2660760"/>
            <a:ext cx="60912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4"/>
          <p:cNvSpPr/>
          <p:nvPr/>
        </p:nvSpPr>
        <p:spPr>
          <a:xfrm>
            <a:off x="6534827" y="2660760"/>
            <a:ext cx="60912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5"/>
          <p:cNvSpPr/>
          <p:nvPr/>
        </p:nvSpPr>
        <p:spPr>
          <a:xfrm>
            <a:off x="7271387" y="2651400"/>
            <a:ext cx="60912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16"/>
          <p:cNvSpPr/>
          <p:nvPr/>
        </p:nvSpPr>
        <p:spPr>
          <a:xfrm>
            <a:off x="8046107" y="2622960"/>
            <a:ext cx="60912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7"/>
          <p:cNvSpPr/>
          <p:nvPr/>
        </p:nvSpPr>
        <p:spPr>
          <a:xfrm>
            <a:off x="8782667" y="2613240"/>
            <a:ext cx="60912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18"/>
          <p:cNvSpPr/>
          <p:nvPr/>
        </p:nvSpPr>
        <p:spPr>
          <a:xfrm rot="18900000">
            <a:off x="1419947" y="465840"/>
            <a:ext cx="115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COLUMNS</a:t>
            </a:r>
            <a:endParaRPr/>
          </a:p>
        </p:txBody>
      </p:sp>
      <p:sp>
        <p:nvSpPr>
          <p:cNvPr id="22" name="CustomShape 19"/>
          <p:cNvSpPr/>
          <p:nvPr/>
        </p:nvSpPr>
        <p:spPr>
          <a:xfrm>
            <a:off x="3524867" y="3762720"/>
            <a:ext cx="134568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20"/>
          <p:cNvSpPr/>
          <p:nvPr/>
        </p:nvSpPr>
        <p:spPr>
          <a:xfrm>
            <a:off x="5010947" y="3762720"/>
            <a:ext cx="134568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21"/>
          <p:cNvSpPr/>
          <p:nvPr/>
        </p:nvSpPr>
        <p:spPr>
          <a:xfrm>
            <a:off x="6471467" y="3750120"/>
            <a:ext cx="134568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CustomShape 22"/>
          <p:cNvSpPr/>
          <p:nvPr/>
        </p:nvSpPr>
        <p:spPr>
          <a:xfrm>
            <a:off x="3524867" y="4838760"/>
            <a:ext cx="283176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23"/>
          <p:cNvSpPr/>
          <p:nvPr/>
        </p:nvSpPr>
        <p:spPr>
          <a:xfrm>
            <a:off x="7957187" y="3762720"/>
            <a:ext cx="134568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24"/>
          <p:cNvSpPr/>
          <p:nvPr/>
        </p:nvSpPr>
        <p:spPr>
          <a:xfrm>
            <a:off x="6522227" y="4829760"/>
            <a:ext cx="278100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25"/>
          <p:cNvSpPr/>
          <p:nvPr/>
        </p:nvSpPr>
        <p:spPr>
          <a:xfrm>
            <a:off x="2231747" y="891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9" name="CustomShape 26"/>
          <p:cNvSpPr/>
          <p:nvPr/>
        </p:nvSpPr>
        <p:spPr>
          <a:xfrm>
            <a:off x="2231747" y="18118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0" name="CustomShape 27"/>
          <p:cNvSpPr/>
          <p:nvPr/>
        </p:nvSpPr>
        <p:spPr>
          <a:xfrm>
            <a:off x="2231747" y="29016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31" name="CustomShape 28"/>
          <p:cNvSpPr/>
          <p:nvPr/>
        </p:nvSpPr>
        <p:spPr>
          <a:xfrm>
            <a:off x="2231747" y="39657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2" name="CustomShape 29"/>
          <p:cNvSpPr/>
          <p:nvPr/>
        </p:nvSpPr>
        <p:spPr>
          <a:xfrm>
            <a:off x="2231747" y="51364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33" name="CustomShape 30"/>
          <p:cNvSpPr/>
          <p:nvPr/>
        </p:nvSpPr>
        <p:spPr>
          <a:xfrm>
            <a:off x="2763107" y="5943600"/>
            <a:ext cx="7202520" cy="94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1"/>
          <p:cNvSpPr/>
          <p:nvPr/>
        </p:nvSpPr>
        <p:spPr>
          <a:xfrm>
            <a:off x="2241467" y="61228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7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772588" y="360"/>
            <a:ext cx="7189560" cy="685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3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772588" y="360"/>
            <a:ext cx="7189560" cy="6857640"/>
          </a:xfrm>
          <a:prstGeom prst="rect">
            <a:avLst/>
          </a:prstGeom>
          <a:ln>
            <a:noFill/>
          </a:ln>
        </p:spPr>
      </p:pic>
      <p:pic>
        <p:nvPicPr>
          <p:cNvPr id="5" name="Picture 1"/>
          <p:cNvPicPr/>
          <p:nvPr/>
        </p:nvPicPr>
        <p:blipFill>
          <a:blip r:embed="rId2"/>
          <a:stretch/>
        </p:blipFill>
        <p:spPr>
          <a:xfrm>
            <a:off x="2772588" y="0"/>
            <a:ext cx="7189560" cy="685764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2772588" y="685800"/>
            <a:ext cx="7189560" cy="10666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3"/>
          <p:cNvSpPr/>
          <p:nvPr/>
        </p:nvSpPr>
        <p:spPr>
          <a:xfrm>
            <a:off x="2772588" y="1788120"/>
            <a:ext cx="7189560" cy="259992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2772588" y="4489200"/>
            <a:ext cx="7189560" cy="13017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5"/>
          <p:cNvSpPr/>
          <p:nvPr/>
        </p:nvSpPr>
        <p:spPr>
          <a:xfrm>
            <a:off x="2772588" y="5891400"/>
            <a:ext cx="7189560" cy="88992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/>
          <p:cNvSpPr/>
          <p:nvPr/>
        </p:nvSpPr>
        <p:spPr>
          <a:xfrm rot="18900000">
            <a:off x="1861068" y="466200"/>
            <a:ext cx="77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ROWS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>
            <a:off x="2404308" y="10569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" name="CustomShape 9"/>
          <p:cNvSpPr/>
          <p:nvPr/>
        </p:nvSpPr>
        <p:spPr>
          <a:xfrm>
            <a:off x="2397468" y="49554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>
            <a:off x="2397468" y="6191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>
            <a:off x="10196868" y="5815080"/>
            <a:ext cx="73116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>
                <a:solidFill>
                  <a:srgbClr val="000000"/>
                </a:solidFill>
                <a:latin typeface="Calibri"/>
              </a:rPr>
              <a:t>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Total</a:t>
            </a:r>
            <a:endParaRPr/>
          </a:p>
        </p:txBody>
      </p:sp>
      <p:sp>
        <p:nvSpPr>
          <p:cNvPr id="28" name="CustomShape 7"/>
          <p:cNvSpPr/>
          <p:nvPr/>
        </p:nvSpPr>
        <p:spPr>
          <a:xfrm>
            <a:off x="2414208" y="2836275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1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2770210" y="0"/>
            <a:ext cx="7189560" cy="685764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2770210" y="685800"/>
            <a:ext cx="7189560" cy="10666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3"/>
          <p:cNvSpPr/>
          <p:nvPr/>
        </p:nvSpPr>
        <p:spPr>
          <a:xfrm>
            <a:off x="2770210" y="1788120"/>
            <a:ext cx="7189560" cy="27003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2770210" y="4572000"/>
            <a:ext cx="7189560" cy="121896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2770210" y="5891400"/>
            <a:ext cx="7189560" cy="88992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/>
          <p:cNvSpPr/>
          <p:nvPr/>
        </p:nvSpPr>
        <p:spPr>
          <a:xfrm rot="18900000">
            <a:off x="1669330" y="465840"/>
            <a:ext cx="115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COLUMNS</a:t>
            </a:r>
            <a:endParaRPr/>
          </a:p>
        </p:txBody>
      </p:sp>
      <p:sp>
        <p:nvSpPr>
          <p:cNvPr id="10" name="CustomShape 7"/>
          <p:cNvSpPr/>
          <p:nvPr/>
        </p:nvSpPr>
        <p:spPr>
          <a:xfrm>
            <a:off x="2401930" y="10569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1" name="CustomShape 8"/>
          <p:cNvSpPr/>
          <p:nvPr/>
        </p:nvSpPr>
        <p:spPr>
          <a:xfrm>
            <a:off x="2401930" y="2841186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2" name="CustomShape 9"/>
          <p:cNvSpPr/>
          <p:nvPr/>
        </p:nvSpPr>
        <p:spPr>
          <a:xfrm>
            <a:off x="2395090" y="49554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" name="CustomShape 10"/>
          <p:cNvSpPr/>
          <p:nvPr/>
        </p:nvSpPr>
        <p:spPr>
          <a:xfrm>
            <a:off x="2395090" y="6191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4" name="CustomShape 11"/>
          <p:cNvSpPr/>
          <p:nvPr/>
        </p:nvSpPr>
        <p:spPr>
          <a:xfrm>
            <a:off x="3469690" y="1788120"/>
            <a:ext cx="1789920" cy="259992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/>
          <p:cNvSpPr/>
          <p:nvPr/>
        </p:nvSpPr>
        <p:spPr>
          <a:xfrm>
            <a:off x="5489290" y="1801800"/>
            <a:ext cx="1789920" cy="2586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/>
          <p:cNvSpPr/>
          <p:nvPr/>
        </p:nvSpPr>
        <p:spPr>
          <a:xfrm>
            <a:off x="7509250" y="1769760"/>
            <a:ext cx="1789920" cy="261864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4"/>
          <p:cNvSpPr/>
          <p:nvPr/>
        </p:nvSpPr>
        <p:spPr>
          <a:xfrm>
            <a:off x="3469690" y="672120"/>
            <a:ext cx="5829480" cy="104616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6"/>
          <p:cNvSpPr/>
          <p:nvPr/>
        </p:nvSpPr>
        <p:spPr>
          <a:xfrm>
            <a:off x="3469690" y="4658400"/>
            <a:ext cx="5829480" cy="104616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17"/>
          <p:cNvSpPr/>
          <p:nvPr/>
        </p:nvSpPr>
        <p:spPr>
          <a:xfrm>
            <a:off x="3469690" y="5922720"/>
            <a:ext cx="5829480" cy="846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347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853344" y="0"/>
            <a:ext cx="7189560" cy="685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853344" y="0"/>
            <a:ext cx="7189560" cy="685764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2853333" y="0"/>
            <a:ext cx="7189560" cy="685764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2942973" y="653760"/>
            <a:ext cx="7009920" cy="7174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3"/>
          <p:cNvSpPr/>
          <p:nvPr/>
        </p:nvSpPr>
        <p:spPr>
          <a:xfrm>
            <a:off x="2942973" y="1417679"/>
            <a:ext cx="7009920" cy="421419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2836053" y="5926320"/>
            <a:ext cx="7189560" cy="93132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/>
          <p:cNvSpPr/>
          <p:nvPr/>
        </p:nvSpPr>
        <p:spPr>
          <a:xfrm rot="18900000">
            <a:off x="1941813" y="466200"/>
            <a:ext cx="77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ROWS</a:t>
            </a:r>
            <a:endParaRPr/>
          </a:p>
        </p:txBody>
      </p:sp>
      <p:sp>
        <p:nvSpPr>
          <p:cNvPr id="10" name="CustomShape 7"/>
          <p:cNvSpPr/>
          <p:nvPr/>
        </p:nvSpPr>
        <p:spPr>
          <a:xfrm>
            <a:off x="2488805" y="10530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" name="CustomShape 10"/>
          <p:cNvSpPr/>
          <p:nvPr/>
        </p:nvSpPr>
        <p:spPr>
          <a:xfrm>
            <a:off x="2478213" y="6191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4" name="CustomShape 11"/>
          <p:cNvSpPr/>
          <p:nvPr/>
        </p:nvSpPr>
        <p:spPr>
          <a:xfrm>
            <a:off x="10277613" y="5815080"/>
            <a:ext cx="73116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0000"/>
                </a:solidFill>
                <a:latin typeface="Calibri"/>
              </a:rPr>
              <a:t>3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</p:txBody>
      </p:sp>
      <p:sp>
        <p:nvSpPr>
          <p:cNvPr id="16" name="CustomShape 7"/>
          <p:cNvSpPr/>
          <p:nvPr/>
        </p:nvSpPr>
        <p:spPr>
          <a:xfrm>
            <a:off x="2494953" y="3525051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56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853344" y="0"/>
            <a:ext cx="7189560" cy="685764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2853328" y="0"/>
            <a:ext cx="7189560" cy="685764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2942968" y="653760"/>
            <a:ext cx="7009920" cy="7174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3"/>
          <p:cNvSpPr/>
          <p:nvPr/>
        </p:nvSpPr>
        <p:spPr>
          <a:xfrm>
            <a:off x="2942968" y="1417680"/>
            <a:ext cx="7009920" cy="41446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3095608" y="1454400"/>
            <a:ext cx="3733560" cy="410796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/>
          <p:cNvSpPr/>
          <p:nvPr/>
        </p:nvSpPr>
        <p:spPr>
          <a:xfrm>
            <a:off x="7071448" y="1454400"/>
            <a:ext cx="2805480" cy="410796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7"/>
          <p:cNvSpPr/>
          <p:nvPr/>
        </p:nvSpPr>
        <p:spPr>
          <a:xfrm>
            <a:off x="2836048" y="5926320"/>
            <a:ext cx="7189560" cy="93132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/>
          <p:cNvSpPr/>
          <p:nvPr/>
        </p:nvSpPr>
        <p:spPr>
          <a:xfrm>
            <a:off x="3095608" y="749160"/>
            <a:ext cx="6781320" cy="58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9"/>
          <p:cNvSpPr/>
          <p:nvPr/>
        </p:nvSpPr>
        <p:spPr>
          <a:xfrm>
            <a:off x="3110728" y="6006240"/>
            <a:ext cx="6781320" cy="5886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/>
          <p:cNvSpPr/>
          <p:nvPr/>
        </p:nvSpPr>
        <p:spPr>
          <a:xfrm rot="18900000">
            <a:off x="1752448" y="465840"/>
            <a:ext cx="115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COLUMNS</a:t>
            </a:r>
            <a:endParaRPr/>
          </a:p>
        </p:txBody>
      </p:sp>
      <p:sp>
        <p:nvSpPr>
          <p:cNvPr id="14" name="CustomShape 11"/>
          <p:cNvSpPr/>
          <p:nvPr/>
        </p:nvSpPr>
        <p:spPr>
          <a:xfrm>
            <a:off x="2485048" y="10569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5" name="CustomShape 12"/>
          <p:cNvSpPr/>
          <p:nvPr/>
        </p:nvSpPr>
        <p:spPr>
          <a:xfrm>
            <a:off x="2468488" y="3559143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6" name="CustomShape 13"/>
          <p:cNvSpPr/>
          <p:nvPr/>
        </p:nvSpPr>
        <p:spPr>
          <a:xfrm>
            <a:off x="2478208" y="6191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4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853344" y="0"/>
            <a:ext cx="7189560" cy="6857640"/>
          </a:xfrm>
          <a:prstGeom prst="rect">
            <a:avLst/>
          </a:prstGeom>
          <a:ln>
            <a:noFill/>
          </a:ln>
        </p:spPr>
      </p:pic>
      <p:pic>
        <p:nvPicPr>
          <p:cNvPr id="5" name="Picture 1"/>
          <p:cNvPicPr/>
          <p:nvPr/>
        </p:nvPicPr>
        <p:blipFill>
          <a:blip r:embed="rId2"/>
          <a:stretch/>
        </p:blipFill>
        <p:spPr>
          <a:xfrm>
            <a:off x="2853336" y="0"/>
            <a:ext cx="7189560" cy="685764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2942976" y="653760"/>
            <a:ext cx="7009920" cy="7174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3"/>
          <p:cNvSpPr/>
          <p:nvPr/>
        </p:nvSpPr>
        <p:spPr>
          <a:xfrm>
            <a:off x="2942976" y="1417680"/>
            <a:ext cx="7009920" cy="41446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5"/>
          <p:cNvSpPr/>
          <p:nvPr/>
        </p:nvSpPr>
        <p:spPr>
          <a:xfrm>
            <a:off x="3095616" y="1454400"/>
            <a:ext cx="3733560" cy="410796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/>
          <p:cNvSpPr/>
          <p:nvPr/>
        </p:nvSpPr>
        <p:spPr>
          <a:xfrm>
            <a:off x="7071456" y="1454400"/>
            <a:ext cx="2805480" cy="410796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2836056" y="5926320"/>
            <a:ext cx="7189560" cy="93132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8"/>
          <p:cNvSpPr/>
          <p:nvPr/>
        </p:nvSpPr>
        <p:spPr>
          <a:xfrm>
            <a:off x="7071456" y="1523880"/>
            <a:ext cx="2805480" cy="990360"/>
          </a:xfrm>
          <a:prstGeom prst="rect">
            <a:avLst/>
          </a:prstGeom>
          <a:solidFill>
            <a:srgbClr val="C0504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>
            <a:off x="7041216" y="2597400"/>
            <a:ext cx="2805480" cy="990360"/>
          </a:xfrm>
          <a:prstGeom prst="rect">
            <a:avLst/>
          </a:prstGeom>
          <a:solidFill>
            <a:srgbClr val="C0504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0"/>
          <p:cNvSpPr/>
          <p:nvPr/>
        </p:nvSpPr>
        <p:spPr>
          <a:xfrm>
            <a:off x="7071456" y="3878640"/>
            <a:ext cx="2805480" cy="990360"/>
          </a:xfrm>
          <a:prstGeom prst="rect">
            <a:avLst/>
          </a:prstGeom>
          <a:solidFill>
            <a:srgbClr val="C0504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1"/>
          <p:cNvSpPr/>
          <p:nvPr/>
        </p:nvSpPr>
        <p:spPr>
          <a:xfrm>
            <a:off x="7112136" y="5022720"/>
            <a:ext cx="2805480" cy="387000"/>
          </a:xfrm>
          <a:prstGeom prst="rect">
            <a:avLst/>
          </a:prstGeom>
          <a:solidFill>
            <a:srgbClr val="C0504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2"/>
          <p:cNvSpPr/>
          <p:nvPr/>
        </p:nvSpPr>
        <p:spPr>
          <a:xfrm rot="18900000">
            <a:off x="10108416" y="327960"/>
            <a:ext cx="7725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SUB-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ROWS</a:t>
            </a:r>
            <a:endParaRPr/>
          </a:p>
        </p:txBody>
      </p:sp>
      <p:sp>
        <p:nvSpPr>
          <p:cNvPr id="17" name="CustomShape 13"/>
          <p:cNvSpPr/>
          <p:nvPr/>
        </p:nvSpPr>
        <p:spPr>
          <a:xfrm>
            <a:off x="10287696" y="18345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" name="CustomShape 14"/>
          <p:cNvSpPr/>
          <p:nvPr/>
        </p:nvSpPr>
        <p:spPr>
          <a:xfrm>
            <a:off x="10287696" y="2920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9" name="CustomShape 15"/>
          <p:cNvSpPr/>
          <p:nvPr/>
        </p:nvSpPr>
        <p:spPr>
          <a:xfrm>
            <a:off x="10287696" y="40219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0" name="CustomShape 16"/>
          <p:cNvSpPr/>
          <p:nvPr/>
        </p:nvSpPr>
        <p:spPr>
          <a:xfrm>
            <a:off x="10287696" y="5040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1" name="CustomShape 17"/>
          <p:cNvSpPr/>
          <p:nvPr/>
        </p:nvSpPr>
        <p:spPr>
          <a:xfrm>
            <a:off x="10277616" y="5815080"/>
            <a:ext cx="73116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>
                <a:solidFill>
                  <a:srgbClr val="000000"/>
                </a:solidFill>
                <a:latin typeface="Calibri"/>
              </a:rPr>
              <a:t>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Total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14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853344" y="0"/>
            <a:ext cx="7189560" cy="6857640"/>
          </a:xfrm>
          <a:prstGeom prst="rect">
            <a:avLst/>
          </a:prstGeom>
          <a:ln>
            <a:noFill/>
          </a:ln>
        </p:spPr>
      </p:pic>
      <p:pic>
        <p:nvPicPr>
          <p:cNvPr id="22" name="Picture 1"/>
          <p:cNvPicPr/>
          <p:nvPr/>
        </p:nvPicPr>
        <p:blipFill>
          <a:blip r:embed="rId2"/>
          <a:stretch/>
        </p:blipFill>
        <p:spPr>
          <a:xfrm>
            <a:off x="2853341" y="0"/>
            <a:ext cx="7189560" cy="6857640"/>
          </a:xfrm>
          <a:prstGeom prst="rect">
            <a:avLst/>
          </a:prstGeom>
          <a:ln>
            <a:noFill/>
          </a:ln>
        </p:spPr>
      </p:pic>
      <p:sp>
        <p:nvSpPr>
          <p:cNvPr id="23" name="CustomShape 2"/>
          <p:cNvSpPr/>
          <p:nvPr/>
        </p:nvSpPr>
        <p:spPr>
          <a:xfrm>
            <a:off x="2942981" y="653760"/>
            <a:ext cx="7009920" cy="7174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3"/>
          <p:cNvSpPr/>
          <p:nvPr/>
        </p:nvSpPr>
        <p:spPr>
          <a:xfrm>
            <a:off x="2942981" y="1417680"/>
            <a:ext cx="7009920" cy="414468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5"/>
          <p:cNvSpPr/>
          <p:nvPr/>
        </p:nvSpPr>
        <p:spPr>
          <a:xfrm>
            <a:off x="3095621" y="1454400"/>
            <a:ext cx="3733560" cy="410796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6"/>
          <p:cNvSpPr/>
          <p:nvPr/>
        </p:nvSpPr>
        <p:spPr>
          <a:xfrm>
            <a:off x="7071461" y="1454400"/>
            <a:ext cx="2805480" cy="410796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7"/>
          <p:cNvSpPr/>
          <p:nvPr/>
        </p:nvSpPr>
        <p:spPr>
          <a:xfrm>
            <a:off x="2836061" y="5926320"/>
            <a:ext cx="7189560" cy="93132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8"/>
          <p:cNvSpPr/>
          <p:nvPr/>
        </p:nvSpPr>
        <p:spPr>
          <a:xfrm>
            <a:off x="7071461" y="1523880"/>
            <a:ext cx="2805480" cy="990360"/>
          </a:xfrm>
          <a:prstGeom prst="rect">
            <a:avLst/>
          </a:prstGeom>
          <a:solidFill>
            <a:srgbClr val="C0504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9"/>
          <p:cNvSpPr/>
          <p:nvPr/>
        </p:nvSpPr>
        <p:spPr>
          <a:xfrm>
            <a:off x="7041221" y="2597400"/>
            <a:ext cx="2805480" cy="990360"/>
          </a:xfrm>
          <a:prstGeom prst="rect">
            <a:avLst/>
          </a:prstGeom>
          <a:solidFill>
            <a:srgbClr val="C0504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10"/>
          <p:cNvSpPr/>
          <p:nvPr/>
        </p:nvSpPr>
        <p:spPr>
          <a:xfrm>
            <a:off x="7071461" y="3878640"/>
            <a:ext cx="2805480" cy="990360"/>
          </a:xfrm>
          <a:prstGeom prst="rect">
            <a:avLst/>
          </a:prstGeom>
          <a:solidFill>
            <a:srgbClr val="C0504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11"/>
          <p:cNvSpPr/>
          <p:nvPr/>
        </p:nvSpPr>
        <p:spPr>
          <a:xfrm>
            <a:off x="7112141" y="5022720"/>
            <a:ext cx="2805480" cy="387000"/>
          </a:xfrm>
          <a:prstGeom prst="rect">
            <a:avLst/>
          </a:prstGeom>
          <a:solidFill>
            <a:srgbClr val="C0504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12"/>
          <p:cNvSpPr/>
          <p:nvPr/>
        </p:nvSpPr>
        <p:spPr>
          <a:xfrm>
            <a:off x="7247861" y="1533240"/>
            <a:ext cx="1294920" cy="347616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13"/>
          <p:cNvSpPr/>
          <p:nvPr/>
        </p:nvSpPr>
        <p:spPr>
          <a:xfrm>
            <a:off x="8620181" y="1513080"/>
            <a:ext cx="1294920" cy="347616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14"/>
          <p:cNvSpPr/>
          <p:nvPr/>
        </p:nvSpPr>
        <p:spPr>
          <a:xfrm>
            <a:off x="7247861" y="5032440"/>
            <a:ext cx="2629080" cy="4104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15"/>
          <p:cNvSpPr/>
          <p:nvPr/>
        </p:nvSpPr>
        <p:spPr>
          <a:xfrm rot="18900000">
            <a:off x="9908261" y="327600"/>
            <a:ext cx="11520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SUB-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COLUMNS</a:t>
            </a:r>
            <a:endParaRPr/>
          </a:p>
        </p:txBody>
      </p:sp>
      <p:sp>
        <p:nvSpPr>
          <p:cNvPr id="37" name="CustomShape 16"/>
          <p:cNvSpPr/>
          <p:nvPr/>
        </p:nvSpPr>
        <p:spPr>
          <a:xfrm>
            <a:off x="10287701" y="29206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38" name="CustomShape 17"/>
          <p:cNvSpPr/>
          <p:nvPr/>
        </p:nvSpPr>
        <p:spPr>
          <a:xfrm>
            <a:off x="10270421" y="50738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27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2"/>
          <a:stretch/>
        </p:blipFill>
        <p:spPr>
          <a:xfrm>
            <a:off x="6091916" y="774860"/>
            <a:ext cx="5451627" cy="4988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Bootstrap: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Bootstrap makes use of a 12 column grid.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You can make designs that use any ratio of those 12 columns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Grids are made of containers wrapping rows which enclose columns.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design: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viewport is the area of the browser showing your webpage.</a:t>
            </a:r>
          </a:p>
          <a:p>
            <a:pPr lvl="1"/>
            <a:r>
              <a:rPr lang="en-US" dirty="0" smtClean="0"/>
              <a:t>It can be dramatically different physical sizes and resolutions.</a:t>
            </a:r>
          </a:p>
          <a:p>
            <a:r>
              <a:rPr lang="en-US" dirty="0" smtClean="0"/>
              <a:t>We always want our page to scale correctly to the users viewport.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905520"/>
            <a:ext cx="8128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Bootstrap: grid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79980"/>
            <a:ext cx="9880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Bootstrap 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with the same HTML </a:t>
            </a:r>
            <a:r>
              <a:rPr lang="en-US" dirty="0" smtClean="0"/>
              <a:t>Document, let’s get our layout back.</a:t>
            </a:r>
          </a:p>
          <a:p>
            <a:r>
              <a:rPr lang="en-US" dirty="0" smtClean="0"/>
              <a:t>Make a layout with:</a:t>
            </a:r>
          </a:p>
          <a:p>
            <a:pPr lvl="1"/>
            <a:r>
              <a:rPr lang="en-US" dirty="0" smtClean="0"/>
              <a:t>One row, containing two columns. You’ll need a &lt;div&gt; to create a row.</a:t>
            </a:r>
          </a:p>
          <a:p>
            <a:pPr lvl="1"/>
            <a:r>
              <a:rPr lang="en-US" dirty="0" smtClean="0"/>
              <a:t>On column for &lt;article&gt;</a:t>
            </a:r>
          </a:p>
          <a:p>
            <a:pPr lvl="1"/>
            <a:r>
              <a:rPr lang="en-US" dirty="0" smtClean="0"/>
              <a:t>One column for 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Bootstrap: </a:t>
            </a:r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46746"/>
            <a:ext cx="11328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bootstrap </a:t>
            </a:r>
            <a:r>
              <a:rPr lang="en-US" dirty="0" err="1" smtClean="0"/>
              <a:t>navbar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with the same HTML Document, let’s </a:t>
            </a:r>
            <a:r>
              <a:rPr lang="en-US" dirty="0" smtClean="0"/>
              <a:t>add a nice header.</a:t>
            </a:r>
            <a:endParaRPr lang="en-US" dirty="0"/>
          </a:p>
          <a:p>
            <a:r>
              <a:rPr lang="en-US" dirty="0" smtClean="0"/>
              <a:t>Add a header which spans the full width and includes:</a:t>
            </a:r>
          </a:p>
          <a:p>
            <a:pPr lvl="1"/>
            <a:r>
              <a:rPr lang="en-US" dirty="0" smtClean="0"/>
              <a:t>Dexter &lt;h1&gt; </a:t>
            </a:r>
          </a:p>
          <a:p>
            <a:pPr lvl="1"/>
            <a:r>
              <a:rPr lang="en-US" dirty="0" smtClean="0"/>
              <a:t>A link for episodes.</a:t>
            </a:r>
          </a:p>
          <a:p>
            <a:pPr lvl="1"/>
            <a:r>
              <a:rPr lang="en-US" dirty="0" smtClean="0"/>
              <a:t>A link for cast.</a:t>
            </a:r>
          </a:p>
          <a:p>
            <a:pPr lvl="1"/>
            <a:r>
              <a:rPr lang="en-US" dirty="0" smtClean="0"/>
              <a:t>A link back home.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layout from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one of the sketches drawn on the board, and implement it’s layout.</a:t>
            </a:r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Leverage grid, you may need to nest them.</a:t>
            </a:r>
          </a:p>
          <a:p>
            <a:pPr lvl="1"/>
            <a:r>
              <a:rPr lang="en-US" dirty="0" smtClean="0"/>
              <a:t>Use the thumbnail class on &lt;</a:t>
            </a:r>
            <a:r>
              <a:rPr lang="en-US" dirty="0" err="1" smtClean="0"/>
              <a:t>img</a:t>
            </a:r>
            <a:r>
              <a:rPr lang="en-US" dirty="0" smtClean="0"/>
              <a:t>&gt;.</a:t>
            </a:r>
          </a:p>
          <a:p>
            <a:pPr lvl="1"/>
            <a:r>
              <a:rPr lang="en-US" dirty="0" smtClean="0"/>
              <a:t>Use different text classes to distinguish info.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8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design: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meta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name</a:t>
            </a:r>
            <a:r>
              <a:rPr lang="en-US" dirty="0" smtClean="0"/>
              <a:t>=“viewport” </a:t>
            </a:r>
            <a:r>
              <a:rPr lang="en-US" dirty="0" smtClean="0">
                <a:solidFill>
                  <a:schemeClr val="accent6"/>
                </a:solidFill>
              </a:rPr>
              <a:t>content</a:t>
            </a:r>
            <a:r>
              <a:rPr lang="en-US" dirty="0" smtClean="0"/>
              <a:t>=“width=device-width, initial-scale=1”&gt;</a:t>
            </a:r>
          </a:p>
          <a:p>
            <a:pPr lvl="1"/>
            <a:r>
              <a:rPr lang="en-US" dirty="0" smtClean="0"/>
              <a:t>My site’s width will scale to your devices width.</a:t>
            </a:r>
          </a:p>
          <a:p>
            <a:pPr lvl="1"/>
            <a:r>
              <a:rPr lang="en-US" dirty="0" smtClean="0"/>
              <a:t>It should scale pixel for pixel.</a:t>
            </a:r>
          </a:p>
          <a:p>
            <a:r>
              <a:rPr lang="en-US" dirty="0" smtClean="0"/>
              <a:t>Place this in the head above title, and link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screen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://www.mobilephoneemulator.com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to visit your favorite sites using a variety of devices.</a:t>
            </a:r>
          </a:p>
          <a:p>
            <a:r>
              <a:rPr lang="en-US" dirty="0" smtClean="0"/>
              <a:t>Notice how sites change at different screen sizes.</a:t>
            </a:r>
          </a:p>
          <a:p>
            <a:r>
              <a:rPr lang="en-US" dirty="0" smtClean="0"/>
              <a:t>Take screenshot of any interesting findings you come across and share them on slack.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design: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queries apply style based on characteristics of the viewing device.</a:t>
            </a:r>
          </a:p>
          <a:p>
            <a:r>
              <a:rPr lang="en-US" dirty="0" smtClean="0"/>
              <a:t>With media queries you can change how your page displays based on width, height, orientation, and resolution.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62" y="3547913"/>
            <a:ext cx="5905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design: media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06782"/>
            <a:ext cx="11823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responsive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the HTML Document and CSS from slack and include a viewport tag in head.</a:t>
            </a:r>
          </a:p>
          <a:p>
            <a:r>
              <a:rPr lang="en-US" dirty="0" smtClean="0"/>
              <a:t>Use media queries to change the layout so that a smaller screen has a better presentation of the sidebar and content.</a:t>
            </a:r>
          </a:p>
          <a:p>
            <a:pPr lvl="1"/>
            <a:r>
              <a:rPr lang="en-US" dirty="0" smtClean="0"/>
              <a:t> Make a smaller &lt;</a:t>
            </a:r>
            <a:r>
              <a:rPr lang="en-US" dirty="0" err="1" smtClean="0"/>
              <a:t>nav</a:t>
            </a:r>
            <a:r>
              <a:rPr lang="en-US" dirty="0" smtClean="0"/>
              <a:t>&gt; and bigger &lt;article&gt;.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show the 1.1, 1.2, 1.3 as links.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Bootstrap: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bootstrap style and </a:t>
            </a:r>
            <a:r>
              <a:rPr lang="en-US" dirty="0" err="1" smtClean="0"/>
              <a:t>javascript</a:t>
            </a:r>
            <a:r>
              <a:rPr lang="en-US" dirty="0" smtClean="0"/>
              <a:t> from CDN.</a:t>
            </a:r>
          </a:p>
          <a:p>
            <a:r>
              <a:rPr lang="en-US" dirty="0" smtClean="0"/>
              <a:t>Use classes and structure prescribed by bootstrap.</a:t>
            </a:r>
          </a:p>
          <a:p>
            <a:r>
              <a:rPr lang="en-US" dirty="0" smtClean="0"/>
              <a:t>Leverage a wide variety of proven interface elements.</a:t>
            </a:r>
          </a:p>
          <a:p>
            <a:r>
              <a:rPr lang="en-US" dirty="0" smtClean="0"/>
              <a:t>Take advantage of automatic responsive design.</a:t>
            </a:r>
          </a:p>
          <a:p>
            <a:r>
              <a:rPr lang="en-US" dirty="0" smtClean="0"/>
              <a:t>Bootstrap documentation is your friend, today and forever.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2659</TotalTime>
  <Words>993</Words>
  <Application>Microsoft Macintosh PowerPoint</Application>
  <PresentationFormat>Widescreen</PresentationFormat>
  <Paragraphs>160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Century Gothic</vt:lpstr>
      <vt:lpstr>Wingdings 3</vt:lpstr>
      <vt:lpstr>Arial</vt:lpstr>
      <vt:lpstr>Wisp</vt:lpstr>
      <vt:lpstr>Behold Bootstrap</vt:lpstr>
      <vt:lpstr>Today’s goals</vt:lpstr>
      <vt:lpstr>Responsive design: viewport</vt:lpstr>
      <vt:lpstr>Responsive design: viewport</vt:lpstr>
      <vt:lpstr>Assignment: screen sizes</vt:lpstr>
      <vt:lpstr>Responsive design: media queries</vt:lpstr>
      <vt:lpstr>Responsive design: media queries</vt:lpstr>
      <vt:lpstr>Assignment: responsive design</vt:lpstr>
      <vt:lpstr>Bootstrap: recap</vt:lpstr>
      <vt:lpstr>Assignment: Get your feet wet</vt:lpstr>
      <vt:lpstr>Layouts: sketching</vt:lpstr>
      <vt:lpstr>Layouts: sketching</vt:lpstr>
      <vt:lpstr>Layout: wire-framing</vt:lpstr>
      <vt:lpstr>Layout: wireframing</vt:lpstr>
      <vt:lpstr>Layout: grids</vt:lpstr>
      <vt:lpstr>Layout: grids</vt:lpstr>
      <vt:lpstr>Grid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Bootstrap: grid</vt:lpstr>
      <vt:lpstr>Bootstrap: grid</vt:lpstr>
      <vt:lpstr>Assignment: Bootstrap grid layout</vt:lpstr>
      <vt:lpstr>Bootstrap: navbar</vt:lpstr>
      <vt:lpstr>Assignment: bootstrap navbar </vt:lpstr>
      <vt:lpstr>Assignment: layout from sketch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Behold Bootstrap</dc:title>
  <dc:creator>Microsoft Office User</dc:creator>
  <cp:lastModifiedBy>Microsoft Office User</cp:lastModifiedBy>
  <cp:revision>48</cp:revision>
  <dcterms:created xsi:type="dcterms:W3CDTF">2017-04-13T20:19:08Z</dcterms:created>
  <dcterms:modified xsi:type="dcterms:W3CDTF">2017-04-15T16:38:39Z</dcterms:modified>
</cp:coreProperties>
</file>