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21945600"/>
  <p:notesSz cx="31954788" cy="50149125"/>
  <p:embeddedFontLst>
    <p:embeddedFont>
      <p:font typeface="Libre Baskerville" panose="020B0604020202020204" charset="0"/>
      <p:bold r:id="rId5"/>
    </p:embeddedFont>
    <p:embeddedFont>
      <p:font typeface="Montserrat Light" panose="020B0604020202020204" charset="0"/>
      <p:regular r:id="rId6"/>
    </p:embeddedFont>
  </p:embeddedFontLst>
  <p:custDataLst>
    <p:tags r:id="rId7"/>
  </p:custDataLst>
  <p:defaultTextStyle>
    <a:defPPr>
      <a:defRPr lang="en-US"/>
    </a:defPPr>
    <a:lvl1pPr algn="l" rtl="0" eaLnBrk="0" fontAlgn="base" hangingPunct="0">
      <a:spcBef>
        <a:spcPct val="0"/>
      </a:spcBef>
      <a:spcAft>
        <a:spcPct val="0"/>
      </a:spcAft>
      <a:defRPr sz="1714" kern="1200">
        <a:solidFill>
          <a:schemeClr val="tx1"/>
        </a:solidFill>
        <a:latin typeface="Times New Roman" pitchFamily="18" charset="0"/>
        <a:ea typeface="+mn-ea"/>
        <a:cs typeface="+mn-cs"/>
      </a:defRPr>
    </a:lvl1pPr>
    <a:lvl2pPr marL="326532" algn="l" rtl="0" eaLnBrk="0" fontAlgn="base" hangingPunct="0">
      <a:spcBef>
        <a:spcPct val="0"/>
      </a:spcBef>
      <a:spcAft>
        <a:spcPct val="0"/>
      </a:spcAft>
      <a:defRPr sz="1714" kern="1200">
        <a:solidFill>
          <a:schemeClr val="tx1"/>
        </a:solidFill>
        <a:latin typeface="Times New Roman" pitchFamily="18" charset="0"/>
        <a:ea typeface="+mn-ea"/>
        <a:cs typeface="+mn-cs"/>
      </a:defRPr>
    </a:lvl2pPr>
    <a:lvl3pPr marL="653064" algn="l" rtl="0" eaLnBrk="0" fontAlgn="base" hangingPunct="0">
      <a:spcBef>
        <a:spcPct val="0"/>
      </a:spcBef>
      <a:spcAft>
        <a:spcPct val="0"/>
      </a:spcAft>
      <a:defRPr sz="1714" kern="1200">
        <a:solidFill>
          <a:schemeClr val="tx1"/>
        </a:solidFill>
        <a:latin typeface="Times New Roman" pitchFamily="18" charset="0"/>
        <a:ea typeface="+mn-ea"/>
        <a:cs typeface="+mn-cs"/>
      </a:defRPr>
    </a:lvl3pPr>
    <a:lvl4pPr marL="979597" algn="l" rtl="0" eaLnBrk="0" fontAlgn="base" hangingPunct="0">
      <a:spcBef>
        <a:spcPct val="0"/>
      </a:spcBef>
      <a:spcAft>
        <a:spcPct val="0"/>
      </a:spcAft>
      <a:defRPr sz="1714" kern="1200">
        <a:solidFill>
          <a:schemeClr val="tx1"/>
        </a:solidFill>
        <a:latin typeface="Times New Roman" pitchFamily="18" charset="0"/>
        <a:ea typeface="+mn-ea"/>
        <a:cs typeface="+mn-cs"/>
      </a:defRPr>
    </a:lvl4pPr>
    <a:lvl5pPr marL="1306129" algn="l" rtl="0" eaLnBrk="0" fontAlgn="base" hangingPunct="0">
      <a:spcBef>
        <a:spcPct val="0"/>
      </a:spcBef>
      <a:spcAft>
        <a:spcPct val="0"/>
      </a:spcAft>
      <a:defRPr sz="1714" kern="1200">
        <a:solidFill>
          <a:schemeClr val="tx1"/>
        </a:solidFill>
        <a:latin typeface="Times New Roman" pitchFamily="18" charset="0"/>
        <a:ea typeface="+mn-ea"/>
        <a:cs typeface="+mn-cs"/>
      </a:defRPr>
    </a:lvl5pPr>
    <a:lvl6pPr marL="1632661" algn="l" defTabSz="653064" rtl="0" eaLnBrk="1" latinLnBrk="0" hangingPunct="1">
      <a:defRPr sz="1714" kern="1200">
        <a:solidFill>
          <a:schemeClr val="tx1"/>
        </a:solidFill>
        <a:latin typeface="Times New Roman" pitchFamily="18" charset="0"/>
        <a:ea typeface="+mn-ea"/>
        <a:cs typeface="+mn-cs"/>
      </a:defRPr>
    </a:lvl6pPr>
    <a:lvl7pPr marL="1959193" algn="l" defTabSz="653064" rtl="0" eaLnBrk="1" latinLnBrk="0" hangingPunct="1">
      <a:defRPr sz="1714" kern="1200">
        <a:solidFill>
          <a:schemeClr val="tx1"/>
        </a:solidFill>
        <a:latin typeface="Times New Roman" pitchFamily="18" charset="0"/>
        <a:ea typeface="+mn-ea"/>
        <a:cs typeface="+mn-cs"/>
      </a:defRPr>
    </a:lvl7pPr>
    <a:lvl8pPr marL="2285726" algn="l" defTabSz="653064" rtl="0" eaLnBrk="1" latinLnBrk="0" hangingPunct="1">
      <a:defRPr sz="1714" kern="1200">
        <a:solidFill>
          <a:schemeClr val="tx1"/>
        </a:solidFill>
        <a:latin typeface="Times New Roman" pitchFamily="18" charset="0"/>
        <a:ea typeface="+mn-ea"/>
        <a:cs typeface="+mn-cs"/>
      </a:defRPr>
    </a:lvl8pPr>
    <a:lvl9pPr marL="2612258" algn="l" defTabSz="653064" rtl="0" eaLnBrk="1" latinLnBrk="0" hangingPunct="1">
      <a:defRPr sz="1714"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312" userDrawn="1">
          <p15:clr>
            <a:srgbClr val="A4A3A4"/>
          </p15:clr>
        </p15:guide>
        <p15:guide id="2" orient="horz" pos="3755" userDrawn="1">
          <p15:clr>
            <a:srgbClr val="A4A3A4"/>
          </p15:clr>
        </p15:guide>
        <p15:guide id="3" orient="horz" pos="2355" userDrawn="1">
          <p15:clr>
            <a:srgbClr val="A4A3A4"/>
          </p15:clr>
        </p15:guide>
        <p15:guide id="4" orient="horz" pos="4164"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D08"/>
    <a:srgbClr val="FBDE05"/>
    <a:srgbClr val="1482A5"/>
    <a:srgbClr val="DCE1C8"/>
    <a:srgbClr val="235078"/>
    <a:srgbClr val="EAEAEA"/>
    <a:srgbClr val="EEEEEE"/>
    <a:srgbClr val="006699"/>
    <a:srgbClr val="CC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21" d="100"/>
          <a:sy n="21" d="100"/>
        </p:scale>
        <p:origin x="1316" y="12"/>
      </p:cViewPr>
      <p:guideLst>
        <p:guide orient="horz" pos="13312"/>
        <p:guide orient="horz" pos="3755"/>
        <p:guide orient="horz" pos="2355"/>
        <p:guide orient="horz" pos="4164"/>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1816100" y="3757613"/>
            <a:ext cx="281209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smtId="4294967295"/>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smtId="4294967295"/>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Times New Roman" pitchFamily="18" charset="0"/>
        <a:ea typeface="+mn-ea"/>
        <a:cs typeface="+mn-cs"/>
      </a:defRPr>
    </a:lvl1pPr>
    <a:lvl2pPr marL="326532" algn="l" rtl="0" eaLnBrk="0" fontAlgn="base" hangingPunct="0">
      <a:spcBef>
        <a:spcPct val="30000"/>
      </a:spcBef>
      <a:spcAft>
        <a:spcPct val="0"/>
      </a:spcAft>
      <a:defRPr sz="857" kern="1200">
        <a:solidFill>
          <a:schemeClr val="tx1"/>
        </a:solidFill>
        <a:latin typeface="Times New Roman" pitchFamily="18" charset="0"/>
        <a:ea typeface="+mn-ea"/>
        <a:cs typeface="+mn-cs"/>
      </a:defRPr>
    </a:lvl2pPr>
    <a:lvl3pPr marL="653064" algn="l" rtl="0" eaLnBrk="0" fontAlgn="base" hangingPunct="0">
      <a:spcBef>
        <a:spcPct val="30000"/>
      </a:spcBef>
      <a:spcAft>
        <a:spcPct val="0"/>
      </a:spcAft>
      <a:defRPr sz="857" kern="1200">
        <a:solidFill>
          <a:schemeClr val="tx1"/>
        </a:solidFill>
        <a:latin typeface="Times New Roman" pitchFamily="18" charset="0"/>
        <a:ea typeface="+mn-ea"/>
        <a:cs typeface="+mn-cs"/>
      </a:defRPr>
    </a:lvl3pPr>
    <a:lvl4pPr marL="979597" algn="l" rtl="0" eaLnBrk="0" fontAlgn="base" hangingPunct="0">
      <a:spcBef>
        <a:spcPct val="30000"/>
      </a:spcBef>
      <a:spcAft>
        <a:spcPct val="0"/>
      </a:spcAft>
      <a:defRPr sz="857" kern="1200">
        <a:solidFill>
          <a:schemeClr val="tx1"/>
        </a:solidFill>
        <a:latin typeface="Times New Roman" pitchFamily="18" charset="0"/>
        <a:ea typeface="+mn-ea"/>
        <a:cs typeface="+mn-cs"/>
      </a:defRPr>
    </a:lvl4pPr>
    <a:lvl5pPr marL="1306129" algn="l" rtl="0" eaLnBrk="0" fontAlgn="base" hangingPunct="0">
      <a:spcBef>
        <a:spcPct val="30000"/>
      </a:spcBef>
      <a:spcAft>
        <a:spcPct val="0"/>
      </a:spcAft>
      <a:defRPr sz="857" kern="1200">
        <a:solidFill>
          <a:schemeClr val="tx1"/>
        </a:solidFill>
        <a:latin typeface="Times New Roman" pitchFamily="18" charset="0"/>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1816100" y="3757613"/>
            <a:ext cx="28120975" cy="18748375"/>
          </a:xfrm>
        </p:spPr>
      </p:sp>
      <p:sp>
        <p:nvSpPr>
          <p:cNvPr id="4100" name="Rectangle 3"/>
          <p:cNvSpPr>
            <a:spLocks noGrp="1" noChangeArrowheads="1"/>
          </p:cNvSpPr>
          <p:nvPr>
            <p:ph type="body" idx="1"/>
          </p:nvPr>
        </p:nvSpPr>
        <p:spPr>
          <a:noFill/>
        </p:spPr>
        <p:txBody>
          <a:bodyPr/>
          <a:lstStyle>
            <a:defPPr>
              <a:defRPr kern="1200" smtId="4294967295"/>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6817784"/>
            <a:ext cx="27980218" cy="4703233"/>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8184" y="12435417"/>
            <a:ext cx="23042032" cy="5609167"/>
          </a:xfrm>
        </p:spPr>
        <p:txBody>
          <a:bodyPr/>
          <a:lstStyle>
            <a:defPPr>
              <a:defRPr kern="1200" smtId="4294967295"/>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1950509"/>
            <a:ext cx="6994525" cy="17556693"/>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470151" y="1950509"/>
            <a:ext cx="20881977" cy="17556693"/>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0218" cy="4358217"/>
          </a:xfrm>
        </p:spPr>
        <p:txBody>
          <a:bodyPr anchor="t"/>
          <a:lstStyle>
            <a:defPPr>
              <a:defRPr kern="1200" smtId="4294967295"/>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6" y="9301692"/>
            <a:ext cx="27980218" cy="4800600"/>
          </a:xfrm>
        </p:spPr>
        <p:txBody>
          <a:bodyPr anchor="b"/>
          <a:lstStyle>
            <a:defPPr>
              <a:defRPr kern="1200" smtId="4294967295"/>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470151" y="6339418"/>
            <a:ext cx="13938248" cy="13167782"/>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6339418"/>
            <a:ext cx="13938248" cy="13167782"/>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709" y="4912784"/>
            <a:ext cx="14544675" cy="2046817"/>
          </a:xfr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709" y="6959600"/>
            <a:ext cx="14544675" cy="12643908"/>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4912784"/>
            <a:ext cx="14551027" cy="2046817"/>
          </a:xfr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1666" y="6959600"/>
            <a:ext cx="14551027" cy="12643908"/>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4184"/>
            <a:ext cx="10829925" cy="3717925"/>
          </a:xfrm>
        </p:spPr>
        <p:txBody>
          <a:bodyPr anchor="b"/>
          <a:lstStyle>
            <a:defPPr>
              <a:defRPr kern="1200" smtId="4294967295"/>
            </a:defPPr>
            <a:lvl1pPr algn="l">
              <a:defRPr sz="1333" b="1"/>
            </a:lvl1pPr>
          </a:lstStyle>
          <a:p>
            <a:r>
              <a:rPr lang="en-US"/>
              <a:t>Click to edit Master title style</a:t>
            </a:r>
          </a:p>
        </p:txBody>
      </p:sp>
      <p:sp>
        <p:nvSpPr>
          <p:cNvPr id="3" name="Content Placeholder 2"/>
          <p:cNvSpPr>
            <a:spLocks noGrp="1"/>
          </p:cNvSpPr>
          <p:nvPr>
            <p:ph idx="1"/>
          </p:nvPr>
        </p:nvSpPr>
        <p:spPr>
          <a:xfrm>
            <a:off x="12870392" y="874184"/>
            <a:ext cx="18402300" cy="18729325"/>
          </a:xfrm>
        </p:spPr>
        <p:txBody>
          <a:bodyPr/>
          <a:lstStyle>
            <a:defPPr>
              <a:defRPr kern="1200" smtId="4294967295"/>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4592109"/>
            <a:ext cx="10829925" cy="15011400"/>
          </a:xfr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15361710"/>
            <a:ext cx="19750618" cy="1813983"/>
          </a:xfrm>
        </p:spPr>
        <p:txBody>
          <a:bodyPr anchor="b"/>
          <a:lstStyle>
            <a:defPPr>
              <a:defRPr kern="1200" smtId="4294967295"/>
            </a:defPPr>
            <a:lvl1pPr algn="l">
              <a:defRPr sz="1333" b="1"/>
            </a:lvl1pPr>
          </a:lstStyle>
          <a:p>
            <a:r>
              <a:rPr lang="en-US"/>
              <a:t>Click to edit Master title style</a:t>
            </a:r>
          </a:p>
        </p:txBody>
      </p:sp>
      <p:sp>
        <p:nvSpPr>
          <p:cNvPr id="3" name="Picture Placeholder 2"/>
          <p:cNvSpPr>
            <a:spLocks noGrp="1"/>
          </p:cNvSpPr>
          <p:nvPr>
            <p:ph type="pic" idx="1"/>
          </p:nvPr>
        </p:nvSpPr>
        <p:spPr>
          <a:xfrm>
            <a:off x="6452659" y="1961092"/>
            <a:ext cx="19750618" cy="13166725"/>
          </a:xfrm>
        </p:spPr>
        <p:txBody>
          <a:bodyPr/>
          <a:lstStyle>
            <a:defPPr>
              <a:defRPr kern="1200" smtId="4294967295"/>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2659" y="17175693"/>
            <a:ext cx="19750618" cy="2574925"/>
          </a:xfr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1950509"/>
            <a:ext cx="2797730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470548" y="6339417"/>
            <a:ext cx="27977306" cy="1316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defTabSz="2844942">
              <a:defRPr sz="4334"/>
            </a:lvl1pPr>
          </a:lstStyle>
          <a:p>
            <a:pPr>
              <a:defRPr/>
            </a:pPr>
            <a:endParaRPr lang="en-US"/>
          </a:p>
        </p:txBody>
      </p:sp>
      <p:sp>
        <p:nvSpPr>
          <p:cNvPr id="1029" name="Rectangle 5"/>
          <p:cNvSpPr>
            <a:spLocks noGrp="1" noChangeArrowheads="1"/>
          </p:cNvSpPr>
          <p:nvPr>
            <p:ph type="ftr" sz="quarter" idx="3"/>
          </p:nvPr>
        </p:nvSpPr>
        <p:spPr bwMode="auto">
          <a:xfrm>
            <a:off x="11245454" y="19995093"/>
            <a:ext cx="10427494"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ctr" defTabSz="2844942">
              <a:defRPr sz="4334"/>
            </a:lvl1pPr>
          </a:lstStyle>
          <a:p>
            <a:pPr>
              <a:defRPr/>
            </a:pPr>
            <a:endParaRPr lang="en-US"/>
          </a:p>
        </p:txBody>
      </p:sp>
      <p:sp>
        <p:nvSpPr>
          <p:cNvPr id="1030" name="Rectangle 6"/>
          <p:cNvSpPr>
            <a:spLocks noGrp="1" noChangeArrowheads="1"/>
          </p:cNvSpPr>
          <p:nvPr>
            <p:ph type="sldNum" sz="quarter" idx="4"/>
          </p:nvPr>
        </p:nvSpPr>
        <p:spPr bwMode="auto">
          <a:xfrm>
            <a:off x="23589855"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smtId="4294967295"/>
            </a:defPPr>
            <a:lvl1pPr algn="r" defTabSz="2844942">
              <a:defRPr sz="4334"/>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506200" y="10972800"/>
            <a:ext cx="14274800" cy="4368800"/>
          </a:xfrm>
          <a:prstGeom prst="rect">
            <a:avLst/>
          </a:prstGeom>
        </p:spPr>
      </p:pic>
      <p:pic>
        <p:nvPicPr>
          <p:cNvPr id="1032" name="New picture"/>
          <p:cNvPicPr/>
          <p:nvPr/>
        </p:nvPicPr>
        <p:blipFill>
          <a:blip r:embed="rId13"/>
          <a:stretch>
            <a:fillRect/>
          </a:stretch>
        </p:blipFill>
        <p:spPr>
          <a:xfrm rot="5400000">
            <a:off x="30149800" y="10972800"/>
            <a:ext cx="14274800" cy="4368800"/>
          </a:xfrm>
          <a:prstGeom prst="rect">
            <a:avLst/>
          </a:prstGeom>
        </p:spPr>
      </p:pic>
      <p:pic>
        <p:nvPicPr>
          <p:cNvPr id="1033" name="New picture"/>
          <p:cNvPicPr/>
          <p:nvPr/>
        </p:nvPicPr>
        <p:blipFill>
          <a:blip r:embed="rId14"/>
          <a:stretch>
            <a:fillRect/>
          </a:stretch>
        </p:blipFill>
        <p:spPr>
          <a:xfrm>
            <a:off x="1473200" y="22453600"/>
            <a:ext cx="29972000" cy="1549400"/>
          </a:xfrm>
          <a:prstGeom prst="rect">
            <a:avLst/>
          </a:prstGeom>
        </p:spPr>
      </p:pic>
      <p:sp>
        <p:nvSpPr>
          <p:cNvPr id="1034" name="New shape"/>
          <p:cNvSpPr/>
          <p:nvPr/>
        </p:nvSpPr>
        <p:spPr>
          <a:xfrm>
            <a:off x="14732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persuadingsapphire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2844942" rtl="0" eaLnBrk="0" fontAlgn="base" hangingPunct="0">
        <a:spcBef>
          <a:spcPct val="0"/>
        </a:spcBef>
        <a:spcAft>
          <a:spcPct val="0"/>
        </a:spcAft>
        <a:defRPr sz="13667">
          <a:solidFill>
            <a:schemeClr val="tx2"/>
          </a:solidFill>
          <a:latin typeface="+mj-lt"/>
          <a:ea typeface="+mj-ea"/>
          <a:cs typeface="+mj-cs"/>
        </a:defRPr>
      </a:lvl1pPr>
      <a:lvl2pPr algn="ctr" defTabSz="2844942" rtl="0" eaLnBrk="0" fontAlgn="base" hangingPunct="0">
        <a:spcBef>
          <a:spcPct val="0"/>
        </a:spcBef>
        <a:spcAft>
          <a:spcPct val="0"/>
        </a:spcAft>
        <a:defRPr sz="13667">
          <a:solidFill>
            <a:schemeClr val="tx2"/>
          </a:solidFill>
          <a:latin typeface="Times New Roman" pitchFamily="18" charset="0"/>
        </a:defRPr>
      </a:lvl2pPr>
      <a:lvl3pPr algn="ctr" defTabSz="2844942" rtl="0" eaLnBrk="0" fontAlgn="base" hangingPunct="0">
        <a:spcBef>
          <a:spcPct val="0"/>
        </a:spcBef>
        <a:spcAft>
          <a:spcPct val="0"/>
        </a:spcAft>
        <a:defRPr sz="13667">
          <a:solidFill>
            <a:schemeClr val="tx2"/>
          </a:solidFill>
          <a:latin typeface="Times New Roman" pitchFamily="18" charset="0"/>
        </a:defRPr>
      </a:lvl3pPr>
      <a:lvl4pPr algn="ctr" defTabSz="2844942" rtl="0" eaLnBrk="0" fontAlgn="base" hangingPunct="0">
        <a:spcBef>
          <a:spcPct val="0"/>
        </a:spcBef>
        <a:spcAft>
          <a:spcPct val="0"/>
        </a:spcAft>
        <a:defRPr sz="13667">
          <a:solidFill>
            <a:schemeClr val="tx2"/>
          </a:solidFill>
          <a:latin typeface="Times New Roman" pitchFamily="18" charset="0"/>
        </a:defRPr>
      </a:lvl4pPr>
      <a:lvl5pPr algn="ctr" defTabSz="2844942" rtl="0" eaLnBrk="0" fontAlgn="base" hangingPunct="0">
        <a:spcBef>
          <a:spcPct val="0"/>
        </a:spcBef>
        <a:spcAft>
          <a:spcPct val="0"/>
        </a:spcAft>
        <a:defRPr sz="13667">
          <a:solidFill>
            <a:schemeClr val="tx2"/>
          </a:solidFill>
          <a:latin typeface="Times New Roman" pitchFamily="18" charset="0"/>
        </a:defRPr>
      </a:lvl5pPr>
      <a:lvl6pPr marL="304815" algn="ctr" defTabSz="2844942" rtl="0" eaLnBrk="0" fontAlgn="base" hangingPunct="0">
        <a:spcBef>
          <a:spcPct val="0"/>
        </a:spcBef>
        <a:spcAft>
          <a:spcPct val="0"/>
        </a:spcAft>
        <a:defRPr sz="13667">
          <a:solidFill>
            <a:schemeClr val="tx2"/>
          </a:solidFill>
          <a:latin typeface="Times New Roman" pitchFamily="18" charset="0"/>
        </a:defRPr>
      </a:lvl6pPr>
      <a:lvl7pPr marL="609630" algn="ctr" defTabSz="2844942" rtl="0" eaLnBrk="0" fontAlgn="base" hangingPunct="0">
        <a:spcBef>
          <a:spcPct val="0"/>
        </a:spcBef>
        <a:spcAft>
          <a:spcPct val="0"/>
        </a:spcAft>
        <a:defRPr sz="13667">
          <a:solidFill>
            <a:schemeClr val="tx2"/>
          </a:solidFill>
          <a:latin typeface="Times New Roman" pitchFamily="18" charset="0"/>
        </a:defRPr>
      </a:lvl7pPr>
      <a:lvl8pPr marL="914446" algn="ctr" defTabSz="2844942" rtl="0" eaLnBrk="0" fontAlgn="base" hangingPunct="0">
        <a:spcBef>
          <a:spcPct val="0"/>
        </a:spcBef>
        <a:spcAft>
          <a:spcPct val="0"/>
        </a:spcAft>
        <a:defRPr sz="13667">
          <a:solidFill>
            <a:schemeClr val="tx2"/>
          </a:solidFill>
          <a:latin typeface="Times New Roman" pitchFamily="18" charset="0"/>
        </a:defRPr>
      </a:lvl8pPr>
      <a:lvl9pPr marL="1219261" algn="ctr" defTabSz="2844942" rtl="0" eaLnBrk="0" fontAlgn="base" hangingPunct="0">
        <a:spcBef>
          <a:spcPct val="0"/>
        </a:spcBef>
        <a:spcAft>
          <a:spcPct val="0"/>
        </a:spcAft>
        <a:defRPr sz="13667">
          <a:solidFill>
            <a:schemeClr val="tx2"/>
          </a:solidFill>
          <a:latin typeface="Times New Roman" pitchFamily="18" charset="0"/>
        </a:defRPr>
      </a:lvl9pPr>
    </p:titleStyle>
    <p:bodyStyle>
      <a:defPPr>
        <a:defRPr kern="1200" smtId="4294967295"/>
      </a:defPPr>
      <a:lvl1pPr marL="1066853" indent="-1066853" algn="l" defTabSz="2844942" rtl="0" eaLnBrk="0" fontAlgn="base" hangingPunct="0">
        <a:spcBef>
          <a:spcPct val="20000"/>
        </a:spcBef>
        <a:spcAft>
          <a:spcPct val="0"/>
        </a:spcAft>
        <a:buChar char="•"/>
        <a:defRPr sz="9934">
          <a:solidFill>
            <a:schemeClr val="tx1"/>
          </a:solidFill>
          <a:latin typeface="+mn-lt"/>
          <a:ea typeface="+mn-ea"/>
          <a:cs typeface="+mn-cs"/>
        </a:defRPr>
      </a:lvl1pPr>
      <a:lvl2pPr marL="2311516" indent="-889044" algn="l" defTabSz="2844942" rtl="0" eaLnBrk="0" fontAlgn="base" hangingPunct="0">
        <a:spcBef>
          <a:spcPct val="20000"/>
        </a:spcBef>
        <a:spcAft>
          <a:spcPct val="0"/>
        </a:spcAft>
        <a:buChar char="–"/>
        <a:defRPr sz="8734">
          <a:solidFill>
            <a:schemeClr val="tx1"/>
          </a:solidFill>
          <a:latin typeface="+mn-lt"/>
        </a:defRPr>
      </a:lvl2pPr>
      <a:lvl3pPr marL="3556178" indent="-711236" algn="l" defTabSz="2844942" rtl="0" eaLnBrk="0" fontAlgn="base" hangingPunct="0">
        <a:spcBef>
          <a:spcPct val="20000"/>
        </a:spcBef>
        <a:spcAft>
          <a:spcPct val="0"/>
        </a:spcAft>
        <a:buChar char="•"/>
        <a:defRPr sz="7467">
          <a:solidFill>
            <a:schemeClr val="tx1"/>
          </a:solidFill>
          <a:latin typeface="+mn-lt"/>
        </a:defRPr>
      </a:lvl3pPr>
      <a:lvl4pPr marL="4978649" indent="-711236" algn="l" defTabSz="2844942" rtl="0" eaLnBrk="0" fontAlgn="base" hangingPunct="0">
        <a:spcBef>
          <a:spcPct val="20000"/>
        </a:spcBef>
        <a:spcAft>
          <a:spcPct val="0"/>
        </a:spcAft>
        <a:buChar char="–"/>
        <a:defRPr sz="6200">
          <a:solidFill>
            <a:schemeClr val="tx1"/>
          </a:solidFill>
          <a:latin typeface="+mn-lt"/>
        </a:defRPr>
      </a:lvl4pPr>
      <a:lvl5pPr marL="6401120" indent="-711236" algn="l" defTabSz="2844942" rtl="0" eaLnBrk="0" fontAlgn="base" hangingPunct="0">
        <a:spcBef>
          <a:spcPct val="20000"/>
        </a:spcBef>
        <a:spcAft>
          <a:spcPct val="0"/>
        </a:spcAft>
        <a:buChar char="»"/>
        <a:defRPr sz="6200">
          <a:solidFill>
            <a:schemeClr val="tx1"/>
          </a:solidFill>
          <a:latin typeface="+mn-lt"/>
        </a:defRPr>
      </a:lvl5pPr>
      <a:lvl6pPr marL="6705935" indent="-711236" algn="l" defTabSz="2844942" rtl="0" eaLnBrk="0" fontAlgn="base" hangingPunct="0">
        <a:spcBef>
          <a:spcPct val="20000"/>
        </a:spcBef>
        <a:spcAft>
          <a:spcPct val="0"/>
        </a:spcAft>
        <a:buChar char="»"/>
        <a:defRPr sz="6200">
          <a:solidFill>
            <a:schemeClr val="tx1"/>
          </a:solidFill>
          <a:latin typeface="+mn-lt"/>
        </a:defRPr>
      </a:lvl6pPr>
      <a:lvl7pPr marL="7010751" indent="-711236" algn="l" defTabSz="2844942" rtl="0" eaLnBrk="0" fontAlgn="base" hangingPunct="0">
        <a:spcBef>
          <a:spcPct val="20000"/>
        </a:spcBef>
        <a:spcAft>
          <a:spcPct val="0"/>
        </a:spcAft>
        <a:buChar char="»"/>
        <a:defRPr sz="6200">
          <a:solidFill>
            <a:schemeClr val="tx1"/>
          </a:solidFill>
          <a:latin typeface="+mn-lt"/>
        </a:defRPr>
      </a:lvl7pPr>
      <a:lvl8pPr marL="7315566" indent="-711236" algn="l" defTabSz="2844942" rtl="0" eaLnBrk="0" fontAlgn="base" hangingPunct="0">
        <a:spcBef>
          <a:spcPct val="20000"/>
        </a:spcBef>
        <a:spcAft>
          <a:spcPct val="0"/>
        </a:spcAft>
        <a:buChar char="»"/>
        <a:defRPr sz="6200">
          <a:solidFill>
            <a:schemeClr val="tx1"/>
          </a:solidFill>
          <a:latin typeface="+mn-lt"/>
        </a:defRPr>
      </a:lvl8pPr>
      <a:lvl9pPr marL="7620381" indent="-711236" algn="l" defTabSz="2844942"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F89D08"/>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4267200" y="923679"/>
            <a:ext cx="24384000" cy="1831290"/>
          </a:xfrm>
          <a:prstGeom prst="rect">
            <a:avLst/>
          </a:prstGeom>
        </p:spPr>
        <p:txBody>
          <a:bodyPr lIns="85344" tIns="42672" rIns="85344" bIns="42672"/>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5700" dirty="0">
                <a:latin typeface="Libre Baskerville" panose="02000000000000000000" pitchFamily="2" charset="0"/>
              </a:rPr>
              <a:t>Real-Time, Artificial-Intelligence-Assisted Flame Stability </a:t>
            </a:r>
            <a:r>
              <a:rPr lang="en-US" sz="5700">
                <a:latin typeface="Libre Baskerville" panose="02000000000000000000" pitchFamily="2" charset="0"/>
              </a:rPr>
              <a:t>Analysis for </a:t>
            </a:r>
            <a:r>
              <a:rPr lang="en-US" sz="5700" dirty="0">
                <a:latin typeface="Libre Baskerville" panose="02000000000000000000" pitchFamily="2" charset="0"/>
              </a:rPr>
              <a:t>Flame Spray Pyrolysis</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4267200" y="3018671"/>
            <a:ext cx="24384000" cy="2022092"/>
          </a:xfrm>
          <a:prstGeom prst="rect">
            <a:avLst/>
          </a:prstGeom>
        </p:spPr>
        <p:txBody>
          <a:bodyPr lIns="85344" tIns="42672" rIns="85344" bIns="42672">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a:solidFill>
                  <a:srgbClr val="F89D08"/>
                </a:solidFill>
                <a:latin typeface="Montserrat Light" panose="00000400000000000000" pitchFamily="50" charset="0"/>
              </a:rPr>
              <a:t>Jessica Pan, COS ‘21</a:t>
            </a:r>
          </a:p>
          <a:p>
            <a:pPr algn="ctr"/>
            <a:r>
              <a:rPr lang="en-US" sz="3700" dirty="0">
                <a:solidFill>
                  <a:srgbClr val="F89D08"/>
                </a:solidFill>
                <a:latin typeface="Montserrat Light" panose="00000400000000000000" pitchFamily="50" charset="0"/>
              </a:rPr>
              <a:t>Center For Statistics and Machine Learning, Princeton University</a:t>
            </a:r>
          </a:p>
          <a:p>
            <a:pPr algn="ctr"/>
            <a:r>
              <a:rPr lang="en-US" sz="3700" dirty="0">
                <a:solidFill>
                  <a:srgbClr val="F89D08"/>
                </a:solidFill>
                <a:latin typeface="Montserrat Light" panose="00000400000000000000" pitchFamily="50" charset="0"/>
              </a:rPr>
              <a:t>Applied Materials Division, Argonne National Laboratory</a:t>
            </a:r>
          </a:p>
        </p:txBody>
      </p:sp>
      <p:sp>
        <p:nvSpPr>
          <p:cNvPr id="46" name="Rectangle 45">
            <a:extLst>
              <a:ext uri="{FF2B5EF4-FFF2-40B4-BE49-F238E27FC236}">
                <a16:creationId xmlns:a16="http://schemas.microsoft.com/office/drawing/2014/main" id="{2C718E78-BDD8-4BAD-851F-D423AE935B0D}"/>
              </a:ext>
            </a:extLst>
          </p:cNvPr>
          <p:cNvSpPr/>
          <p:nvPr/>
        </p:nvSpPr>
        <p:spPr>
          <a:xfrm>
            <a:off x="533400" y="5163444"/>
            <a:ext cx="7534787" cy="6298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baseline="-25000" dirty="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16744609" y="5163445"/>
            <a:ext cx="7534787" cy="16324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dirty="0"/>
          </a:p>
        </p:txBody>
      </p:sp>
      <p:sp>
        <p:nvSpPr>
          <p:cNvPr id="48" name="Rectangle 47">
            <a:extLst>
              <a:ext uri="{FF2B5EF4-FFF2-40B4-BE49-F238E27FC236}">
                <a16:creationId xmlns:a16="http://schemas.microsoft.com/office/drawing/2014/main" id="{3E6D1C9C-2516-4738-BC80-673A19ECE5BD}"/>
              </a:ext>
            </a:extLst>
          </p:cNvPr>
          <p:cNvSpPr/>
          <p:nvPr/>
        </p:nvSpPr>
        <p:spPr>
          <a:xfrm>
            <a:off x="24850213" y="5163443"/>
            <a:ext cx="7534787" cy="67283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49" name="Rectangle 48">
            <a:extLst>
              <a:ext uri="{FF2B5EF4-FFF2-40B4-BE49-F238E27FC236}">
                <a16:creationId xmlns:a16="http://schemas.microsoft.com/office/drawing/2014/main" id="{8F25EFAD-7AAF-4CAF-BA69-869B3D423F7F}"/>
              </a:ext>
            </a:extLst>
          </p:cNvPr>
          <p:cNvSpPr/>
          <p:nvPr/>
        </p:nvSpPr>
        <p:spPr>
          <a:xfrm>
            <a:off x="518160" y="11907665"/>
            <a:ext cx="7534787" cy="9691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50" name="Rectangle 49">
            <a:extLst>
              <a:ext uri="{FF2B5EF4-FFF2-40B4-BE49-F238E27FC236}">
                <a16:creationId xmlns:a16="http://schemas.microsoft.com/office/drawing/2014/main" id="{2EC9A64B-144F-4668-B416-097C0312FF96}"/>
              </a:ext>
            </a:extLst>
          </p:cNvPr>
          <p:cNvSpPr/>
          <p:nvPr/>
        </p:nvSpPr>
        <p:spPr>
          <a:xfrm>
            <a:off x="8639004" y="10503675"/>
            <a:ext cx="7534787" cy="10984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51" name="Rectangle 50">
            <a:extLst>
              <a:ext uri="{FF2B5EF4-FFF2-40B4-BE49-F238E27FC236}">
                <a16:creationId xmlns:a16="http://schemas.microsoft.com/office/drawing/2014/main" id="{BF801B80-E24E-4773-AC4E-37DC17B0424E}"/>
              </a:ext>
            </a:extLst>
          </p:cNvPr>
          <p:cNvSpPr/>
          <p:nvPr/>
        </p:nvSpPr>
        <p:spPr>
          <a:xfrm>
            <a:off x="8639004" y="5177832"/>
            <a:ext cx="7534787" cy="4880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dirty="0"/>
          </a:p>
        </p:txBody>
      </p:sp>
      <p:sp>
        <p:nvSpPr>
          <p:cNvPr id="52" name="Rectangle 51">
            <a:extLst>
              <a:ext uri="{FF2B5EF4-FFF2-40B4-BE49-F238E27FC236}">
                <a16:creationId xmlns:a16="http://schemas.microsoft.com/office/drawing/2014/main" id="{F6D8A1CF-B987-4F36-8586-4BEDACCCAB04}"/>
              </a:ext>
            </a:extLst>
          </p:cNvPr>
          <p:cNvSpPr/>
          <p:nvPr/>
        </p:nvSpPr>
        <p:spPr>
          <a:xfrm>
            <a:off x="24850213" y="12117693"/>
            <a:ext cx="7534787" cy="65730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53" name="TextBox 52">
            <a:extLst>
              <a:ext uri="{FF2B5EF4-FFF2-40B4-BE49-F238E27FC236}">
                <a16:creationId xmlns:a16="http://schemas.microsoft.com/office/drawing/2014/main" id="{B9BDD4D7-12C6-4DBA-AD93-2C88BC17BC8B}"/>
              </a:ext>
            </a:extLst>
          </p:cNvPr>
          <p:cNvSpPr txBox="1"/>
          <p:nvPr/>
        </p:nvSpPr>
        <p:spPr>
          <a:xfrm>
            <a:off x="704645" y="5791200"/>
            <a:ext cx="7192297" cy="5632311"/>
          </a:xfrm>
          <a:prstGeom prst="rect">
            <a:avLst/>
          </a:prstGeom>
          <a:noFill/>
        </p:spPr>
        <p:txBody>
          <a:bodyPr wrap="square" rtlCol="0">
            <a:spAutoFit/>
          </a:bodyPr>
          <a:lstStyle>
            <a:defPPr>
              <a:defRPr kern="1200" smtId="4294967295"/>
            </a:defPPr>
          </a:lstStyle>
          <a:p>
            <a:r>
              <a:rPr lang="en-US" sz="1800" dirty="0">
                <a:latin typeface="Montserrat Light" panose="020B0604020202020204" charset="0"/>
              </a:rPr>
              <a:t>Flame spray pyrolysis (FSP) is an experimental process used to synthesize nanoparticles through the ignition of a solvent as it is ejected from a burner. However, current limitations in the understanding of how to consistently achieve a stable flame is impeding the reliable production of particles using this method. Therefore, streamlining the flame spray process using machine learning and artificial intelligence on FSP video feed to detect unstable flame conditions will contribute to fewer wasted resources as well as a safer working environment. We first determine a way to quantitatively decide whether or not the burner flame is stabilized by analyzing the anchor point of the flame. This method can be used to label data for both unsupervised and supervised learning techniques or applications, such as principal component analysis or image detection. In doing so, we can track and classify FSP flame conditions in real time, and alert users if an unstabilized flame state is achieved at any point in the synthesis process. This research has the potential to more efficiently manage manufacturing processes using machine learning and computer vision.</a:t>
            </a:r>
          </a:p>
        </p:txBody>
      </p:sp>
      <p:sp>
        <p:nvSpPr>
          <p:cNvPr id="54" name="TextBox 53">
            <a:extLst>
              <a:ext uri="{FF2B5EF4-FFF2-40B4-BE49-F238E27FC236}">
                <a16:creationId xmlns:a16="http://schemas.microsoft.com/office/drawing/2014/main" id="{E4864E4E-50A2-403F-84B8-E4F7E820612B}"/>
              </a:ext>
            </a:extLst>
          </p:cNvPr>
          <p:cNvSpPr txBox="1"/>
          <p:nvPr/>
        </p:nvSpPr>
        <p:spPr>
          <a:xfrm>
            <a:off x="704645" y="5384804"/>
            <a:ext cx="7192297" cy="461665"/>
          </a:xfrm>
          <a:prstGeom prst="rect">
            <a:avLst/>
          </a:prstGeom>
          <a:noFill/>
        </p:spPr>
        <p:txBody>
          <a:bodyPr wrap="square" rtlCol="0">
            <a:spAutoFit/>
          </a:bodyPr>
          <a:lstStyle>
            <a:defPPr>
              <a:defRPr kern="1200" smtId="4294967295"/>
            </a:defPPr>
          </a:lstStyle>
          <a:p>
            <a:r>
              <a:rPr lang="en-US" sz="2400" dirty="0">
                <a:solidFill>
                  <a:srgbClr val="F89D08"/>
                </a:solidFill>
                <a:latin typeface="Libre Baskerville" panose="02000000000000000000" pitchFamily="2" charset="0"/>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24850213" y="19202400"/>
            <a:ext cx="7534787" cy="2285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ctr"/>
            <a:endParaRPr lang="en-US" sz="6400"/>
          </a:p>
        </p:txBody>
      </p:sp>
      <p:sp>
        <p:nvSpPr>
          <p:cNvPr id="56" name="TextBox 55">
            <a:extLst>
              <a:ext uri="{FF2B5EF4-FFF2-40B4-BE49-F238E27FC236}">
                <a16:creationId xmlns:a16="http://schemas.microsoft.com/office/drawing/2014/main" id="{1D434DB1-CA03-4AE7-BD42-F2F4837CE20D}"/>
              </a:ext>
            </a:extLst>
          </p:cNvPr>
          <p:cNvSpPr txBox="1"/>
          <p:nvPr/>
        </p:nvSpPr>
        <p:spPr>
          <a:xfrm>
            <a:off x="25021459" y="19800075"/>
            <a:ext cx="7192297" cy="1477328"/>
          </a:xfrm>
          <a:prstGeom prst="rect">
            <a:avLst/>
          </a:prstGeom>
          <a:noFill/>
        </p:spPr>
        <p:txBody>
          <a:bodyPr wrap="square" rtlCol="0">
            <a:spAutoFit/>
          </a:bodyPr>
          <a:lstStyle>
            <a:defPPr>
              <a:defRPr kern="1200" smtId="4294967295"/>
            </a:defPPr>
          </a:lstStyle>
          <a:p>
            <a:r>
              <a:rPr lang="en-US" sz="1800" dirty="0">
                <a:latin typeface="Montserrat Light" panose="00000400000000000000" pitchFamily="50" charset="0"/>
                <a:ea typeface="Open Sans" panose="020B0606030504020204" pitchFamily="34" charset="0"/>
                <a:cs typeface="Open Sans" panose="020B0606030504020204" pitchFamily="34" charset="0"/>
              </a:rPr>
              <a:t>Thank you to Marius Stan, Noah Paulson, </a:t>
            </a:r>
            <a:r>
              <a:rPr lang="en-US" sz="1800" dirty="0" err="1">
                <a:latin typeface="Montserrat Light" panose="00000400000000000000" pitchFamily="50" charset="0"/>
                <a:ea typeface="Open Sans" panose="020B0606030504020204" pitchFamily="34" charset="0"/>
                <a:cs typeface="Open Sans" panose="020B0606030504020204" pitchFamily="34" charset="0"/>
              </a:rPr>
              <a:t>Debolina</a:t>
            </a:r>
            <a:r>
              <a:rPr lang="en-US" sz="1800" dirty="0">
                <a:latin typeface="Montserrat Light" panose="00000400000000000000" pitchFamily="50" charset="0"/>
                <a:ea typeface="Open Sans" panose="020B0606030504020204" pitchFamily="34" charset="0"/>
                <a:cs typeface="Open Sans" panose="020B0606030504020204" pitchFamily="34" charset="0"/>
              </a:rPr>
              <a:t> Dasgupta, Joe Libera and Noah Paulson for advising and contributing to all parts of this project and offering guidance, support, and constructive insight.. Thank you to Jia Deng who was my independent work advisor for this project.</a:t>
            </a:r>
          </a:p>
        </p:txBody>
      </p:sp>
      <p:sp>
        <p:nvSpPr>
          <p:cNvPr id="57" name="TextBox 56">
            <a:extLst>
              <a:ext uri="{FF2B5EF4-FFF2-40B4-BE49-F238E27FC236}">
                <a16:creationId xmlns:a16="http://schemas.microsoft.com/office/drawing/2014/main" id="{992CC346-56CD-4384-BB14-A915BC781C78}"/>
              </a:ext>
            </a:extLst>
          </p:cNvPr>
          <p:cNvSpPr txBox="1"/>
          <p:nvPr/>
        </p:nvSpPr>
        <p:spPr>
          <a:xfrm>
            <a:off x="25021459" y="19354800"/>
            <a:ext cx="7192297" cy="461665"/>
          </a:xfrm>
          <a:prstGeom prst="rect">
            <a:avLst/>
          </a:prstGeom>
          <a:noFill/>
        </p:spPr>
        <p:txBody>
          <a:bodyPr wrap="square" rtlCol="0">
            <a:spAutoFit/>
          </a:bodyPr>
          <a:lstStyle>
            <a:defPPr>
              <a:defRPr kern="1200" smtId="4294967295"/>
            </a:defPPr>
          </a:lstStyle>
          <a:p>
            <a:r>
              <a:rPr lang="en-US" sz="2400">
                <a:solidFill>
                  <a:srgbClr val="F89D08"/>
                </a:solidFill>
                <a:latin typeface="Libre Baskerville" panose="02000000000000000000" pitchFamily="2" charset="0"/>
              </a:rPr>
              <a:t>Acknowledgements</a:t>
            </a:r>
          </a:p>
        </p:txBody>
      </p:sp>
      <p:sp>
        <p:nvSpPr>
          <p:cNvPr id="58" name="TextBox 57">
            <a:extLst>
              <a:ext uri="{FF2B5EF4-FFF2-40B4-BE49-F238E27FC236}">
                <a16:creationId xmlns:a16="http://schemas.microsoft.com/office/drawing/2014/main" id="{E3DA8D0E-1298-4193-913A-0FE766B77D13}"/>
              </a:ext>
            </a:extLst>
          </p:cNvPr>
          <p:cNvSpPr txBox="1"/>
          <p:nvPr/>
        </p:nvSpPr>
        <p:spPr>
          <a:xfrm>
            <a:off x="25021459" y="5830075"/>
            <a:ext cx="7192297" cy="5909310"/>
          </a:xfrm>
          <a:prstGeom prst="rect">
            <a:avLst/>
          </a:prstGeom>
          <a:noFill/>
        </p:spPr>
        <p:txBody>
          <a:bodyPr wrap="square" rtlCol="0">
            <a:spAutoFit/>
          </a:bodyPr>
          <a:lstStyle>
            <a:defPPr>
              <a:defRPr kern="1200" smtId="4294967295"/>
            </a:defPPr>
          </a:lstStyle>
          <a:p>
            <a:r>
              <a:rPr lang="en-US" sz="1800" dirty="0">
                <a:latin typeface="Montserrat Light" panose="00000400000000000000" pitchFamily="50" charset="0"/>
                <a:ea typeface="Open Sans" panose="020B0606030504020204" pitchFamily="34" charset="0"/>
                <a:cs typeface="Open Sans" panose="020B0606030504020204" pitchFamily="34" charset="0"/>
              </a:rPr>
              <a:t>For 45 of the 53 videos, or in about 85% of the cases, the prediction achieved from our bounding box prediction (used in unsupervised machine learning) matches that of the human classification. For the computer vision approach, the accuracy is even higher, with human experts and model agreeing in 92% of the cases.</a:t>
            </a:r>
          </a:p>
          <a:p>
            <a:endParaRPr lang="en-US" sz="1800" dirty="0">
              <a:latin typeface="Montserrat Light" panose="00000400000000000000" pitchFamily="50" charset="0"/>
              <a:ea typeface="Open Sans" panose="020B0606030504020204" pitchFamily="34" charset="0"/>
              <a:cs typeface="Open Sans" panose="020B0606030504020204" pitchFamily="34" charset="0"/>
            </a:endParaRPr>
          </a:p>
          <a:p>
            <a:r>
              <a:rPr lang="en-US" sz="1800" dirty="0">
                <a:latin typeface="Montserrat Light" panose="00000400000000000000" pitchFamily="50" charset="0"/>
                <a:ea typeface="Open Sans" panose="020B0606030504020204" pitchFamily="34" charset="0"/>
                <a:cs typeface="Open Sans" panose="020B0606030504020204" pitchFamily="34" charset="0"/>
              </a:rPr>
              <a:t>Using a bounding box indicator on images to detect luminosity fluctuations near the nozzle of a burner flame makes it possible to quantitatively determine flame stability and use it to classify flame spray pyrolysis footage and images. By applying principal component analysis for two principal components, we are able to isolate clusters of events determined to be in relative groups of stability; giving the algorithm additional points (in the forms of individual frames) and assigning them to the nearest cluster would provide a near-real-time means of generating stability classifications for new data. Additionally, it is possible to train an object detection classifier for the purpose of recognizing and labeling features in videos of flame spray pyrolysis, and a warning can be sent to a user if the flame should reach an unstable state.</a:t>
            </a:r>
          </a:p>
        </p:txBody>
      </p:sp>
      <p:sp>
        <p:nvSpPr>
          <p:cNvPr id="59" name="TextBox 58">
            <a:extLst>
              <a:ext uri="{FF2B5EF4-FFF2-40B4-BE49-F238E27FC236}">
                <a16:creationId xmlns:a16="http://schemas.microsoft.com/office/drawing/2014/main" id="{D07EEF88-ACF9-4467-B180-074FC642245A}"/>
              </a:ext>
            </a:extLst>
          </p:cNvPr>
          <p:cNvSpPr txBox="1"/>
          <p:nvPr/>
        </p:nvSpPr>
        <p:spPr>
          <a:xfrm>
            <a:off x="25021459" y="5384800"/>
            <a:ext cx="7192297" cy="461665"/>
          </a:xfrm>
          <a:prstGeom prst="rect">
            <a:avLst/>
          </a:prstGeom>
          <a:noFill/>
        </p:spPr>
        <p:txBody>
          <a:bodyPr wrap="square" rtlCol="0">
            <a:spAutoFit/>
          </a:bodyPr>
          <a:lstStyle>
            <a:defPPr>
              <a:defRPr kern="1200" smtId="4294967295"/>
            </a:defPPr>
          </a:lstStyle>
          <a:p>
            <a:r>
              <a:rPr lang="en-US" sz="2400" dirty="0">
                <a:solidFill>
                  <a:srgbClr val="F89D08"/>
                </a:solidFill>
                <a:latin typeface="Libre Baskerville" panose="02000000000000000000" pitchFamily="2" charset="0"/>
              </a:rPr>
              <a:t>Results and Conclusion</a:t>
            </a:r>
          </a:p>
        </p:txBody>
      </p:sp>
      <p:sp>
        <p:nvSpPr>
          <p:cNvPr id="60" name="TextBox 59">
            <a:extLst>
              <a:ext uri="{FF2B5EF4-FFF2-40B4-BE49-F238E27FC236}">
                <a16:creationId xmlns:a16="http://schemas.microsoft.com/office/drawing/2014/main" id="{22B0201C-B275-4172-AE5F-42B6EA405F41}"/>
              </a:ext>
            </a:extLst>
          </p:cNvPr>
          <p:cNvSpPr txBox="1"/>
          <p:nvPr/>
        </p:nvSpPr>
        <p:spPr>
          <a:xfrm>
            <a:off x="25021459" y="12767014"/>
            <a:ext cx="7192297" cy="5816977"/>
          </a:xfrm>
          <a:prstGeom prst="rect">
            <a:avLst/>
          </a:prstGeom>
          <a:noFill/>
        </p:spPr>
        <p:txBody>
          <a:bodyPr wrap="square" rtlCol="0">
            <a:spAutoFit/>
          </a:bodyPr>
          <a:lstStyle>
            <a:defPPr>
              <a:defRPr kern="1200" smtId="4294967295"/>
            </a:defPPr>
          </a:lstStyle>
          <a:p>
            <a:r>
              <a:rPr lang="en-US" sz="1200" dirty="0">
                <a:latin typeface="Montserrat Light" panose="00000400000000000000" pitchFamily="50" charset="0"/>
                <a:ea typeface="Open Sans" panose="020B0606030504020204" pitchFamily="34" charset="0"/>
                <a:cs typeface="Open Sans" panose="020B0606030504020204" pitchFamily="34" charset="0"/>
              </a:rPr>
              <a:t>[1] </a:t>
            </a:r>
            <a:r>
              <a:rPr lang="en-US" sz="1200" dirty="0" err="1">
                <a:latin typeface="Montserrat Light" panose="00000400000000000000" pitchFamily="50" charset="0"/>
                <a:ea typeface="Open Sans" panose="020B0606030504020204" pitchFamily="34" charset="0"/>
                <a:cs typeface="Open Sans" panose="020B0606030504020204" pitchFamily="34" charset="0"/>
              </a:rPr>
              <a:t>Madler</a:t>
            </a:r>
            <a:r>
              <a:rPr lang="en-US" sz="1200" dirty="0">
                <a:latin typeface="Montserrat Light" panose="00000400000000000000" pitchFamily="50" charset="0"/>
                <a:ea typeface="Open Sans" panose="020B0606030504020204" pitchFamily="34" charset="0"/>
                <a:cs typeface="Open Sans" panose="020B0606030504020204" pitchFamily="34" charset="0"/>
              </a:rPr>
              <a:t>, L. et al. “Controlled Synthesis of Nanostructured Particles by Flame Spray </a:t>
            </a:r>
            <a:r>
              <a:rPr lang="en-US" sz="1200" dirty="0" err="1">
                <a:latin typeface="Montserrat Light" panose="00000400000000000000" pitchFamily="50" charset="0"/>
                <a:ea typeface="Open Sans" panose="020B0606030504020204" pitchFamily="34" charset="0"/>
                <a:cs typeface="Open Sans" panose="020B0606030504020204" pitchFamily="34" charset="0"/>
              </a:rPr>
              <a:t>Pyrolysis.”Journal</a:t>
            </a:r>
            <a:r>
              <a:rPr lang="en-US" sz="1200" dirty="0">
                <a:latin typeface="Montserrat Light" panose="00000400000000000000" pitchFamily="50" charset="0"/>
                <a:ea typeface="Open Sans" panose="020B0606030504020204" pitchFamily="34" charset="0"/>
                <a:cs typeface="Open Sans" panose="020B0606030504020204" pitchFamily="34" charset="0"/>
              </a:rPr>
              <a:t> of </a:t>
            </a:r>
            <a:r>
              <a:rPr lang="en-US" sz="1200" dirty="0" err="1">
                <a:latin typeface="Montserrat Light" panose="00000400000000000000" pitchFamily="50" charset="0"/>
                <a:ea typeface="Open Sans" panose="020B0606030504020204" pitchFamily="34" charset="0"/>
                <a:cs typeface="Open Sans" panose="020B0606030504020204" pitchFamily="34" charset="0"/>
              </a:rPr>
              <a:t>AerosolScience</a:t>
            </a:r>
            <a:r>
              <a:rPr lang="en-US" sz="1200" dirty="0">
                <a:latin typeface="Montserrat Light" panose="00000400000000000000" pitchFamily="50" charset="0"/>
                <a:ea typeface="Open Sans" panose="020B0606030504020204" pitchFamily="34" charset="0"/>
                <a:cs typeface="Open Sans" panose="020B0606030504020204" pitchFamily="34" charset="0"/>
              </a:rPr>
              <a:t>, 2002, doi:10.1016/s0021-8502(01)00159-8.</a:t>
            </a:r>
          </a:p>
          <a:p>
            <a:r>
              <a:rPr lang="en-US" sz="1200" dirty="0">
                <a:latin typeface="Montserrat Light" panose="00000400000000000000" pitchFamily="50" charset="0"/>
                <a:ea typeface="Open Sans" panose="020B0606030504020204" pitchFamily="34" charset="0"/>
                <a:cs typeface="Open Sans" panose="020B0606030504020204" pitchFamily="34" charset="0"/>
              </a:rPr>
              <a:t>[2] Nunes, D. et al. “Synthesis, Design, and Morphology of Metal Oxide Nanostructures.” Metal Oxide Nanostructures, 2019, pp. 21–57., doi:10.1016/b978-0-12-811512-1.00002-3.</a:t>
            </a:r>
          </a:p>
          <a:p>
            <a:r>
              <a:rPr lang="en-US" sz="1200" dirty="0">
                <a:latin typeface="Montserrat Light" panose="00000400000000000000" pitchFamily="50" charset="0"/>
                <a:ea typeface="Open Sans" panose="020B0606030504020204" pitchFamily="34" charset="0"/>
                <a:cs typeface="Open Sans" panose="020B0606030504020204" pitchFamily="34" charset="0"/>
              </a:rPr>
              <a:t>[3] </a:t>
            </a:r>
            <a:r>
              <a:rPr lang="en-US" sz="1200" dirty="0" err="1">
                <a:latin typeface="Montserrat Light" panose="00000400000000000000" pitchFamily="50" charset="0"/>
                <a:ea typeface="Open Sans" panose="020B0606030504020204" pitchFamily="34" charset="0"/>
                <a:cs typeface="Open Sans" panose="020B0606030504020204" pitchFamily="34" charset="0"/>
              </a:rPr>
              <a:t>Hinklin</a:t>
            </a:r>
            <a:r>
              <a:rPr lang="en-US" sz="1200" dirty="0">
                <a:latin typeface="Montserrat Light" panose="00000400000000000000" pitchFamily="50" charset="0"/>
                <a:ea typeface="Open Sans" panose="020B0606030504020204" pitchFamily="34" charset="0"/>
                <a:cs typeface="Open Sans" panose="020B0606030504020204" pitchFamily="34" charset="0"/>
              </a:rPr>
              <a:t>, T., et al. “Liquid-Feed Flame Spray Pyrolysis of Metalloorganic and Inorganic Alumina Sources in the Production of </a:t>
            </a:r>
            <a:r>
              <a:rPr lang="en-US" sz="1200" dirty="0" err="1">
                <a:latin typeface="Montserrat Light" panose="00000400000000000000" pitchFamily="50" charset="0"/>
                <a:ea typeface="Open Sans" panose="020B0606030504020204" pitchFamily="34" charset="0"/>
                <a:cs typeface="Open Sans" panose="020B0606030504020204" pitchFamily="34" charset="0"/>
              </a:rPr>
              <a:t>Nanoalumina</a:t>
            </a:r>
            <a:r>
              <a:rPr lang="en-US" sz="1200" dirty="0">
                <a:latin typeface="Montserrat Light" panose="00000400000000000000" pitchFamily="50" charset="0"/>
                <a:ea typeface="Open Sans" panose="020B0606030504020204" pitchFamily="34" charset="0"/>
                <a:cs typeface="Open Sans" panose="020B0606030504020204" pitchFamily="34" charset="0"/>
              </a:rPr>
              <a:t> Powders.” Chemistry of Materials, vol. 16, no. 1, 2004, pp. 21–30., doi:10.1021/cm021782t.</a:t>
            </a:r>
          </a:p>
          <a:p>
            <a:r>
              <a:rPr lang="en-US" sz="1200" dirty="0">
                <a:latin typeface="Montserrat Light" panose="00000400000000000000" pitchFamily="50" charset="0"/>
                <a:ea typeface="Open Sans" panose="020B0606030504020204" pitchFamily="34" charset="0"/>
                <a:cs typeface="Open Sans" panose="020B0606030504020204" pitchFamily="34" charset="0"/>
              </a:rPr>
              <a:t>[4] </a:t>
            </a:r>
            <a:r>
              <a:rPr lang="en-US" sz="1200" dirty="0" err="1">
                <a:latin typeface="Montserrat Light" panose="00000400000000000000" pitchFamily="50" charset="0"/>
                <a:ea typeface="Open Sans" panose="020B0606030504020204" pitchFamily="34" charset="0"/>
                <a:cs typeface="Open Sans" panose="020B0606030504020204" pitchFamily="34" charset="0"/>
              </a:rPr>
              <a:t>Solero</a:t>
            </a:r>
            <a:r>
              <a:rPr lang="en-US" sz="1200" dirty="0">
                <a:latin typeface="Montserrat Light" panose="00000400000000000000" pitchFamily="50" charset="0"/>
                <a:ea typeface="Open Sans" panose="020B0606030504020204" pitchFamily="34" charset="0"/>
                <a:cs typeface="Open Sans" panose="020B0606030504020204" pitchFamily="34" charset="0"/>
              </a:rPr>
              <a:t>, G. et al. "Synthesis of Nanoparticles through Flame Spray Pyrolysis: Experimental Apparatus and Preliminary Results." Nanoscience and Nanotechnology, 2017, pp. 21-25, </a:t>
            </a:r>
            <a:r>
              <a:rPr lang="en-US" sz="1200" dirty="0" err="1">
                <a:latin typeface="Montserrat Light" panose="00000400000000000000" pitchFamily="50" charset="0"/>
                <a:ea typeface="Open Sans" panose="020B0606030504020204" pitchFamily="34" charset="0"/>
                <a:cs typeface="Open Sans" panose="020B0606030504020204" pitchFamily="34" charset="0"/>
              </a:rPr>
              <a:t>doi</a:t>
            </a:r>
            <a:r>
              <a:rPr lang="en-US" sz="1200" dirty="0">
                <a:latin typeface="Montserrat Light" panose="00000400000000000000" pitchFamily="50" charset="0"/>
                <a:ea typeface="Open Sans" panose="020B0606030504020204" pitchFamily="34" charset="0"/>
                <a:cs typeface="Open Sans" panose="020B0606030504020204" pitchFamily="34" charset="0"/>
              </a:rPr>
              <a:t>: 10.5923j.nn.20170701.05.</a:t>
            </a:r>
          </a:p>
          <a:p>
            <a:r>
              <a:rPr lang="en-US" sz="1200" dirty="0">
                <a:latin typeface="Montserrat Light" panose="00000400000000000000" pitchFamily="50" charset="0"/>
                <a:ea typeface="Open Sans" panose="020B0606030504020204" pitchFamily="34" charset="0"/>
                <a:cs typeface="Open Sans" panose="020B0606030504020204" pitchFamily="34" charset="0"/>
              </a:rPr>
              <a:t>[5] Dasgupta, D. et al. “Computational Fluid Dynamic Modeling of the Flame Spray Pyrolysis Process for Silica </a:t>
            </a:r>
            <a:r>
              <a:rPr lang="en-US" sz="1200" dirty="0" err="1">
                <a:latin typeface="Montserrat Light" panose="00000400000000000000" pitchFamily="50" charset="0"/>
                <a:ea typeface="Open Sans" panose="020B0606030504020204" pitchFamily="34" charset="0"/>
                <a:cs typeface="Open Sans" panose="020B0606030504020204" pitchFamily="34" charset="0"/>
              </a:rPr>
              <a:t>Nanopowder</a:t>
            </a:r>
            <a:r>
              <a:rPr lang="en-US" sz="1200" dirty="0">
                <a:latin typeface="Montserrat Light" panose="00000400000000000000" pitchFamily="50" charset="0"/>
                <a:ea typeface="Open Sans" panose="020B0606030504020204" pitchFamily="34" charset="0"/>
                <a:cs typeface="Open Sans" panose="020B0606030504020204" pitchFamily="34" charset="0"/>
              </a:rPr>
              <a:t> Synthesis.” Journal of Nanoparticle Research, vol. 17, no. 7, 2015, doi:10.1007/s11051-015-3109-z.</a:t>
            </a:r>
          </a:p>
          <a:p>
            <a:r>
              <a:rPr lang="en-US" sz="1200" dirty="0">
                <a:latin typeface="Montserrat Light" panose="00000400000000000000" pitchFamily="50" charset="0"/>
                <a:ea typeface="Open Sans" panose="020B0606030504020204" pitchFamily="34" charset="0"/>
                <a:cs typeface="Open Sans" panose="020B0606030504020204" pitchFamily="34" charset="0"/>
              </a:rPr>
              <a:t>[6] </a:t>
            </a:r>
            <a:r>
              <a:rPr lang="en-US" sz="1200" dirty="0" err="1">
                <a:latin typeface="Montserrat Light" panose="00000400000000000000" pitchFamily="50" charset="0"/>
                <a:ea typeface="Open Sans" panose="020B0606030504020204" pitchFamily="34" charset="0"/>
                <a:cs typeface="Open Sans" panose="020B0606030504020204" pitchFamily="34" charset="0"/>
              </a:rPr>
              <a:t>Juras</a:t>
            </a:r>
            <a:r>
              <a:rPr lang="en-US" sz="1200" dirty="0">
                <a:latin typeface="Montserrat Light" panose="00000400000000000000" pitchFamily="50" charset="0"/>
                <a:ea typeface="Open Sans" panose="020B0606030504020204" pitchFamily="34" charset="0"/>
                <a:cs typeface="Open Sans" panose="020B0606030504020204" pitchFamily="34" charset="0"/>
              </a:rPr>
              <a:t>, Evan. “TensorFlow Object Detection API Tutorial Train Multiple Objects Windows 10”EdjeElectronics,https://github/com/EdjeElectronics/TensorFlow-Object-Detection-API-Tutorial-Train-Multiple-Objects-Windows-10.\noindent </a:t>
            </a:r>
          </a:p>
          <a:p>
            <a:r>
              <a:rPr lang="en-US" sz="1200" dirty="0">
                <a:latin typeface="Montserrat Light" panose="00000400000000000000" pitchFamily="50" charset="0"/>
                <a:ea typeface="Open Sans" panose="020B0606030504020204" pitchFamily="34" charset="0"/>
                <a:cs typeface="Open Sans" panose="020B0606030504020204" pitchFamily="34" charset="0"/>
              </a:rPr>
              <a:t>[7] Jolliffe, Ian T., and Jorge </a:t>
            </a:r>
            <a:r>
              <a:rPr lang="en-US" sz="1200" dirty="0" err="1">
                <a:latin typeface="Montserrat Light" panose="00000400000000000000" pitchFamily="50" charset="0"/>
                <a:ea typeface="Open Sans" panose="020B0606030504020204" pitchFamily="34" charset="0"/>
                <a:cs typeface="Open Sans" panose="020B0606030504020204" pitchFamily="34" charset="0"/>
              </a:rPr>
              <a:t>Cadima</a:t>
            </a:r>
            <a:r>
              <a:rPr lang="en-US" sz="1200" dirty="0">
                <a:latin typeface="Montserrat Light" panose="00000400000000000000" pitchFamily="50" charset="0"/>
                <a:ea typeface="Open Sans" panose="020B0606030504020204" pitchFamily="34" charset="0"/>
                <a:cs typeface="Open Sans" panose="020B0606030504020204" pitchFamily="34" charset="0"/>
              </a:rPr>
              <a:t>. “Principal Component Analysis: a Review and Recent Developments.” Philosophical Transactions of the Royal Society A: Mathematical, Physical and Engineering Sciences, vol. 374, no. 2065, 2016, p. 20150202., doi:10.1098/rsta.2015.0202.</a:t>
            </a:r>
          </a:p>
          <a:p>
            <a:r>
              <a:rPr lang="en-US" sz="1200" dirty="0">
                <a:latin typeface="Montserrat Light" panose="00000400000000000000" pitchFamily="50" charset="0"/>
                <a:ea typeface="Open Sans" panose="020B0606030504020204" pitchFamily="34" charset="0"/>
                <a:cs typeface="Open Sans" panose="020B0606030504020204" pitchFamily="34" charset="0"/>
              </a:rPr>
              <a:t>[8] </a:t>
            </a:r>
            <a:r>
              <a:rPr lang="en-US" sz="1200" dirty="0" err="1">
                <a:latin typeface="Montserrat Light" panose="00000400000000000000" pitchFamily="50" charset="0"/>
                <a:ea typeface="Open Sans" panose="020B0606030504020204" pitchFamily="34" charset="0"/>
                <a:cs typeface="Open Sans" panose="020B0606030504020204" pitchFamily="34" charset="0"/>
              </a:rPr>
              <a:t>Brems</a:t>
            </a:r>
            <a:r>
              <a:rPr lang="en-US" sz="1200" dirty="0">
                <a:latin typeface="Montserrat Light" panose="00000400000000000000" pitchFamily="50" charset="0"/>
                <a:ea typeface="Open Sans" panose="020B0606030504020204" pitchFamily="34" charset="0"/>
                <a:cs typeface="Open Sans" panose="020B0606030504020204" pitchFamily="34" charset="0"/>
              </a:rPr>
              <a:t>, Matt. “A One-Stop Shop for Principal Component Analysis.” Medium, Towards Data Science, 10 June 2019, towardsdatascience.com/a-one-stop-shop-for-principal-component-analysis-5582fb7e0a9c.</a:t>
            </a:r>
          </a:p>
          <a:p>
            <a:r>
              <a:rPr lang="en-US" sz="1200" dirty="0">
                <a:latin typeface="Montserrat Light" panose="00000400000000000000" pitchFamily="50" charset="0"/>
                <a:ea typeface="Open Sans" panose="020B0606030504020204" pitchFamily="34" charset="0"/>
                <a:cs typeface="Open Sans" panose="020B0606030504020204" pitchFamily="34" charset="0"/>
              </a:rPr>
              <a:t>[9] </a:t>
            </a:r>
            <a:r>
              <a:rPr lang="en-US" sz="1200" dirty="0" err="1">
                <a:latin typeface="Montserrat Light" panose="00000400000000000000" pitchFamily="50" charset="0"/>
                <a:ea typeface="Open Sans" panose="020B0606030504020204" pitchFamily="34" charset="0"/>
                <a:cs typeface="Open Sans" panose="020B0606030504020204" pitchFamily="34" charset="0"/>
              </a:rPr>
              <a:t>Tensorflow</a:t>
            </a:r>
            <a:r>
              <a:rPr lang="en-US" sz="1200" dirty="0">
                <a:latin typeface="Montserrat Light" panose="00000400000000000000" pitchFamily="50" charset="0"/>
                <a:ea typeface="Open Sans" panose="020B0606030504020204" pitchFamily="34" charset="0"/>
                <a:cs typeface="Open Sans" panose="020B0606030504020204" pitchFamily="34" charset="0"/>
              </a:rPr>
              <a:t>. “</a:t>
            </a:r>
            <a:r>
              <a:rPr lang="en-US" sz="1200" dirty="0" err="1">
                <a:latin typeface="Montserrat Light" panose="00000400000000000000" pitchFamily="50" charset="0"/>
                <a:ea typeface="Open Sans" panose="020B0606030504020204" pitchFamily="34" charset="0"/>
                <a:cs typeface="Open Sans" panose="020B0606030504020204" pitchFamily="34" charset="0"/>
              </a:rPr>
              <a:t>Tensorflow</a:t>
            </a:r>
            <a:r>
              <a:rPr lang="en-US" sz="1200" dirty="0">
                <a:latin typeface="Montserrat Light" panose="00000400000000000000" pitchFamily="50" charset="0"/>
                <a:ea typeface="Open Sans" panose="020B0606030504020204" pitchFamily="34" charset="0"/>
                <a:cs typeface="Open Sans" panose="020B0606030504020204" pitchFamily="34" charset="0"/>
              </a:rPr>
              <a:t>/Models.” GitHub, github.com/</a:t>
            </a:r>
            <a:r>
              <a:rPr lang="en-US" sz="1200" dirty="0" err="1">
                <a:latin typeface="Montserrat Light" panose="00000400000000000000" pitchFamily="50" charset="0"/>
                <a:ea typeface="Open Sans" panose="020B0606030504020204" pitchFamily="34" charset="0"/>
                <a:cs typeface="Open Sans" panose="020B0606030504020204" pitchFamily="34" charset="0"/>
              </a:rPr>
              <a:t>tensorflow</a:t>
            </a:r>
            <a:r>
              <a:rPr lang="en-US" sz="1200" dirty="0">
                <a:latin typeface="Montserrat Light" panose="00000400000000000000" pitchFamily="50" charset="0"/>
                <a:ea typeface="Open Sans" panose="020B0606030504020204" pitchFamily="34" charset="0"/>
                <a:cs typeface="Open Sans" panose="020B0606030504020204" pitchFamily="34" charset="0"/>
              </a:rPr>
              <a:t>/models/blob/master/ research/</a:t>
            </a:r>
            <a:r>
              <a:rPr lang="en-US" sz="1200" dirty="0" err="1">
                <a:latin typeface="Montserrat Light" panose="00000400000000000000" pitchFamily="50" charset="0"/>
                <a:ea typeface="Open Sans" panose="020B0606030504020204" pitchFamily="34" charset="0"/>
                <a:cs typeface="Open Sans" panose="020B0606030504020204" pitchFamily="34" charset="0"/>
              </a:rPr>
              <a:t>objectdetection</a:t>
            </a:r>
            <a:r>
              <a:rPr lang="en-US" sz="1200" dirty="0">
                <a:latin typeface="Montserrat Light" panose="00000400000000000000" pitchFamily="50" charset="0"/>
                <a:ea typeface="Open Sans" panose="020B0606030504020204" pitchFamily="34" charset="0"/>
                <a:cs typeface="Open Sans" panose="020B0606030504020204" pitchFamily="34" charset="0"/>
              </a:rPr>
              <a:t>/g3doc/detection_model_zoo.md.</a:t>
            </a:r>
          </a:p>
          <a:p>
            <a:r>
              <a:rPr lang="en-US" sz="1200" dirty="0">
                <a:latin typeface="Montserrat Light" panose="00000400000000000000" pitchFamily="50" charset="0"/>
                <a:ea typeface="Open Sans" panose="020B0606030504020204" pitchFamily="34" charset="0"/>
                <a:cs typeface="Open Sans" panose="020B0606030504020204" pitchFamily="34" charset="0"/>
              </a:rPr>
              <a:t>[10] Xu, Joyce. “Deep Learning for Object Detection: A Comprehensive Review.” Medium, Towards Data Science, 29 Sept. 2017, towardsdatascience.com/deep-learning-for-object-detection-a-comprehensive-review-73930816d8d9.</a:t>
            </a:r>
          </a:p>
          <a:p>
            <a:r>
              <a:rPr lang="en-US" sz="1200" dirty="0">
                <a:latin typeface="Montserrat Light" panose="00000400000000000000" pitchFamily="50" charset="0"/>
                <a:ea typeface="Open Sans" panose="020B0606030504020204" pitchFamily="34" charset="0"/>
                <a:cs typeface="Open Sans" panose="020B0606030504020204" pitchFamily="34" charset="0"/>
              </a:rPr>
              <a:t>[11] Gandhi, Rohith. “R-CNN, Fast R-CNN, Faster R-CNN, YOLO - Object Detection Algorithms.” Medium, Towards Data Science, 9 July 2018, towardsdatascience.com/r-cnn-fast-r-cnn-faster-r-cnn-yolo-object-detection-algorithms-36d53571365e.</a:t>
            </a:r>
          </a:p>
        </p:txBody>
      </p:sp>
      <p:sp>
        <p:nvSpPr>
          <p:cNvPr id="61" name="TextBox 60">
            <a:extLst>
              <a:ext uri="{FF2B5EF4-FFF2-40B4-BE49-F238E27FC236}">
                <a16:creationId xmlns:a16="http://schemas.microsoft.com/office/drawing/2014/main" id="{A6E6C31F-098B-45F7-BEE5-8A51FA70D59F}"/>
              </a:ext>
            </a:extLst>
          </p:cNvPr>
          <p:cNvSpPr txBox="1"/>
          <p:nvPr/>
        </p:nvSpPr>
        <p:spPr>
          <a:xfrm>
            <a:off x="25021459" y="12321739"/>
            <a:ext cx="7192297" cy="461665"/>
          </a:xfrm>
          <a:prstGeom prst="rect">
            <a:avLst/>
          </a:prstGeom>
          <a:noFill/>
        </p:spPr>
        <p:txBody>
          <a:bodyPr wrap="square" rtlCol="0">
            <a:spAutoFit/>
          </a:bodyPr>
          <a:lstStyle>
            <a:defPPr>
              <a:defRPr kern="1200" smtId="4294967295"/>
            </a:defPPr>
          </a:lstStyle>
          <a:p>
            <a:r>
              <a:rPr lang="en-US" sz="2400" dirty="0">
                <a:solidFill>
                  <a:srgbClr val="F89D08"/>
                </a:solidFill>
                <a:latin typeface="Libre Baskerville" panose="02000000000000000000" pitchFamily="2" charset="0"/>
              </a:rPr>
              <a:t>References</a:t>
            </a:r>
          </a:p>
        </p:txBody>
      </p:sp>
      <p:sp>
        <p:nvSpPr>
          <p:cNvPr id="62" name="TextBox 61">
            <a:extLst>
              <a:ext uri="{FF2B5EF4-FFF2-40B4-BE49-F238E27FC236}">
                <a16:creationId xmlns:a16="http://schemas.microsoft.com/office/drawing/2014/main" id="{A067F8A1-EE95-4354-8E2F-952A6BBDBFFC}"/>
              </a:ext>
            </a:extLst>
          </p:cNvPr>
          <p:cNvSpPr txBox="1"/>
          <p:nvPr/>
        </p:nvSpPr>
        <p:spPr>
          <a:xfrm>
            <a:off x="687500" y="12608302"/>
            <a:ext cx="7192297" cy="8956298"/>
          </a:xfrm>
          <a:prstGeom prst="rect">
            <a:avLst/>
          </a:prstGeom>
          <a:noFill/>
        </p:spPr>
        <p:txBody>
          <a:bodyPr wrap="square" rtlCol="0">
            <a:spAutoFit/>
          </a:bodyPr>
          <a:lstStyle>
            <a:defPPr>
              <a:defRPr kern="1200" smtId="4294967295"/>
            </a:defPPr>
          </a:lstStyle>
          <a:p>
            <a:r>
              <a:rPr lang="en-US" sz="1800" dirty="0">
                <a:latin typeface="Montserrat Light" panose="020B0604020202020204" charset="0"/>
              </a:rPr>
              <a:t>Flame spray pyrolysis (FSP) is a cost-effective, versatile and scalable synthesis process used generate make powder-like nanoparticles by combusting a solvent loaded with precursors [1]. Because FSP is an novel and experimental process, we do not know how the nanoparticles nucleate and grow, nor can we create nanoparticles of the desired size consistently [3]. However, flame spray pyrolysis will not produce a favorable yield of nanoparticles if the burner flame becomes unstabilized [4]. </a:t>
            </a:r>
          </a:p>
          <a:p>
            <a:endParaRPr lang="en-US" sz="1800" dirty="0">
              <a:latin typeface="Montserrat Light" panose="020B0604020202020204" charset="0"/>
            </a:endParaRPr>
          </a:p>
          <a:p>
            <a:r>
              <a:rPr lang="en-US" sz="1800" dirty="0">
                <a:latin typeface="Montserrat Light" panose="020B0604020202020204" charset="0"/>
              </a:rPr>
              <a:t>In the past, researchers like  Dasgupta et al. [5] have used methods such as computational fluid dynamics modeling to better understand the mechanism behind nanoparticle synthesis in flame spray pyrolysis. While Dasgupta and her team's research focuses modelling the dynamics of the FSP flame, in practice such a method would be too inefficient to provide scientists with a real-time evaluation of their flame condition. We aim to devise a method of alerting scientists of unstable (and therefore also unsafe and wasteful) flame conditions as soon as they happen. This would save the need for human monitoring and improve laboratory/factory safety.</a:t>
            </a:r>
          </a:p>
          <a:p>
            <a:endParaRPr lang="en-US" sz="1800" dirty="0">
              <a:latin typeface="Montserrat Light" panose="020B0604020202020204" charset="0"/>
            </a:endParaRPr>
          </a:p>
          <a:p>
            <a:r>
              <a:rPr lang="en-US" sz="1800" dirty="0">
                <a:latin typeface="Montserrat Light" panose="020B0604020202020204" charset="0"/>
              </a:rPr>
              <a:t>Thus, the specific purpose and application of this project is to optimize burner flame stability of flame spray pyrolysis in near-real-time (within seconds) by processing video feed of the burner. This could allow for a program to autonomously learn from the process and correctly label the flame state faster and with less error when compared to its human counterparts. We do this in two ways: by using principal component analysis (unsupervised machine learning) and a convolutional neural network to create an object detection classifier (supervised machine learning).</a:t>
            </a:r>
            <a:endParaRPr lang="en-US" sz="1200" dirty="0">
              <a:latin typeface="Montserrat Light" panose="020B0604020202020204"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735125" y="12094414"/>
            <a:ext cx="7192297" cy="461665"/>
          </a:xfrm>
          <a:prstGeom prst="rect">
            <a:avLst/>
          </a:prstGeom>
          <a:noFill/>
        </p:spPr>
        <p:txBody>
          <a:bodyPr wrap="square" rtlCol="0">
            <a:spAutoFit/>
          </a:bodyPr>
          <a:lstStyle>
            <a:defPPr>
              <a:defRPr kern="1200" smtId="4294967295"/>
            </a:defPPr>
          </a:lstStyle>
          <a:p>
            <a:r>
              <a:rPr lang="en-US" sz="2400" dirty="0">
                <a:solidFill>
                  <a:srgbClr val="F89D08"/>
                </a:solidFill>
                <a:latin typeface="Libre Baskerville" panose="02000000000000000000" pitchFamily="2" charset="0"/>
              </a:rPr>
              <a:t>Introduction and Problem</a:t>
            </a:r>
          </a:p>
        </p:txBody>
      </p:sp>
      <p:sp>
        <p:nvSpPr>
          <p:cNvPr id="64" name="TextBox 63">
            <a:extLst>
              <a:ext uri="{FF2B5EF4-FFF2-40B4-BE49-F238E27FC236}">
                <a16:creationId xmlns:a16="http://schemas.microsoft.com/office/drawing/2014/main" id="{499918C8-D8D3-4947-B7FD-9341EAE5F7F2}"/>
              </a:ext>
            </a:extLst>
          </p:cNvPr>
          <p:cNvSpPr txBox="1"/>
          <p:nvPr/>
        </p:nvSpPr>
        <p:spPr>
          <a:xfrm>
            <a:off x="8810249" y="5830075"/>
            <a:ext cx="7192297" cy="3970318"/>
          </a:xfrm>
          <a:prstGeom prst="rect">
            <a:avLst/>
          </a:prstGeom>
          <a:noFill/>
        </p:spPr>
        <p:txBody>
          <a:bodyPr wrap="square" rtlCol="0">
            <a:spAutoFit/>
          </a:bodyPr>
          <a:lstStyle>
            <a:defPPr>
              <a:defRPr kern="1200" smtId="4294967295"/>
            </a:defPPr>
          </a:lstStyle>
          <a:p>
            <a:r>
              <a:rPr lang="en-US" sz="1800" b="1" dirty="0">
                <a:latin typeface="Montserrat Light" panose="00000400000000000000" pitchFamily="50" charset="0"/>
                <a:ea typeface="Open Sans" panose="020B0606030504020204" pitchFamily="34" charset="0"/>
                <a:cs typeface="Open Sans" panose="020B0606030504020204" pitchFamily="34" charset="0"/>
              </a:rPr>
              <a:t>Data: </a:t>
            </a:r>
            <a:r>
              <a:rPr lang="en-US" sz="1800" dirty="0">
                <a:latin typeface="Montserrat Light" panose="00000400000000000000" pitchFamily="50" charset="0"/>
                <a:ea typeface="Open Sans" panose="020B0606030504020204" pitchFamily="34" charset="0"/>
                <a:cs typeface="Open Sans" panose="020B0606030504020204" pitchFamily="34" charset="0"/>
              </a:rPr>
              <a:t>Our data consisted of 53 full-color, 10-second video clips of flame spray pyrolysis burning a simple ethanol (EtOH) solvent with no solute in a controlled environment. Also, 11 human experts in the field of combustion (Argonne researchers, Princeton professors and graduate/undergraduate students) were each asked to view the 53 FSP video clips and classify the state of the flame (stable, unstable, or uncertain). </a:t>
            </a:r>
          </a:p>
          <a:p>
            <a:endParaRPr lang="en-US" sz="1800" dirty="0">
              <a:latin typeface="Montserrat Light" panose="00000400000000000000" pitchFamily="50" charset="0"/>
              <a:ea typeface="Open Sans" panose="020B0606030504020204" pitchFamily="34" charset="0"/>
              <a:cs typeface="Open Sans" panose="020B0606030504020204" pitchFamily="34" charset="0"/>
            </a:endParaRPr>
          </a:p>
          <a:p>
            <a:r>
              <a:rPr lang="en-US" sz="1800" b="1" dirty="0">
                <a:latin typeface="Montserrat Light" panose="00000400000000000000" pitchFamily="50" charset="0"/>
                <a:ea typeface="Open Sans" panose="020B0606030504020204" pitchFamily="34" charset="0"/>
                <a:cs typeface="Open Sans" panose="020B0606030504020204" pitchFamily="34" charset="0"/>
              </a:rPr>
              <a:t>Tools: </a:t>
            </a:r>
            <a:r>
              <a:rPr lang="en-US" sz="1800" dirty="0">
                <a:latin typeface="Montserrat Light" panose="00000400000000000000" pitchFamily="50" charset="0"/>
                <a:ea typeface="Open Sans" panose="020B0606030504020204" pitchFamily="34" charset="0"/>
                <a:cs typeface="Open Sans" panose="020B0606030504020204" pitchFamily="34" charset="0"/>
              </a:rPr>
              <a:t>Python was used for machine learning and image classification, with extensive use of its Scikit-learn, SciPy, and OpenCV libraries. TensorFlow and CUDA were also used to train the RCNN we used to detect and classify images in video feed. The object detection classifier code was based off of the tutorial on the </a:t>
            </a:r>
            <a:r>
              <a:rPr lang="en-US" sz="1800" dirty="0" err="1">
                <a:latin typeface="Montserrat Light" panose="00000400000000000000" pitchFamily="50" charset="0"/>
                <a:ea typeface="Open Sans" panose="020B0606030504020204" pitchFamily="34" charset="0"/>
                <a:cs typeface="Open Sans" panose="020B0606030504020204" pitchFamily="34" charset="0"/>
              </a:rPr>
              <a:t>EdjeElectronics</a:t>
            </a:r>
            <a:r>
              <a:rPr lang="en-US" sz="1800" dirty="0">
                <a:latin typeface="Montserrat Light" panose="00000400000000000000" pitchFamily="50" charset="0"/>
                <a:ea typeface="Open Sans" panose="020B0606030504020204" pitchFamily="34" charset="0"/>
                <a:cs typeface="Open Sans" panose="020B0606030504020204" pitchFamily="34" charset="0"/>
              </a:rPr>
              <a:t> GitHub [6].</a:t>
            </a:r>
          </a:p>
        </p:txBody>
      </p:sp>
      <p:sp>
        <p:nvSpPr>
          <p:cNvPr id="65" name="TextBox 64">
            <a:extLst>
              <a:ext uri="{FF2B5EF4-FFF2-40B4-BE49-F238E27FC236}">
                <a16:creationId xmlns:a16="http://schemas.microsoft.com/office/drawing/2014/main" id="{68744D3E-CEF9-4748-9719-25AAABF27BDD}"/>
              </a:ext>
            </a:extLst>
          </p:cNvPr>
          <p:cNvSpPr txBox="1"/>
          <p:nvPr/>
        </p:nvSpPr>
        <p:spPr>
          <a:xfrm>
            <a:off x="8810249" y="5384800"/>
            <a:ext cx="7192297" cy="461665"/>
          </a:xfrm>
          <a:prstGeom prst="rect">
            <a:avLst/>
          </a:prstGeom>
          <a:noFill/>
        </p:spPr>
        <p:txBody>
          <a:bodyPr wrap="square" rtlCol="0">
            <a:spAutoFit/>
          </a:bodyPr>
          <a:lstStyle>
            <a:defPPr>
              <a:defRPr kern="1200" smtId="4294967295"/>
            </a:defPPr>
          </a:lstStyle>
          <a:p>
            <a:r>
              <a:rPr lang="en-US" sz="2400" dirty="0">
                <a:solidFill>
                  <a:srgbClr val="F89D08"/>
                </a:solidFill>
                <a:latin typeface="Libre Baskerville" panose="02000000000000000000" pitchFamily="2" charset="0"/>
              </a:rPr>
              <a:t>Data and Materials</a:t>
            </a:r>
          </a:p>
        </p:txBody>
      </p:sp>
      <p:sp>
        <p:nvSpPr>
          <p:cNvPr id="66" name="TextBox 65">
            <a:extLst>
              <a:ext uri="{FF2B5EF4-FFF2-40B4-BE49-F238E27FC236}">
                <a16:creationId xmlns:a16="http://schemas.microsoft.com/office/drawing/2014/main" id="{223EAA92-7B93-4F15-A4CA-18552CBA76AE}"/>
              </a:ext>
            </a:extLst>
          </p:cNvPr>
          <p:cNvSpPr txBox="1"/>
          <p:nvPr/>
        </p:nvSpPr>
        <p:spPr>
          <a:xfrm>
            <a:off x="8795009" y="11185391"/>
            <a:ext cx="7192297" cy="4524315"/>
          </a:xfrm>
          <a:prstGeom prst="rect">
            <a:avLst/>
          </a:prstGeom>
          <a:noFill/>
        </p:spPr>
        <p:txBody>
          <a:bodyPr wrap="square" rtlCol="0">
            <a:spAutoFit/>
          </a:bodyPr>
          <a:lstStyle>
            <a:defPPr>
              <a:defRPr kern="1200" smtId="4294967295"/>
            </a:defPPr>
          </a:lstStyle>
          <a:p>
            <a:r>
              <a:rPr lang="en-US" sz="1800" dirty="0">
                <a:latin typeface="Montserrat Light" panose="00000400000000000000" pitchFamily="50" charset="0"/>
                <a:ea typeface="Open Sans" panose="020B0606030504020204" pitchFamily="34" charset="0"/>
                <a:cs typeface="Open Sans" panose="020B0606030504020204" pitchFamily="34" charset="0"/>
              </a:rPr>
              <a:t> Our approach for quantitatively determining flame stabilization involves analyzing the luminosity (a measure of pixel brightness) of pixels within a bounding box region of the burner flame. We know that the area closest to the nozzle exhibits great fluctuations in luminosity when the flame is not stabilized due to the occurrence of momentary extinction events, where the flame is no longer anchored to the nozzle. We averaged the luminosity of all the pixels in that bounding box across all of the frames in a given video clip. Each frame's deviance in luminosity from the average luminosity of all of the frames in the video is then plotted. If the fluctuation in luminosity deviated more than 25% from the average, the flame in the clip is considered unstabilized. If it deviates more than 15% from the average, we consider the flame neither stable nor unstable and give it an uncertain rating. Otherwise, the flame is considered stabilized.</a:t>
            </a:r>
          </a:p>
        </p:txBody>
      </p:sp>
      <p:sp>
        <p:nvSpPr>
          <p:cNvPr id="67" name="TextBox 66">
            <a:extLst>
              <a:ext uri="{FF2B5EF4-FFF2-40B4-BE49-F238E27FC236}">
                <a16:creationId xmlns:a16="http://schemas.microsoft.com/office/drawing/2014/main" id="{716F17B6-B5C7-4922-B9E2-CD14BD16A568}"/>
              </a:ext>
            </a:extLst>
          </p:cNvPr>
          <p:cNvSpPr txBox="1"/>
          <p:nvPr/>
        </p:nvSpPr>
        <p:spPr>
          <a:xfrm>
            <a:off x="8795009" y="10710519"/>
            <a:ext cx="7192297" cy="461665"/>
          </a:xfrm>
          <a:prstGeom prst="rect">
            <a:avLst/>
          </a:prstGeom>
          <a:noFill/>
        </p:spPr>
        <p:txBody>
          <a:bodyPr wrap="square" rtlCol="0">
            <a:spAutoFit/>
          </a:bodyPr>
          <a:lstStyle>
            <a:defPPr>
              <a:defRPr kern="1200" smtId="4294967295"/>
            </a:defPPr>
          </a:lstStyle>
          <a:p>
            <a:r>
              <a:rPr lang="en-US" sz="2400" dirty="0">
                <a:solidFill>
                  <a:srgbClr val="F89D08"/>
                </a:solidFill>
                <a:latin typeface="Libre Baskerville" panose="02000000000000000000" pitchFamily="2" charset="0"/>
              </a:rPr>
              <a:t>Stability Classification</a:t>
            </a:r>
          </a:p>
        </p:txBody>
      </p:sp>
      <p:sp>
        <p:nvSpPr>
          <p:cNvPr id="68" name="TextBox 67">
            <a:extLst>
              <a:ext uri="{FF2B5EF4-FFF2-40B4-BE49-F238E27FC236}">
                <a16:creationId xmlns:a16="http://schemas.microsoft.com/office/drawing/2014/main" id="{47F717BC-0897-4243-A282-98EF911708EA}"/>
              </a:ext>
            </a:extLst>
          </p:cNvPr>
          <p:cNvSpPr txBox="1"/>
          <p:nvPr/>
        </p:nvSpPr>
        <p:spPr>
          <a:xfrm>
            <a:off x="16915854" y="5830076"/>
            <a:ext cx="7192297" cy="2308324"/>
          </a:xfrm>
          <a:prstGeom prst="rect">
            <a:avLst/>
          </a:prstGeom>
          <a:noFill/>
        </p:spPr>
        <p:txBody>
          <a:bodyPr wrap="square" rtlCol="0">
            <a:spAutoFit/>
          </a:bodyPr>
          <a:lstStyle>
            <a:defPPr>
              <a:defRPr kern="1200" smtId="4294967295"/>
            </a:defPPr>
          </a:lstStyle>
          <a:p>
            <a:r>
              <a:rPr lang="en-US" sz="1800" b="1" dirty="0">
                <a:latin typeface="Montserrat Light" panose="00000400000000000000" pitchFamily="50" charset="0"/>
                <a:ea typeface="Open Sans" panose="020B0606030504020204" pitchFamily="34" charset="0"/>
                <a:cs typeface="Open Sans" panose="020B0606030504020204" pitchFamily="34" charset="0"/>
              </a:rPr>
              <a:t>Principal Component Analysis:</a:t>
            </a:r>
          </a:p>
          <a:p>
            <a:pPr marL="285750"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Dimensionality reduction </a:t>
            </a:r>
          </a:p>
          <a:p>
            <a:pPr marL="285750"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45,000-feature space to 2 principal components</a:t>
            </a:r>
          </a:p>
          <a:p>
            <a:pPr marL="285750"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Cluster into 3 regions of interest using k-means clustering</a:t>
            </a:r>
          </a:p>
          <a:p>
            <a:pPr marL="285750"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Classify new FSP video clips as stable or unstable depending on where they fall on the plot</a:t>
            </a:r>
          </a:p>
          <a:p>
            <a:pPr marL="612282" lvl="1"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Proximity to centroids of 3 regions</a:t>
            </a:r>
          </a:p>
          <a:p>
            <a:pPr marL="285750" indent="-285750">
              <a:buFontTx/>
              <a:buChar char="-"/>
            </a:pPr>
            <a:endParaRPr lang="en-US" sz="18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69" name="TextBox 68">
            <a:extLst>
              <a:ext uri="{FF2B5EF4-FFF2-40B4-BE49-F238E27FC236}">
                <a16:creationId xmlns:a16="http://schemas.microsoft.com/office/drawing/2014/main" id="{27A0BB3C-427E-42CA-963C-DA612C8F2B9C}"/>
              </a:ext>
            </a:extLst>
          </p:cNvPr>
          <p:cNvSpPr txBox="1"/>
          <p:nvPr/>
        </p:nvSpPr>
        <p:spPr>
          <a:xfrm>
            <a:off x="16915854" y="5384801"/>
            <a:ext cx="7192297" cy="461665"/>
          </a:xfrm>
          <a:prstGeom prst="rect">
            <a:avLst/>
          </a:prstGeom>
          <a:noFill/>
        </p:spPr>
        <p:txBody>
          <a:bodyPr wrap="square" rtlCol="0">
            <a:spAutoFit/>
          </a:bodyPr>
          <a:lstStyle>
            <a:defPPr>
              <a:defRPr kern="1200" smtId="4294967295"/>
            </a:defPPr>
          </a:lstStyle>
          <a:p>
            <a:r>
              <a:rPr lang="en-US" sz="2400" dirty="0">
                <a:solidFill>
                  <a:srgbClr val="F89D08"/>
                </a:solidFill>
                <a:latin typeface="Libre Baskerville" panose="02000000000000000000" pitchFamily="2" charset="0"/>
              </a:rPr>
              <a:t>Supervised and Unsupervised Learning</a:t>
            </a:r>
          </a:p>
        </p:txBody>
      </p:sp>
      <p:pic>
        <p:nvPicPr>
          <p:cNvPr id="1026" name="Picture 2" descr="Argonne National Laboratory | Drupal.org">
            <a:extLst>
              <a:ext uri="{FF2B5EF4-FFF2-40B4-BE49-F238E27FC236}">
                <a16:creationId xmlns:a16="http://schemas.microsoft.com/office/drawing/2014/main" id="{75C46125-753A-4D6A-ADE4-3116C8888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2702" y="2050662"/>
            <a:ext cx="7192298" cy="251442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enter for Statistics and Machine... - Center for Statistics and ...">
            <a:extLst>
              <a:ext uri="{FF2B5EF4-FFF2-40B4-BE49-F238E27FC236}">
                <a16:creationId xmlns:a16="http://schemas.microsoft.com/office/drawing/2014/main" id="{163FF6B9-233E-4618-845B-7B813BFA67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645" y="5739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ata Scientist - Schmidt DataX Project job with Princeton ...">
            <a:extLst>
              <a:ext uri="{FF2B5EF4-FFF2-40B4-BE49-F238E27FC236}">
                <a16:creationId xmlns:a16="http://schemas.microsoft.com/office/drawing/2014/main" id="{8A50EA3B-61EC-4ACE-9EEC-8BEE3949ED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948" y="1874562"/>
            <a:ext cx="6439690" cy="32198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906FD82-8965-4E1D-BAF4-5710A45706D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896228" y="18695244"/>
            <a:ext cx="3510169" cy="23452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A5B5AF4D-C501-407B-B996-E67E5E2910D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966376" y="7967583"/>
            <a:ext cx="5091252" cy="24780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0">
            <a:extLst>
              <a:ext uri="{FF2B5EF4-FFF2-40B4-BE49-F238E27FC236}">
                <a16:creationId xmlns:a16="http://schemas.microsoft.com/office/drawing/2014/main" id="{1661C428-49E5-4E36-BF12-4C1BF659A4C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66376" y="10710519"/>
            <a:ext cx="5091252" cy="24780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DF91F8B-DEDE-4C9C-8251-1A2B45D04C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475920" y="16649867"/>
            <a:ext cx="6072164" cy="4554123"/>
          </a:xfrm>
          <a:prstGeom prst="rect">
            <a:avLst/>
          </a:prstGeom>
        </p:spPr>
      </p:pic>
      <p:pic>
        <p:nvPicPr>
          <p:cNvPr id="2" name="Picture 2">
            <a:extLst>
              <a:ext uri="{FF2B5EF4-FFF2-40B4-BE49-F238E27FC236}">
                <a16:creationId xmlns:a16="http://schemas.microsoft.com/office/drawing/2014/main" id="{A1C571E2-79BE-4330-AC00-DF3E84873C4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568341" y="18695245"/>
            <a:ext cx="3510169" cy="23452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F5651E4-DCC2-4E28-B04C-D1F54F388C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636072" y="15907290"/>
            <a:ext cx="3510170" cy="2340114"/>
          </a:xfrm>
          <a:prstGeom prst="rect">
            <a:avLst/>
          </a:prstGeom>
        </p:spPr>
      </p:pic>
      <p:sp>
        <p:nvSpPr>
          <p:cNvPr id="40" name="TextBox 39">
            <a:extLst>
              <a:ext uri="{FF2B5EF4-FFF2-40B4-BE49-F238E27FC236}">
                <a16:creationId xmlns:a16="http://schemas.microsoft.com/office/drawing/2014/main" id="{460F7F77-7B54-42F5-BEA8-FFB08649A24F}"/>
              </a:ext>
            </a:extLst>
          </p:cNvPr>
          <p:cNvSpPr txBox="1"/>
          <p:nvPr/>
        </p:nvSpPr>
        <p:spPr>
          <a:xfrm>
            <a:off x="16915853" y="13552230"/>
            <a:ext cx="7192297" cy="2862322"/>
          </a:xfrm>
          <a:prstGeom prst="rect">
            <a:avLst/>
          </a:prstGeom>
          <a:noFill/>
        </p:spPr>
        <p:txBody>
          <a:bodyPr wrap="square" rtlCol="0">
            <a:spAutoFit/>
          </a:bodyPr>
          <a:lstStyle>
            <a:defPPr>
              <a:defRPr kern="1200" smtId="4294967295"/>
            </a:defPPr>
          </a:lstStyle>
          <a:p>
            <a:r>
              <a:rPr lang="en-US" sz="1800" b="1" dirty="0">
                <a:latin typeface="Montserrat Light" panose="00000400000000000000" pitchFamily="50" charset="0"/>
                <a:ea typeface="Open Sans" panose="020B0606030504020204" pitchFamily="34" charset="0"/>
                <a:cs typeface="Open Sans" panose="020B0606030504020204" pitchFamily="34" charset="0"/>
              </a:rPr>
              <a:t>RCNN :</a:t>
            </a:r>
          </a:p>
          <a:p>
            <a:pPr marL="285750"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rPr>
              <a:t>Region-based convolutional neural network </a:t>
            </a:r>
            <a:r>
              <a:rPr lang="en-US" sz="1800" dirty="0">
                <a:latin typeface="Montserrat Light" panose="00000400000000000000" pitchFamily="50" charset="0"/>
                <a:ea typeface="Open Sans" panose="020B0606030504020204" pitchFamily="34" charset="0"/>
                <a:cs typeface="Open Sans" panose="020B0606030504020204" pitchFamily="34" charset="0"/>
                <a:sym typeface="Wingdings" panose="05000000000000000000" pitchFamily="2" charset="2"/>
              </a:rPr>
              <a:t> image classifier</a:t>
            </a:r>
          </a:p>
          <a:p>
            <a:pPr marL="285750"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sym typeface="Wingdings" panose="05000000000000000000" pitchFamily="2" charset="2"/>
              </a:rPr>
              <a:t>Real-time detection of flame </a:t>
            </a:r>
            <a:r>
              <a:rPr lang="en-US" sz="1800" dirty="0" err="1">
                <a:latin typeface="Montserrat Light" panose="00000400000000000000" pitchFamily="50" charset="0"/>
                <a:ea typeface="Open Sans" panose="020B0606030504020204" pitchFamily="34" charset="0"/>
                <a:cs typeface="Open Sans" panose="020B0606030504020204" pitchFamily="34" charset="0"/>
                <a:sym typeface="Wingdings" panose="05000000000000000000" pitchFamily="2" charset="2"/>
              </a:rPr>
              <a:t>instabilization</a:t>
            </a:r>
            <a:endParaRPr lang="en-US" sz="1800" dirty="0">
              <a:latin typeface="Montserrat Light" panose="00000400000000000000" pitchFamily="50" charset="0"/>
              <a:ea typeface="Open Sans" panose="020B0606030504020204" pitchFamily="34" charset="0"/>
              <a:cs typeface="Open Sans" panose="020B0606030504020204" pitchFamily="34" charset="0"/>
              <a:sym typeface="Wingdings" panose="05000000000000000000" pitchFamily="2" charset="2"/>
            </a:endParaRPr>
          </a:p>
          <a:p>
            <a:pPr marL="285750"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sym typeface="Wingdings" panose="05000000000000000000" pitchFamily="2" charset="2"/>
              </a:rPr>
              <a:t>Trained on a subset of our video clips and detected objects:</a:t>
            </a:r>
          </a:p>
          <a:p>
            <a:pPr marL="612282" lvl="1"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sym typeface="Wingdings" panose="05000000000000000000" pitchFamily="2" charset="2"/>
              </a:rPr>
              <a:t>Burner cap</a:t>
            </a:r>
          </a:p>
          <a:p>
            <a:pPr marL="612282" lvl="1"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sym typeface="Wingdings" panose="05000000000000000000" pitchFamily="2" charset="2"/>
              </a:rPr>
              <a:t>Pilot flame</a:t>
            </a:r>
          </a:p>
          <a:p>
            <a:pPr marL="612282" lvl="1"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sym typeface="Wingdings" panose="05000000000000000000" pitchFamily="2" charset="2"/>
              </a:rPr>
              <a:t>Unstable (flame)</a:t>
            </a:r>
          </a:p>
          <a:p>
            <a:pPr marL="612282" lvl="1" indent="-285750">
              <a:buFontTx/>
              <a:buChar char="-"/>
            </a:pPr>
            <a:r>
              <a:rPr lang="en-US" sz="1800" dirty="0">
                <a:latin typeface="Montserrat Light" panose="00000400000000000000" pitchFamily="50" charset="0"/>
                <a:ea typeface="Open Sans" panose="020B0606030504020204" pitchFamily="34" charset="0"/>
                <a:cs typeface="Open Sans" panose="020B0606030504020204" pitchFamily="34" charset="0"/>
                <a:sym typeface="Wingdings" panose="05000000000000000000" pitchFamily="2" charset="2"/>
              </a:rPr>
              <a:t>Stable (flame)</a:t>
            </a:r>
            <a:endParaRPr lang="en-US" sz="1800" dirty="0">
              <a:latin typeface="Montserrat Light" panose="00000400000000000000" pitchFamily="50" charset="0"/>
              <a:ea typeface="Open Sans" panose="020B0606030504020204" pitchFamily="34" charset="0"/>
              <a:cs typeface="Open Sans" panose="020B0606030504020204" pitchFamily="34" charset="0"/>
            </a:endParaRPr>
          </a:p>
          <a:p>
            <a:pPr marL="285750" indent="-285750">
              <a:buFontTx/>
              <a:buChar char="-"/>
            </a:pPr>
            <a:endParaRPr lang="en-US" sz="1800" dirty="0">
              <a:latin typeface="Montserrat Light" panose="00000400000000000000" pitchFamily="50" charset="0"/>
              <a:ea typeface="Open Sans" panose="020B0606030504020204" pitchFamily="34" charset="0"/>
              <a:cs typeface="Open Sans" panose="020B0606030504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suadingsapphire|09-2018"/>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3810</TotalTime>
  <Words>1642</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Libre Baskerville</vt:lpstr>
      <vt:lpstr>Arial</vt:lpstr>
      <vt:lpstr>Times New Roman</vt:lpstr>
      <vt:lpstr>Montserrat Light</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Jessica Pan</cp:lastModifiedBy>
  <cp:revision>312</cp:revision>
  <cp:lastPrinted>2006-11-15T16:04:57Z</cp:lastPrinted>
  <dcterms:modified xsi:type="dcterms:W3CDTF">2020-05-12T15:22:41Z</dcterms:modified>
  <cp:category>templates for scientific poster</cp:category>
</cp:coreProperties>
</file>