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78" r:id="rId5"/>
    <p:sldId id="291" r:id="rId6"/>
    <p:sldId id="388" r:id="rId7"/>
    <p:sldId id="356" r:id="rId8"/>
    <p:sldId id="379" r:id="rId9"/>
    <p:sldId id="385" r:id="rId10"/>
    <p:sldId id="386" r:id="rId11"/>
    <p:sldId id="382" r:id="rId12"/>
    <p:sldId id="387" r:id="rId13"/>
    <p:sldId id="384" r:id="rId14"/>
    <p:sldId id="383" r:id="rId15"/>
    <p:sldId id="3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4F73516B-CA08-4208-9B1A-14025C31699A}">
          <p14:sldIdLst>
            <p14:sldId id="278"/>
          </p14:sldIdLst>
        </p14:section>
        <p14:section name="Agenda Slides" id="{5B652BA4-BDC5-47AA-A221-785BBE9707E4}">
          <p14:sldIdLst>
            <p14:sldId id="291"/>
          </p14:sldIdLst>
        </p14:section>
        <p14:section name="POC Proposal" id="{C1A9A3AC-D628-45DF-BA26-856845521A8D}">
          <p14:sldIdLst>
            <p14:sldId id="388"/>
            <p14:sldId id="356"/>
            <p14:sldId id="379"/>
            <p14:sldId id="385"/>
            <p14:sldId id="386"/>
            <p14:sldId id="382"/>
            <p14:sldId id="387"/>
            <p14:sldId id="384"/>
            <p14:sldId id="383"/>
          </p14:sldIdLst>
        </p14:section>
        <p14:section name="Contact Information" id="{99FA0653-5C8A-4E23-84C3-389211F33D4B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BED"/>
    <a:srgbClr val="BE5050"/>
    <a:srgbClr val="245171"/>
    <a:srgbClr val="016F08"/>
    <a:srgbClr val="454545"/>
    <a:srgbClr val="828D9A"/>
    <a:srgbClr val="FFFFFF"/>
    <a:srgbClr val="3F3F3E"/>
    <a:srgbClr val="FDFD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66" d="100"/>
          <a:sy n="66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1C70A-51ED-45F9-8B89-84B7B401EC2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2668-F75B-479A-8D08-A754C43A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2668-F75B-479A-8D08-A754C43A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2668-F75B-479A-8D08-A754C43A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2668-F75B-479A-8D08-A754C43A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2668-F75B-479A-8D08-A754C43A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9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Shade">
            <a:extLst>
              <a:ext uri="{FF2B5EF4-FFF2-40B4-BE49-F238E27FC236}">
                <a16:creationId xmlns:a16="http://schemas.microsoft.com/office/drawing/2014/main" id="{149DB82E-262C-4B81-8E83-B484B2A466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6552"/>
            <a:ext cx="12192000" cy="3327976"/>
          </a:xfrm>
          <a:prstGeom prst="rect">
            <a:avLst/>
          </a:prstGeom>
          <a:gradFill>
            <a:gsLst>
              <a:gs pos="100000">
                <a:srgbClr val="F6F8FB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C2DC244-574F-4AE8-A6C8-DA1E3E7B48C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22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4" name="iSoftStone Logo" descr="iSoftStone corporate logo">
            <a:extLst>
              <a:ext uri="{FF2B5EF4-FFF2-40B4-BE49-F238E27FC236}">
                <a16:creationId xmlns:a16="http://schemas.microsoft.com/office/drawing/2014/main" id="{228C805C-EAEE-4872-B967-4AAF943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31"/>
            <a:ext cx="12192000" cy="711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1696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Shade">
            <a:extLst>
              <a:ext uri="{FF2B5EF4-FFF2-40B4-BE49-F238E27FC236}">
                <a16:creationId xmlns:a16="http://schemas.microsoft.com/office/drawing/2014/main" id="{C1C66792-ED40-4749-88E3-3D86BB7C8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6552"/>
            <a:ext cx="12192000" cy="3327976"/>
          </a:xfrm>
          <a:prstGeom prst="rect">
            <a:avLst/>
          </a:prstGeom>
          <a:gradFill>
            <a:gsLst>
              <a:gs pos="100000">
                <a:srgbClr val="F6F8FB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SoftStone Logo" descr="iSoftStone corporate logo">
            <a:extLst>
              <a:ext uri="{FF2B5EF4-FFF2-40B4-BE49-F238E27FC236}">
                <a16:creationId xmlns:a16="http://schemas.microsoft.com/office/drawing/2014/main" id="{2BEE1B51-AC04-4793-B9FE-F0F7AC0AE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31"/>
            <a:ext cx="12192000" cy="711533"/>
          </a:xfrm>
          <a:prstGeom prst="rect">
            <a:avLst/>
          </a:prstGeom>
        </p:spPr>
      </p:pic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E39D76DE-A1FB-4C71-8DFE-74CFB9642B6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49075" y="1797589"/>
            <a:ext cx="10515600" cy="4398075"/>
          </a:xfrm>
        </p:spPr>
        <p:txBody>
          <a:bodyPr>
            <a:normAutofit/>
          </a:bodyPr>
          <a:lstStyle>
            <a:lvl1pPr marL="342900" indent="-342900">
              <a:lnSpc>
                <a:spcPct val="125000"/>
              </a:lnSpc>
              <a:buClr>
                <a:srgbClr val="BE5050"/>
              </a:buClr>
              <a:buFont typeface="Wingdings" panose="05000000000000000000" pitchFamily="2" charset="2"/>
              <a:buChar char="§"/>
              <a:defRPr sz="22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800100" indent="-342900">
              <a:lnSpc>
                <a:spcPct val="125000"/>
              </a:lnSpc>
              <a:buClr>
                <a:srgbClr val="BE5050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  <a:latin typeface="Century Gothic" panose="020B0502020202020204" pitchFamily="34" charset="0"/>
              </a:defRPr>
            </a:lvl2pPr>
            <a:lvl3pPr marL="1257300" indent="-342900">
              <a:lnSpc>
                <a:spcPct val="125000"/>
              </a:lnSpc>
              <a:buClr>
                <a:srgbClr val="BE5050"/>
              </a:buClr>
              <a:buFont typeface="Wingdings" panose="05000000000000000000" pitchFamily="2" charset="2"/>
              <a:buChar char="§"/>
              <a:defRPr sz="1800">
                <a:solidFill>
                  <a:srgbClr val="454545"/>
                </a:solidFill>
                <a:latin typeface="Century Gothic" panose="020B0502020202020204" pitchFamily="34" charset="0"/>
              </a:defRPr>
            </a:lvl3pPr>
            <a:lvl4pPr marL="1714500" indent="-342900">
              <a:lnSpc>
                <a:spcPct val="125000"/>
              </a:lnSpc>
              <a:buClr>
                <a:srgbClr val="BE5050"/>
              </a:buClr>
              <a:buFont typeface="Wingdings" panose="05000000000000000000" pitchFamily="2" charset="2"/>
              <a:buChar char="§"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4pPr>
            <a:lvl5pPr marL="2171700" indent="-342900">
              <a:lnSpc>
                <a:spcPct val="125000"/>
              </a:lnSpc>
              <a:buClr>
                <a:srgbClr val="BE5050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add bulleted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96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Shade">
            <a:extLst>
              <a:ext uri="{FF2B5EF4-FFF2-40B4-BE49-F238E27FC236}">
                <a16:creationId xmlns:a16="http://schemas.microsoft.com/office/drawing/2014/main" id="{C1C66792-ED40-4749-88E3-3D86BB7C8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6552"/>
            <a:ext cx="12192000" cy="3327976"/>
          </a:xfrm>
          <a:prstGeom prst="rect">
            <a:avLst/>
          </a:prstGeom>
          <a:gradFill>
            <a:gsLst>
              <a:gs pos="100000">
                <a:srgbClr val="F6F8FB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oftStone Logo" descr="iSoftStone corporate logo">
            <a:extLst>
              <a:ext uri="{FF2B5EF4-FFF2-40B4-BE49-F238E27FC236}">
                <a16:creationId xmlns:a16="http://schemas.microsoft.com/office/drawing/2014/main" id="{D19ACD5B-971D-401A-AE7B-65114B491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31"/>
            <a:ext cx="12192000" cy="711533"/>
          </a:xfrm>
          <a:prstGeom prst="rect">
            <a:avLst/>
          </a:prstGeom>
        </p:spPr>
      </p:pic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B55E1466-E0BE-41A4-80B1-0B9BAF3E8A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01508" y="2596896"/>
            <a:ext cx="5152292" cy="332797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a">
            <a:extLst>
              <a:ext uri="{FF2B5EF4-FFF2-40B4-BE49-F238E27FC236}">
                <a16:creationId xmlns:a16="http://schemas.microsoft.com/office/drawing/2014/main" id="{562A39F4-7DD8-490D-86E5-1AE4090C04E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01508" y="1783080"/>
            <a:ext cx="5152292" cy="591422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rgbClr val="245171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column heading</a:t>
            </a:r>
          </a:p>
        </p:txBody>
      </p:sp>
      <p:sp>
        <p:nvSpPr>
          <p:cNvPr id="3" name="Content Placeholder 1b">
            <a:extLst>
              <a:ext uri="{FF2B5EF4-FFF2-40B4-BE49-F238E27FC236}">
                <a16:creationId xmlns:a16="http://schemas.microsoft.com/office/drawing/2014/main" id="{7C2DC244-574F-4AE8-A6C8-DA1E3E7B48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6896"/>
            <a:ext cx="5152292" cy="3327979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Content Placeholder 1a">
            <a:extLst>
              <a:ext uri="{FF2B5EF4-FFF2-40B4-BE49-F238E27FC236}">
                <a16:creationId xmlns:a16="http://schemas.microsoft.com/office/drawing/2014/main" id="{C5D97360-7EEA-4AC0-8428-97C4EA8B3AD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1783080"/>
            <a:ext cx="5152292" cy="591422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rgbClr val="245171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column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98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Shade">
            <a:extLst>
              <a:ext uri="{FF2B5EF4-FFF2-40B4-BE49-F238E27FC236}">
                <a16:creationId xmlns:a16="http://schemas.microsoft.com/office/drawing/2014/main" id="{C1C66792-ED40-4749-88E3-3D86BB7C8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6552"/>
            <a:ext cx="12192000" cy="3327976"/>
          </a:xfrm>
          <a:prstGeom prst="rect">
            <a:avLst/>
          </a:prstGeom>
          <a:gradFill>
            <a:gsLst>
              <a:gs pos="100000">
                <a:srgbClr val="F6F8FB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SoftStone Logo" descr="iSoftStone corporate logo">
            <a:extLst>
              <a:ext uri="{FF2B5EF4-FFF2-40B4-BE49-F238E27FC236}">
                <a16:creationId xmlns:a16="http://schemas.microsoft.com/office/drawing/2014/main" id="{0A62EE38-3D11-4B55-B303-E4C2AF4EBC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31"/>
            <a:ext cx="12192000" cy="711533"/>
          </a:xfrm>
          <a:prstGeom prst="rect">
            <a:avLst/>
          </a:prstGeom>
        </p:spPr>
      </p:pic>
      <p:sp>
        <p:nvSpPr>
          <p:cNvPr id="9" name="Content Placeholder 3b">
            <a:extLst>
              <a:ext uri="{FF2B5EF4-FFF2-40B4-BE49-F238E27FC236}">
                <a16:creationId xmlns:a16="http://schemas.microsoft.com/office/drawing/2014/main" id="{B55E1466-E0BE-41A4-80B1-0B9BAF3E8A1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193024" y="2596896"/>
            <a:ext cx="3438144" cy="2286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3a">
            <a:extLst>
              <a:ext uri="{FF2B5EF4-FFF2-40B4-BE49-F238E27FC236}">
                <a16:creationId xmlns:a16="http://schemas.microsoft.com/office/drawing/2014/main" id="{562A39F4-7DD8-490D-86E5-1AE4090C04E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183880" y="1755648"/>
            <a:ext cx="3438144" cy="8229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rgbClr val="245171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column</a:t>
            </a:r>
          </a:p>
        </p:txBody>
      </p:sp>
      <p:sp>
        <p:nvSpPr>
          <p:cNvPr id="3" name="Content Placeholder 2b">
            <a:extLst>
              <a:ext uri="{FF2B5EF4-FFF2-40B4-BE49-F238E27FC236}">
                <a16:creationId xmlns:a16="http://schemas.microsoft.com/office/drawing/2014/main" id="{7C2DC244-574F-4AE8-A6C8-DA1E3E7B48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07992" y="2596896"/>
            <a:ext cx="3438144" cy="2286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Content Placeholder 2a">
            <a:extLst>
              <a:ext uri="{FF2B5EF4-FFF2-40B4-BE49-F238E27FC236}">
                <a16:creationId xmlns:a16="http://schemas.microsoft.com/office/drawing/2014/main" id="{C5D97360-7EEA-4AC0-8428-97C4EA8B3AD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507992" y="1755648"/>
            <a:ext cx="3438144" cy="8229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rgbClr val="245171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column</a:t>
            </a:r>
          </a:p>
        </p:txBody>
      </p:sp>
      <p:sp>
        <p:nvSpPr>
          <p:cNvPr id="15" name="Content Placeholder 1b">
            <a:extLst>
              <a:ext uri="{FF2B5EF4-FFF2-40B4-BE49-F238E27FC236}">
                <a16:creationId xmlns:a16="http://schemas.microsoft.com/office/drawing/2014/main" id="{B21FE7AE-2C26-414B-9F49-4DEAD8DC78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1248" y="2596896"/>
            <a:ext cx="3438144" cy="22860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6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Content Placeholder 1a">
            <a:extLst>
              <a:ext uri="{FF2B5EF4-FFF2-40B4-BE49-F238E27FC236}">
                <a16:creationId xmlns:a16="http://schemas.microsoft.com/office/drawing/2014/main" id="{D4B8CF62-531B-47F6-8760-45A21A783E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41248" y="1783080"/>
            <a:ext cx="3438144" cy="82296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1800" b="1">
                <a:solidFill>
                  <a:srgbClr val="245171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column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010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 Shade">
            <a:extLst>
              <a:ext uri="{FF2B5EF4-FFF2-40B4-BE49-F238E27FC236}">
                <a16:creationId xmlns:a16="http://schemas.microsoft.com/office/drawing/2014/main" id="{C1C66792-ED40-4749-88E3-3D86BB7C8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0" y="-6552"/>
            <a:ext cx="12192000" cy="3327976"/>
          </a:xfrm>
          <a:prstGeom prst="rect">
            <a:avLst/>
          </a:prstGeom>
          <a:gradFill>
            <a:gsLst>
              <a:gs pos="100000">
                <a:srgbClr val="F6F8FB"/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ckground">
            <a:extLst>
              <a:ext uri="{FF2B5EF4-FFF2-40B4-BE49-F238E27FC236}">
                <a16:creationId xmlns:a16="http://schemas.microsoft.com/office/drawing/2014/main" id="{BCA334B3-63C6-448E-B40D-F2E7E769F3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074418"/>
            <a:ext cx="12192000" cy="1783582"/>
          </a:xfrm>
          <a:prstGeom prst="rect">
            <a:avLst/>
          </a:prstGeom>
          <a:solidFill>
            <a:srgbClr val="F6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SoftStone Logo" descr="iSoftStone corporate logo">
            <a:extLst>
              <a:ext uri="{FF2B5EF4-FFF2-40B4-BE49-F238E27FC236}">
                <a16:creationId xmlns:a16="http://schemas.microsoft.com/office/drawing/2014/main" id="{56641FDB-D461-46E1-BA4F-699492D73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031"/>
            <a:ext cx="12192000" cy="711533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608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C2DC244-574F-4AE8-A6C8-DA1E3E7B48C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5000"/>
              </a:lnSpc>
              <a:buFont typeface="Arial" panose="020B0604020202020204" pitchFamily="34" charset="0"/>
              <a:buNone/>
              <a:defRPr sz="22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7EDDB-FA0E-4A60-B7C8-22D1AA6D49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1873"/>
            <a:ext cx="10515600" cy="1325563"/>
          </a:xfrm>
          <a:noFill/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72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fault 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D060-B879-4877-B898-294BA0BA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D4A55-F8CB-429C-A7D5-E20E4D59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3E48-E7FB-46C9-A8D2-5412471C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DF12-46F8-4F57-BE3B-21523D9003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C110-2462-4AC2-BC3C-D1C987E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4FE4-5137-427F-A0D1-DC2AD66C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F6C7-D553-4362-AA6E-D0E1A7D5D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E9CD-2FE8-4556-929F-C9E69C13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95333-E67C-4F46-A000-C0FC43F6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E53C-CE08-405D-AF3D-153356B6D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9DF12-46F8-4F57-BE3B-21523D90033F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8A7E6-AA6D-45DE-8B73-16BBA79E7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F43F-AB00-4367-9299-E9EACFF20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F6C7-D553-4362-AA6E-D0E1A7D5D5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SoftStone's brand guide color palette.">
            <a:extLst>
              <a:ext uri="{FF2B5EF4-FFF2-40B4-BE49-F238E27FC236}">
                <a16:creationId xmlns:a16="http://schemas.microsoft.com/office/drawing/2014/main" id="{440087B3-076F-477C-8439-AEE4DBFD6F3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092" y="-50483"/>
            <a:ext cx="2443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682" r:id="rId2"/>
    <p:sldLayoutId id="2147483750" r:id="rId3"/>
    <p:sldLayoutId id="2147483650" r:id="rId4"/>
    <p:sldLayoutId id="2147483749" r:id="rId5"/>
    <p:sldLayoutId id="2147483751" r:id="rId6"/>
    <p:sldLayoutId id="214748365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E505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505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5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5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E5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uipath.com/studio/docs/about-publishing-automation-projec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SoftStone Logo" descr="iSoftStone corporate logo">
            <a:extLst>
              <a:ext uri="{FF2B5EF4-FFF2-40B4-BE49-F238E27FC236}">
                <a16:creationId xmlns:a16="http://schemas.microsoft.com/office/drawing/2014/main" id="{099AACA5-6AB0-490D-9BDC-94E6B7E39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2268"/>
            <a:ext cx="6891605" cy="1090197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54D8BBCD-844D-425E-B5D6-6F0C7A87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3" y="740664"/>
            <a:ext cx="5923027" cy="3008376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rgbClr val="245171"/>
                </a:solidFill>
              </a:rPr>
              <a:t>RPA </a:t>
            </a:r>
            <a:r>
              <a:rPr lang="en-US" sz="5000" dirty="0" smtClean="0">
                <a:solidFill>
                  <a:srgbClr val="245171"/>
                </a:solidFill>
              </a:rPr>
              <a:t>Deployment</a:t>
            </a:r>
            <a:endParaRPr lang="en-US" sz="5000" dirty="0">
              <a:solidFill>
                <a:srgbClr val="245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7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schedule time and jobs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0" y="1867301"/>
            <a:ext cx="6061757" cy="31570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14" y="2098306"/>
            <a:ext cx="5711199" cy="30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8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Roll back Plan </a:t>
            </a:r>
            <a:endParaRPr lang="en-US" dirty="0"/>
          </a:p>
        </p:txBody>
      </p:sp>
      <p:sp>
        <p:nvSpPr>
          <p:cNvPr id="82" name="Content Placeholder 1a">
            <a:extLst>
              <a:ext uri="{FF2B5EF4-FFF2-40B4-BE49-F238E27FC236}">
                <a16:creationId xmlns:a16="http://schemas.microsoft.com/office/drawing/2014/main" id="{0976FD67-493A-4DC1-B07C-68C64074EA19}"/>
              </a:ext>
            </a:extLst>
          </p:cNvPr>
          <p:cNvSpPr txBox="1">
            <a:spLocks/>
          </p:cNvSpPr>
          <p:nvPr/>
        </p:nvSpPr>
        <p:spPr>
          <a:xfrm>
            <a:off x="841247" y="1535441"/>
            <a:ext cx="10328980" cy="822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E505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E5050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E5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E505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E5050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245171"/>
                </a:solidFill>
              </a:rPr>
              <a:t>Roll back to previous version if encounter issue </a:t>
            </a:r>
            <a:endParaRPr lang="en-US" sz="2000" dirty="0">
              <a:solidFill>
                <a:srgbClr val="24517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1B9ECD-DEA7-4D06-A5C5-4298ECFDDE34}"/>
              </a:ext>
            </a:extLst>
          </p:cNvPr>
          <p:cNvSpPr txBox="1"/>
          <p:nvPr/>
        </p:nvSpPr>
        <p:spPr>
          <a:xfrm>
            <a:off x="5603487" y="1809741"/>
            <a:ext cx="77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A6702A-0DB1-4267-96D2-8F7637722300}"/>
              </a:ext>
            </a:extLst>
          </p:cNvPr>
          <p:cNvSpPr txBox="1"/>
          <p:nvPr/>
        </p:nvSpPr>
        <p:spPr>
          <a:xfrm>
            <a:off x="9808128" y="1809741"/>
            <a:ext cx="777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sym typeface="Wingdings" panose="05000000000000000000" pitchFamily="2" charset="2"/>
              </a:rPr>
              <a:t>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55" y="238987"/>
            <a:ext cx="3917594" cy="564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fine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52" y="2669932"/>
            <a:ext cx="7827403" cy="285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SoftStone Bolt">
            <a:extLst>
              <a:ext uri="{FF2B5EF4-FFF2-40B4-BE49-F238E27FC236}">
                <a16:creationId xmlns:a16="http://schemas.microsoft.com/office/drawing/2014/main" id="{DF62A9C5-29B7-406D-B597-C797532EB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2"/>
          <a:stretch/>
        </p:blipFill>
        <p:spPr>
          <a:xfrm>
            <a:off x="0" y="6335817"/>
            <a:ext cx="11364675" cy="432569"/>
          </a:xfrm>
          <a:prstGeom prst="rect">
            <a:avLst/>
          </a:prstGeom>
        </p:spPr>
      </p:pic>
      <p:sp>
        <p:nvSpPr>
          <p:cNvPr id="4" name="Tagline">
            <a:extLst>
              <a:ext uri="{FF2B5EF4-FFF2-40B4-BE49-F238E27FC236}">
                <a16:creationId xmlns:a16="http://schemas.microsoft.com/office/drawing/2014/main" id="{A057A431-B14F-48C3-A005-D8291AF91349}"/>
              </a:ext>
            </a:extLst>
          </p:cNvPr>
          <p:cNvSpPr txBox="1"/>
          <p:nvPr/>
        </p:nvSpPr>
        <p:spPr>
          <a:xfrm>
            <a:off x="11296035" y="6345204"/>
            <a:ext cx="8354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15" i="1">
                <a:solidFill>
                  <a:schemeClr val="bg1"/>
                </a:solidFill>
                <a:latin typeface="Century Gothic" panose="020B0502020202020204" pitchFamily="34" charset="0"/>
              </a:rPr>
              <a:t>A STEP ABOVE</a:t>
            </a:r>
          </a:p>
        </p:txBody>
      </p:sp>
      <p:pic>
        <p:nvPicPr>
          <p:cNvPr id="6" name="iSoftStone Logo" descr="iSoftStone corporate logo.">
            <a:extLst>
              <a:ext uri="{FF2B5EF4-FFF2-40B4-BE49-F238E27FC236}">
                <a16:creationId xmlns:a16="http://schemas.microsoft.com/office/drawing/2014/main" id="{BEA9939C-6093-473E-9BD7-39CF3DADD7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924" y="6249663"/>
            <a:ext cx="941657" cy="328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D7DD92-0A5B-4D9D-BFA0-27FD92B8BF2D}"/>
              </a:ext>
            </a:extLst>
          </p:cNvPr>
          <p:cNvSpPr txBox="1"/>
          <p:nvPr/>
        </p:nvSpPr>
        <p:spPr>
          <a:xfrm>
            <a:off x="877824" y="4134554"/>
            <a:ext cx="1984839" cy="160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dirty="0">
                <a:solidFill>
                  <a:srgbClr val="454545"/>
                </a:solidFill>
                <a:latin typeface="Century Gothic" panose="020B0502020202020204" pitchFamily="34" charset="0"/>
              </a:rPr>
              <a:t>New York Office</a:t>
            </a:r>
          </a:p>
          <a:p>
            <a:pPr>
              <a:lnSpc>
                <a:spcPct val="125000"/>
              </a:lnSpc>
            </a:pPr>
            <a:r>
              <a:rPr lang="en-US" sz="1600" dirty="0">
                <a:solidFill>
                  <a:srgbClr val="454545"/>
                </a:solidFill>
                <a:latin typeface="Century Gothic" panose="020B0502020202020204" pitchFamily="34" charset="0"/>
              </a:rPr>
              <a:t>iSoftStone, Inc.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454545"/>
                </a:solidFill>
                <a:latin typeface="Century Gothic" panose="020B0502020202020204" pitchFamily="34" charset="0"/>
              </a:rPr>
              <a:t>315 West 36</a:t>
            </a:r>
            <a:r>
              <a:rPr lang="en-US" sz="1200" baseline="30000" dirty="0">
                <a:solidFill>
                  <a:srgbClr val="454545"/>
                </a:solidFill>
                <a:latin typeface="Century Gothic" panose="020B0502020202020204" pitchFamily="34" charset="0"/>
              </a:rPr>
              <a:t>th</a:t>
            </a:r>
            <a:r>
              <a:rPr lang="en-US" sz="1200" dirty="0">
                <a:solidFill>
                  <a:srgbClr val="454545"/>
                </a:solidFill>
                <a:latin typeface="Century Gothic" panose="020B0502020202020204" pitchFamily="34" charset="0"/>
              </a:rPr>
              <a:t> Street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454545"/>
                </a:solidFill>
                <a:latin typeface="Century Gothic" panose="020B0502020202020204" pitchFamily="34" charset="0"/>
              </a:rPr>
              <a:t>New York, NY 10018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454545"/>
                </a:solidFill>
                <a:latin typeface="Century Gothic" panose="020B0502020202020204" pitchFamily="34" charset="0"/>
              </a:rPr>
              <a:t>Tel: 425.216.3600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solidFill>
                  <a:srgbClr val="454545"/>
                </a:solidFill>
                <a:latin typeface="Century Gothic" panose="020B0502020202020204" pitchFamily="34" charset="0"/>
              </a:rPr>
              <a:t>www.isoftstoneinc.com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8D9D5B10-0A93-4E65-98F7-FA3C8E67EF13}"/>
              </a:ext>
            </a:extLst>
          </p:cNvPr>
          <p:cNvSpPr txBox="1"/>
          <p:nvPr/>
        </p:nvSpPr>
        <p:spPr>
          <a:xfrm>
            <a:off x="877821" y="2734056"/>
            <a:ext cx="1233030" cy="367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b="1" dirty="0" smtClean="0">
                <a:solidFill>
                  <a:srgbClr val="454545"/>
                </a:solidFill>
                <a:latin typeface="Century Gothic" panose="020B0502020202020204" pitchFamily="34" charset="0"/>
              </a:rPr>
              <a:t>Jinwei Pan</a:t>
            </a:r>
            <a:endParaRPr lang="en-US" sz="1600" b="1" dirty="0">
              <a:solidFill>
                <a:srgbClr val="454545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0F6E4F23-0E08-44A8-8D8B-785290B48A24}"/>
              </a:ext>
            </a:extLst>
          </p:cNvPr>
          <p:cNvSpPr txBox="1"/>
          <p:nvPr/>
        </p:nvSpPr>
        <p:spPr>
          <a:xfrm>
            <a:off x="877823" y="3026664"/>
            <a:ext cx="3882794" cy="368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dirty="0" smtClean="0">
                <a:solidFill>
                  <a:srgbClr val="454545"/>
                </a:solidFill>
                <a:latin typeface="Century Gothic" panose="020B0502020202020204" pitchFamily="34" charset="0"/>
              </a:rPr>
              <a:t>Tech Lead developer, </a:t>
            </a:r>
            <a:r>
              <a:rPr lang="en-US" sz="1600" dirty="0">
                <a:solidFill>
                  <a:srgbClr val="454545"/>
                </a:solidFill>
                <a:latin typeface="Century Gothic" panose="020B0502020202020204" pitchFamily="34" charset="0"/>
              </a:rPr>
              <a:t>North America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4D8BBCD-844D-425E-B5D6-6F0C7A87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740664"/>
            <a:ext cx="5861304" cy="1911096"/>
          </a:xfrm>
        </p:spPr>
        <p:txBody>
          <a:bodyPr anchor="t">
            <a:normAutofit fontScale="90000"/>
          </a:bodyPr>
          <a:lstStyle/>
          <a:p>
            <a:r>
              <a:rPr lang="en-US" sz="6000">
                <a:solidFill>
                  <a:srgbClr val="245171"/>
                </a:solidFill>
              </a:rPr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59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SoftStone Logo" descr="iSoftStone corporate logo">
            <a:extLst>
              <a:ext uri="{FF2B5EF4-FFF2-40B4-BE49-F238E27FC236}">
                <a16:creationId xmlns:a16="http://schemas.microsoft.com/office/drawing/2014/main" id="{642F3AA8-59D9-4DD5-B07F-632441BE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8809"/>
            <a:ext cx="12192000" cy="711533"/>
          </a:xfrm>
          <a:prstGeom prst="rect">
            <a:avLst/>
          </a:prstGeom>
        </p:spPr>
      </p:pic>
      <p:sp>
        <p:nvSpPr>
          <p:cNvPr id="2" name="Content Placeholder">
            <a:extLst>
              <a:ext uri="{FF2B5EF4-FFF2-40B4-BE49-F238E27FC236}">
                <a16:creationId xmlns:a16="http://schemas.microsoft.com/office/drawing/2014/main" id="{1E2B8654-ADC3-4116-B6C1-9E9A4E65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94560"/>
            <a:ext cx="5850290" cy="3246712"/>
          </a:xfrm>
        </p:spPr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Publish Package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Upload package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Publish library 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Deploy process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Upload asset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Roll back plan</a:t>
            </a:r>
            <a:endParaRPr lang="en-US" sz="2000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1445164-7FE0-4048-918D-2308E896F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3" y="740664"/>
            <a:ext cx="6312685" cy="1371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45171"/>
                </a:solidFill>
              </a:rPr>
              <a:t>RPA </a:t>
            </a:r>
            <a:r>
              <a:rPr lang="en-US" sz="4800" dirty="0" smtClean="0">
                <a:solidFill>
                  <a:srgbClr val="245171"/>
                </a:solidFill>
              </a:rPr>
              <a:t>Deployment</a:t>
            </a:r>
            <a:endParaRPr lang="en-US" sz="4800" dirty="0">
              <a:solidFill>
                <a:srgbClr val="245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98" y="223520"/>
            <a:ext cx="8377469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Package</a:t>
            </a:r>
            <a:endParaRPr lang="en-US" dirty="0"/>
          </a:p>
        </p:txBody>
      </p:sp>
      <p:sp>
        <p:nvSpPr>
          <p:cNvPr id="15" name="Content Placeholder 1a">
            <a:extLst>
              <a:ext uri="{FF2B5EF4-FFF2-40B4-BE49-F238E27FC236}">
                <a16:creationId xmlns:a16="http://schemas.microsoft.com/office/drawing/2014/main" id="{792A3053-9C42-40C5-9057-9544D26901CE}"/>
              </a:ext>
            </a:extLst>
          </p:cNvPr>
          <p:cNvSpPr txBox="1">
            <a:spLocks/>
          </p:cNvSpPr>
          <p:nvPr/>
        </p:nvSpPr>
        <p:spPr>
          <a:xfrm>
            <a:off x="838200" y="1471730"/>
            <a:ext cx="1666009" cy="3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Package</a:t>
            </a: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s</a:t>
            </a:r>
            <a:r>
              <a:rPr lang="en-US" sz="1400" b="1" dirty="0">
                <a:solidFill>
                  <a:srgbClr val="BE5050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24" name="Content Placeholder 1a">
            <a:extLst>
              <a:ext uri="{FF2B5EF4-FFF2-40B4-BE49-F238E27FC236}">
                <a16:creationId xmlns:a16="http://schemas.microsoft.com/office/drawing/2014/main" id="{FD24DADD-7A95-4BBB-B215-9BFCBE0B2092}"/>
              </a:ext>
            </a:extLst>
          </p:cNvPr>
          <p:cNvSpPr txBox="1">
            <a:spLocks/>
          </p:cNvSpPr>
          <p:nvPr/>
        </p:nvSpPr>
        <p:spPr>
          <a:xfrm>
            <a:off x="838200" y="3936313"/>
            <a:ext cx="1723159" cy="3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Publish locally </a:t>
            </a: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:</a:t>
            </a:r>
            <a:endParaRPr lang="en-US" sz="1400" b="1" dirty="0">
              <a:solidFill>
                <a:srgbClr val="BE5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Content Placeholder 1b">
            <a:extLst>
              <a:ext uri="{FF2B5EF4-FFF2-40B4-BE49-F238E27FC236}">
                <a16:creationId xmlns:a16="http://schemas.microsoft.com/office/drawing/2014/main" id="{D5D6D292-F039-486C-B3FF-4890E6C1FB81}"/>
              </a:ext>
            </a:extLst>
          </p:cNvPr>
          <p:cNvSpPr txBox="1">
            <a:spLocks/>
          </p:cNvSpPr>
          <p:nvPr/>
        </p:nvSpPr>
        <p:spPr>
          <a:xfrm>
            <a:off x="2415183" y="1471730"/>
            <a:ext cx="9144000" cy="470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>
                <a:solidFill>
                  <a:srgbClr val="454545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  <a:hlinkClick r:id="rId2"/>
              </a:rPr>
              <a:t>Publish package locally:    </a:t>
            </a:r>
            <a:r>
              <a:rPr lang="en-US" sz="1200" dirty="0" smtClean="0">
                <a:hlinkClick r:id="rId2"/>
              </a:rPr>
              <a:t>https</a:t>
            </a:r>
            <a:r>
              <a:rPr lang="en-US" sz="1200" dirty="0">
                <a:hlinkClick r:id="rId2"/>
              </a:rPr>
              <a:t>://docs.uipath.com/studio/docs/about-publishing-automation-projects</a:t>
            </a:r>
            <a:endParaRPr lang="en-US" sz="1200" dirty="0">
              <a:solidFill>
                <a:srgbClr val="454545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18" y="2009990"/>
            <a:ext cx="8873691" cy="9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52" y="3099289"/>
            <a:ext cx="5377221" cy="324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4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83" y="2309010"/>
            <a:ext cx="82296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 txBox="1">
            <a:spLocks/>
          </p:cNvSpPr>
          <p:nvPr/>
        </p:nvSpPr>
        <p:spPr>
          <a:xfrm>
            <a:off x="499713" y="1460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rgbClr val="454545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Publish Package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pload Package</a:t>
            </a:r>
            <a:endParaRPr lang="en-US" dirty="0"/>
          </a:p>
        </p:txBody>
      </p:sp>
      <p:sp>
        <p:nvSpPr>
          <p:cNvPr id="15" name="Content Placeholder 1a">
            <a:extLst>
              <a:ext uri="{FF2B5EF4-FFF2-40B4-BE49-F238E27FC236}">
                <a16:creationId xmlns:a16="http://schemas.microsoft.com/office/drawing/2014/main" id="{792A3053-9C42-40C5-9057-9544D26901CE}"/>
              </a:ext>
            </a:extLst>
          </p:cNvPr>
          <p:cNvSpPr txBox="1">
            <a:spLocks/>
          </p:cNvSpPr>
          <p:nvPr/>
        </p:nvSpPr>
        <p:spPr>
          <a:xfrm>
            <a:off x="838200" y="1471730"/>
            <a:ext cx="1666009" cy="306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Upload Package</a:t>
            </a: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s</a:t>
            </a:r>
            <a:r>
              <a:rPr lang="en-US" sz="1400" b="1" dirty="0">
                <a:solidFill>
                  <a:srgbClr val="BE5050"/>
                </a:solidFill>
                <a:latin typeface="Century Gothic" panose="020B0502020202020204" pitchFamily="34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21144"/>
            <a:ext cx="8115400" cy="359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9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Library </a:t>
            </a:r>
            <a:endParaRPr lang="en-US" dirty="0"/>
          </a:p>
        </p:txBody>
      </p:sp>
      <p:sp>
        <p:nvSpPr>
          <p:cNvPr id="15" name="Content Placeholder 1a">
            <a:extLst>
              <a:ext uri="{FF2B5EF4-FFF2-40B4-BE49-F238E27FC236}">
                <a16:creationId xmlns:a16="http://schemas.microsoft.com/office/drawing/2014/main" id="{792A3053-9C42-40C5-9057-9544D26901CE}"/>
              </a:ext>
            </a:extLst>
          </p:cNvPr>
          <p:cNvSpPr txBox="1">
            <a:spLocks/>
          </p:cNvSpPr>
          <p:nvPr/>
        </p:nvSpPr>
        <p:spPr>
          <a:xfrm>
            <a:off x="838200" y="1471730"/>
            <a:ext cx="1666009" cy="3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Publish library:</a:t>
            </a:r>
            <a:endParaRPr lang="en-US" sz="1400" b="1" dirty="0">
              <a:solidFill>
                <a:srgbClr val="BE5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2769308"/>
            <a:ext cx="6863080" cy="3672389"/>
          </a:xfrm>
          <a:prstGeom prst="rect">
            <a:avLst/>
          </a:prstGeom>
        </p:spPr>
      </p:pic>
      <p:pic>
        <p:nvPicPr>
          <p:cNvPr id="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974" y="1511083"/>
            <a:ext cx="8873691" cy="99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1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Process</a:t>
            </a:r>
            <a:endParaRPr lang="en-US" dirty="0"/>
          </a:p>
        </p:txBody>
      </p:sp>
      <p:sp>
        <p:nvSpPr>
          <p:cNvPr id="7" name="Content Placeholder 1a">
            <a:extLst>
              <a:ext uri="{FF2B5EF4-FFF2-40B4-BE49-F238E27FC236}">
                <a16:creationId xmlns:a16="http://schemas.microsoft.com/office/drawing/2014/main" id="{792A3053-9C42-40C5-9057-9544D26901CE}"/>
              </a:ext>
            </a:extLst>
          </p:cNvPr>
          <p:cNvSpPr txBox="1">
            <a:spLocks/>
          </p:cNvSpPr>
          <p:nvPr/>
        </p:nvSpPr>
        <p:spPr>
          <a:xfrm>
            <a:off x="838200" y="1471730"/>
            <a:ext cx="1666009" cy="3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P</a:t>
            </a:r>
            <a:r>
              <a:rPr lang="en-US" altLang="zh-CN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roces</a:t>
            </a: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s</a:t>
            </a:r>
            <a:r>
              <a:rPr lang="en-US" altLang="zh-CN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es</a:t>
            </a: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:</a:t>
            </a:r>
            <a:endParaRPr lang="en-US" sz="1400" b="1" dirty="0">
              <a:solidFill>
                <a:srgbClr val="BE5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074" name="Picture 2" descr="Cap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89" y="1471730"/>
            <a:ext cx="3781157" cy="456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3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A53C190-F709-4EBC-B5DC-550977A2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assets:</a:t>
            </a:r>
            <a:endParaRPr lang="en-US" dirty="0"/>
          </a:p>
        </p:txBody>
      </p:sp>
      <p:sp>
        <p:nvSpPr>
          <p:cNvPr id="7" name="Content Placeholder 1a">
            <a:extLst>
              <a:ext uri="{FF2B5EF4-FFF2-40B4-BE49-F238E27FC236}">
                <a16:creationId xmlns:a16="http://schemas.microsoft.com/office/drawing/2014/main" id="{792A3053-9C42-40C5-9057-9544D26901CE}"/>
              </a:ext>
            </a:extLst>
          </p:cNvPr>
          <p:cNvSpPr txBox="1">
            <a:spLocks/>
          </p:cNvSpPr>
          <p:nvPr/>
        </p:nvSpPr>
        <p:spPr>
          <a:xfrm>
            <a:off x="838200" y="1471730"/>
            <a:ext cx="1666009" cy="30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b="1" dirty="0" smtClean="0">
                <a:solidFill>
                  <a:srgbClr val="BE5050"/>
                </a:solidFill>
                <a:latin typeface="Century Gothic" panose="020B0502020202020204" pitchFamily="34" charset="0"/>
              </a:rPr>
              <a:t>assets</a:t>
            </a:r>
            <a:endParaRPr lang="en-US" sz="1400" b="1" dirty="0">
              <a:solidFill>
                <a:srgbClr val="BE505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42" y="1625172"/>
            <a:ext cx="9915525" cy="44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SoftStone">
      <a:dk1>
        <a:srgbClr val="051C36"/>
      </a:dk1>
      <a:lt1>
        <a:sysClr val="window" lastClr="FFFFFF"/>
      </a:lt1>
      <a:dk2>
        <a:srgbClr val="000000"/>
      </a:dk2>
      <a:lt2>
        <a:srgbClr val="FFFFFF"/>
      </a:lt2>
      <a:accent1>
        <a:srgbClr val="295B7C"/>
      </a:accent1>
      <a:accent2>
        <a:srgbClr val="159BED"/>
      </a:accent2>
      <a:accent3>
        <a:srgbClr val="B71521"/>
      </a:accent3>
      <a:accent4>
        <a:srgbClr val="454545"/>
      </a:accent4>
      <a:accent5>
        <a:srgbClr val="016F08"/>
      </a:accent5>
      <a:accent6>
        <a:srgbClr val="D68003"/>
      </a:accent6>
      <a:hlink>
        <a:srgbClr val="245171"/>
      </a:hlink>
      <a:folHlink>
        <a:srgbClr val="245171"/>
      </a:folHlink>
    </a:clrScheme>
    <a:fontScheme name="Century Gothic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1BFFF89FB1634185755D5B76435B23" ma:contentTypeVersion="12" ma:contentTypeDescription="Create a new document." ma:contentTypeScope="" ma:versionID="156b4557720d7cf39ba859bcdc4823fa">
  <xsd:schema xmlns:xsd="http://www.w3.org/2001/XMLSchema" xmlns:xs="http://www.w3.org/2001/XMLSchema" xmlns:p="http://schemas.microsoft.com/office/2006/metadata/properties" xmlns:ns1="http://schemas.microsoft.com/sharepoint/v3" xmlns:ns2="21e6499b-8b8b-4f00-b77b-795c0a2f978c" xmlns:ns3="90a58306-4bde-4cb8-a2ce-d8a626dc91db" targetNamespace="http://schemas.microsoft.com/office/2006/metadata/properties" ma:root="true" ma:fieldsID="0125bb396d03ef0e1774cf02dc3a1c19" ns1:_="" ns2:_="" ns3:_="">
    <xsd:import namespace="http://schemas.microsoft.com/sharepoint/v3"/>
    <xsd:import namespace="21e6499b-8b8b-4f00-b77b-795c0a2f978c"/>
    <xsd:import namespace="90a58306-4bde-4cb8-a2ce-d8a626dc91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IMAddress" minOccurs="0"/>
                <xsd:element ref="ns2:SharingHintHash" minOccurs="0"/>
                <xsd:element ref="ns1:PublishingStartDate" minOccurs="0"/>
                <xsd:element ref="ns1:PublishingExpirationDate" minOccurs="0"/>
                <xsd:element ref="ns2:SharedWithDetails" minOccurs="0"/>
                <xsd:element ref="ns3:projec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ddress" ma:index="9" nillable="true" ma:displayName="IM Address" ma:internalName="IMAddress">
      <xsd:simpleType>
        <xsd:restriction base="dms:Text"/>
      </xsd:simpleType>
    </xsd:element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6499b-8b8b-4f00-b77b-795c0a2f978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58306-4bde-4cb8-a2ce-d8a626dc91db" elementFormDefault="qualified">
    <xsd:import namespace="http://schemas.microsoft.com/office/2006/documentManagement/types"/>
    <xsd:import namespace="http://schemas.microsoft.com/office/infopath/2007/PartnerControls"/>
    <xsd:element name="projectId" ma:index="14" nillable="true" ma:displayName="projectId" ma:internalName="projectId">
      <xsd:simpleType>
        <xsd:restriction base="dms:Text">
          <xsd:maxLength value="255"/>
        </xsd:restriction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Id xmlns="90a58306-4bde-4cb8-a2ce-d8a626dc91db" xsi:nil="true"/>
    <IMAddress xmlns="http://schemas.microsoft.com/sharepoint/v3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6059BA0-15C3-4AB2-8912-16AAF590AA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67D0C-E9CD-4907-BB58-FE1628437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e6499b-8b8b-4f00-b77b-795c0a2f978c"/>
    <ds:schemaRef ds:uri="90a58306-4bde-4cb8-a2ce-d8a626dc9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E46DDD-B257-413A-92C1-336762B87F69}">
  <ds:schemaRefs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90a58306-4bde-4cb8-a2ce-d8a626dc91db"/>
    <ds:schemaRef ds:uri="http://purl.org/dc/dcmitype/"/>
    <ds:schemaRef ds:uri="21e6499b-8b8b-4f00-b77b-795c0a2f978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8574</TotalTime>
  <Words>108</Words>
  <Application>Microsoft Office PowerPoint</Application>
  <PresentationFormat>Widescreen</PresentationFormat>
  <Paragraphs>40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Office Theme</vt:lpstr>
      <vt:lpstr>RPA Deployment</vt:lpstr>
      <vt:lpstr>RPA Deployment</vt:lpstr>
      <vt:lpstr>PowerPoint Presentation</vt:lpstr>
      <vt:lpstr>Publish Package</vt:lpstr>
      <vt:lpstr>PowerPoint Presentation</vt:lpstr>
      <vt:lpstr>Upload Package</vt:lpstr>
      <vt:lpstr>Publish Library </vt:lpstr>
      <vt:lpstr>Deploy Process</vt:lpstr>
      <vt:lpstr>Upload assets:</vt:lpstr>
      <vt:lpstr>Set up schedule time and jobs </vt:lpstr>
      <vt:lpstr>Roll back Plan 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Reto Meier</dc:creator>
  <cp:lastModifiedBy>USER</cp:lastModifiedBy>
  <cp:revision>104</cp:revision>
  <dcterms:created xsi:type="dcterms:W3CDTF">2020-04-10T20:23:38Z</dcterms:created>
  <dcterms:modified xsi:type="dcterms:W3CDTF">2020-05-11T19:01:01Z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johnbaron@isoftstone.com</vt:lpwstr>
  </property>
  <property fmtid="{D5CDD505-2E9C-101B-9397-08002B2CF9AE}" pid="5" name="MSIP_Label_f42aa342-8706-4288-bd11-ebb85995028c_SetDate">
    <vt:lpwstr>2020-04-10T20:23:49.4965863Z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38fc20a1-43d5-4491-9e7e-f491632096ff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0x0101003D1BFFF89FB1634185755D5B76435B23</vt:lpwstr>
  </property>
</Properties>
</file>