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5" r:id="rId8"/>
    <p:sldId id="266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idealized diagnostic </a:t>
            </a:r>
            <a:r>
              <a:rPr lang="en-US" dirty="0" err="1" smtClean="0"/>
              <a:t>baroclinic</a:t>
            </a:r>
            <a:r>
              <a:rPr lang="en-US" dirty="0" smtClean="0"/>
              <a:t> eddy flux model (Part I): explaining the </a:t>
            </a:r>
            <a:r>
              <a:rPr lang="en-US" dirty="0" err="1" smtClean="0"/>
              <a:t>Ferrel</a:t>
            </a:r>
            <a:r>
              <a:rPr lang="en-US" dirty="0" smtClean="0"/>
              <a:t> cell through QG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</a:t>
            </a:r>
            <a:r>
              <a:rPr lang="en-US" dirty="0" smtClean="0"/>
              <a:t>a Pan</a:t>
            </a:r>
          </a:p>
          <a:p>
            <a:r>
              <a:rPr lang="en-US" dirty="0" smtClean="0"/>
              <a:t>July 2025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5" name="Picture 7" descr="C:\Users\Joshua Pan\Desktop\PSUYr2_scratch\qg_baroc_wv\yp_Q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302000"/>
            <a:ext cx="5334000" cy="355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57200"/>
            <a:ext cx="4495800" cy="2997200"/>
            <a:chOff x="5791200" y="0"/>
            <a:chExt cx="4495800" cy="2997200"/>
          </a:xfrm>
        </p:grpSpPr>
        <p:pic>
          <p:nvPicPr>
            <p:cNvPr id="1027" name="Picture 3" descr="C:\Users\Joshua Pan\Desktop\PSUYr2_scratch\qg_baroc_wv\yp_b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0"/>
              <a:ext cx="4495800" cy="29972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96200" y="2209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North→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3235" y="381000"/>
            <a:ext cx="4600765" cy="3429000"/>
            <a:chOff x="0" y="0"/>
            <a:chExt cx="4600765" cy="3429000"/>
          </a:xfrm>
        </p:grpSpPr>
        <p:pic>
          <p:nvPicPr>
            <p:cNvPr id="4098" name="Picture 2" descr="C:\Users\Joshua Pan\Desktop\PSUYr2_scratch\qg_baroc_wv\xp_T_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00765" cy="3429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895600" y="2667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East→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>
            <a:noAutofit/>
          </a:bodyPr>
          <a:lstStyle/>
          <a:p>
            <a:r>
              <a:rPr lang="en-US" sz="1450" dirty="0" smtClean="0"/>
              <a:t>Model </a:t>
            </a:r>
            <a:r>
              <a:rPr lang="en-US" sz="1450" dirty="0" err="1" smtClean="0"/>
              <a:t>config</a:t>
            </a:r>
            <a:r>
              <a:rPr lang="en-US" sz="1450" dirty="0" smtClean="0"/>
              <a:t>: QG </a:t>
            </a:r>
            <a:r>
              <a:rPr lang="en-US" sz="1450" dirty="0" err="1" smtClean="0"/>
              <a:t>Boussinesq</a:t>
            </a:r>
            <a:r>
              <a:rPr lang="en-US" sz="1450" dirty="0" smtClean="0"/>
              <a:t> fluid on an </a:t>
            </a:r>
            <a:r>
              <a:rPr lang="en-US" sz="1450" i="1" dirty="0" smtClean="0"/>
              <a:t>f</a:t>
            </a:r>
            <a:r>
              <a:rPr lang="en-US" sz="1450" dirty="0" smtClean="0"/>
              <a:t>-plane at 45°N</a:t>
            </a:r>
          </a:p>
          <a:p>
            <a:r>
              <a:rPr lang="en-US" sz="1450" dirty="0" smtClean="0"/>
              <a:t>All fields shown have been generated from analytical expressions/approximations</a:t>
            </a:r>
          </a:p>
          <a:p>
            <a:r>
              <a:rPr lang="en-US" sz="1450" dirty="0" err="1" smtClean="0"/>
              <a:t>Baroclinic</a:t>
            </a:r>
            <a:r>
              <a:rPr lang="en-US" sz="1450" dirty="0" smtClean="0"/>
              <a:t> zonal-mean b</a:t>
            </a:r>
            <a:r>
              <a:rPr lang="en-US" sz="1450" dirty="0" smtClean="0"/>
              <a:t>ackground state (not strictly necessary for eddy flux diagnostics in a zonal-mean framework)</a:t>
            </a:r>
          </a:p>
          <a:p>
            <a:pPr lvl="1"/>
            <a:r>
              <a:rPr lang="en-US" sz="1450" dirty="0" smtClean="0"/>
              <a:t>Stratification consistent with constant buoyancy freq. squared (</a:t>
            </a:r>
            <a:r>
              <a:rPr lang="en-US" sz="1450" i="1" dirty="0" smtClean="0"/>
              <a:t>N</a:t>
            </a:r>
            <a:r>
              <a:rPr lang="en-US" sz="1450" baseline="30000" dirty="0" smtClean="0"/>
              <a:t>2</a:t>
            </a:r>
            <a:r>
              <a:rPr lang="en-US" sz="1450" dirty="0" smtClean="0"/>
              <a:t>)</a:t>
            </a:r>
          </a:p>
          <a:p>
            <a:pPr lvl="1"/>
            <a:r>
              <a:rPr lang="en-US" sz="1450" dirty="0" smtClean="0"/>
              <a:t>Vertical shear consistent with thermal wind balance</a:t>
            </a:r>
          </a:p>
          <a:p>
            <a:pPr lvl="1"/>
            <a:r>
              <a:rPr lang="en-US" sz="1450" dirty="0" err="1" smtClean="0"/>
              <a:t>Ageostrophic</a:t>
            </a:r>
            <a:r>
              <a:rPr lang="en-US" sz="1450" dirty="0" smtClean="0"/>
              <a:t> </a:t>
            </a:r>
            <a:r>
              <a:rPr lang="en-US" sz="1450" dirty="0" err="1" smtClean="0"/>
              <a:t>meridional</a:t>
            </a:r>
            <a:r>
              <a:rPr lang="en-US" sz="1450" dirty="0" smtClean="0"/>
              <a:t> circulation not prescribed (will be diagnosed)</a:t>
            </a:r>
          </a:p>
          <a:p>
            <a:r>
              <a:rPr lang="en-US" sz="1450" dirty="0" err="1" smtClean="0"/>
              <a:t>Baroclinically</a:t>
            </a:r>
            <a:r>
              <a:rPr lang="en-US" sz="1450" dirty="0" smtClean="0"/>
              <a:t> unstable eddies (</a:t>
            </a:r>
            <a:r>
              <a:rPr lang="en-US" sz="1450" dirty="0" err="1" smtClean="0"/>
              <a:t>zonally</a:t>
            </a:r>
            <a:r>
              <a:rPr lang="en-US" sz="1450" dirty="0" smtClean="0"/>
              <a:t> sinusoidal, covering the entire latitude circle)</a:t>
            </a:r>
          </a:p>
          <a:p>
            <a:pPr lvl="1"/>
            <a:r>
              <a:rPr lang="en-US" sz="1450" dirty="0" err="1" smtClean="0"/>
              <a:t>Barotropic</a:t>
            </a:r>
            <a:r>
              <a:rPr lang="en-US" sz="1450" dirty="0" smtClean="0"/>
              <a:t> component (i.e., lower-boundary condition Z1000) in </a:t>
            </a:r>
            <a:r>
              <a:rPr lang="en-US" sz="1450" dirty="0" err="1" smtClean="0"/>
              <a:t>quadrature</a:t>
            </a:r>
            <a:r>
              <a:rPr lang="en-US" sz="1450" dirty="0" smtClean="0"/>
              <a:t> with temperature anomalies to maximize lower-</a:t>
            </a:r>
            <a:r>
              <a:rPr lang="en-US" sz="1450" dirty="0" err="1" smtClean="0"/>
              <a:t>tropospheric</a:t>
            </a:r>
            <a:r>
              <a:rPr lang="en-US" sz="1450" dirty="0" smtClean="0"/>
              <a:t> advection</a:t>
            </a:r>
          </a:p>
          <a:p>
            <a:pPr lvl="1"/>
            <a:r>
              <a:rPr lang="en-US" sz="1450" dirty="0" err="1" smtClean="0"/>
              <a:t>Baroclinic</a:t>
            </a:r>
            <a:r>
              <a:rPr lang="en-US" sz="1450" dirty="0" smtClean="0"/>
              <a:t> component must therefore tilt westward with height</a:t>
            </a:r>
          </a:p>
          <a:p>
            <a:pPr lvl="1"/>
            <a:r>
              <a:rPr lang="en-US" sz="1450" dirty="0" smtClean="0"/>
              <a:t>Prescribed phase tilt in the </a:t>
            </a:r>
            <a:r>
              <a:rPr lang="en-US" sz="1450" i="1" dirty="0" smtClean="0"/>
              <a:t>x</a:t>
            </a:r>
            <a:r>
              <a:rPr lang="en-US" sz="1450" dirty="0" smtClean="0"/>
              <a:t>-</a:t>
            </a:r>
            <a:r>
              <a:rPr lang="en-US" sz="1450" i="1" dirty="0" smtClean="0"/>
              <a:t>y</a:t>
            </a:r>
            <a:r>
              <a:rPr lang="en-US" sz="1450" dirty="0" smtClean="0"/>
              <a:t> plane (see next slide…)</a:t>
            </a:r>
          </a:p>
          <a:p>
            <a:endParaRPr lang="en-US" sz="1450" dirty="0" smtClean="0"/>
          </a:p>
          <a:p>
            <a:pPr lvl="1"/>
            <a:endParaRPr lang="en-US" sz="145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Overview of setup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Meridional</a:t>
            </a:r>
            <a:r>
              <a:rPr lang="en-US" sz="2800" b="1" dirty="0" smtClean="0"/>
              <a:t> eddy fluxes</a:t>
            </a:r>
          </a:p>
          <a:p>
            <a:r>
              <a:rPr lang="en-US" sz="1800" dirty="0" err="1" smtClean="0"/>
              <a:t>Meridional</a:t>
            </a:r>
            <a:r>
              <a:rPr lang="en-US" sz="1800" dirty="0" smtClean="0"/>
              <a:t> eddy heat flux (</a:t>
            </a:r>
            <a:r>
              <a:rPr lang="en-US" sz="1800" b="1" dirty="0" smtClean="0"/>
              <a:t>EHF</a:t>
            </a:r>
            <a:r>
              <a:rPr lang="en-US" sz="1800" dirty="0" smtClean="0"/>
              <a:t>) is overwhelmingly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as </a:t>
            </a:r>
            <a:r>
              <a:rPr lang="en-US" sz="1800" i="1" dirty="0" smtClean="0"/>
              <a:t>v</a:t>
            </a:r>
            <a:r>
              <a:rPr lang="en-US" sz="1800" dirty="0" smtClean="0"/>
              <a:t>’ and </a:t>
            </a:r>
            <a:r>
              <a:rPr lang="en-US" sz="1800" i="1" dirty="0" smtClean="0"/>
              <a:t>T</a:t>
            </a:r>
            <a:r>
              <a:rPr lang="en-US" sz="1800" dirty="0" smtClean="0"/>
              <a:t>’ are in-phase in the lower-troposphere</a:t>
            </a:r>
          </a:p>
          <a:p>
            <a:r>
              <a:rPr lang="en-US" sz="1800" dirty="0" smtClean="0"/>
              <a:t>Phase tilt in the </a:t>
            </a:r>
            <a:r>
              <a:rPr lang="en-US" sz="1800" i="1" dirty="0" smtClean="0"/>
              <a:t>x</a:t>
            </a:r>
            <a:r>
              <a:rPr lang="en-US" sz="1800" dirty="0" smtClean="0"/>
              <a:t>-</a:t>
            </a:r>
            <a:r>
              <a:rPr lang="en-US" sz="1800" i="1" dirty="0" smtClean="0"/>
              <a:t>y</a:t>
            </a:r>
            <a:r>
              <a:rPr lang="en-US" sz="1800" dirty="0" smtClean="0"/>
              <a:t> plane allow </a:t>
            </a:r>
            <a:r>
              <a:rPr lang="en-US" sz="1800" i="1" dirty="0" smtClean="0"/>
              <a:t>u</a:t>
            </a:r>
            <a:r>
              <a:rPr lang="en-US" sz="1800" dirty="0" smtClean="0"/>
              <a:t>’ and </a:t>
            </a:r>
            <a:r>
              <a:rPr lang="en-US" sz="1800" i="1" dirty="0" smtClean="0"/>
              <a:t>v</a:t>
            </a:r>
            <a:r>
              <a:rPr lang="en-US" sz="1800" dirty="0" smtClean="0"/>
              <a:t>’ to </a:t>
            </a:r>
            <a:r>
              <a:rPr lang="en-US" sz="1800" dirty="0" err="1" smtClean="0"/>
              <a:t>covary</a:t>
            </a:r>
            <a:r>
              <a:rPr lang="en-US" sz="1800" dirty="0" smtClean="0"/>
              <a:t> in the zonal mean, giving rise to net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fluxes of westerly momentum (eddy momentum flux; </a:t>
            </a:r>
            <a:r>
              <a:rPr lang="en-US" sz="1800" b="1" dirty="0" smtClean="0"/>
              <a:t>EMF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029" name="Picture 5" descr="C:\Users\Joshua Pan\Desktop\PSUYr2_scratch\qg_baroc_wv\xy_Z_EH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543800" cy="2054918"/>
          </a:xfrm>
          <a:prstGeom prst="rect">
            <a:avLst/>
          </a:prstGeom>
          <a:noFill/>
        </p:spPr>
      </p:pic>
      <p:pic>
        <p:nvPicPr>
          <p:cNvPr id="1030" name="Picture 6" descr="C:\Users\Joshua Pan\Desktop\PSUYr2_scratch\qg_baroc_wv\xy_Z_EM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76225" cy="206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ua Pan\Desktop\PSUYr2_scratch\qg_baroc_wv\xy_Zp_T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"/>
            <a:ext cx="7530927" cy="1996888"/>
          </a:xfrm>
          <a:prstGeom prst="rect">
            <a:avLst/>
          </a:prstGeom>
          <a:noFill/>
        </p:spPr>
      </p:pic>
      <p:pic>
        <p:nvPicPr>
          <p:cNvPr id="1027" name="Picture 3" descr="C:\Users\Joshua Pan\Desktop\PSUYr2_scratch\qg_baroc_wv\xy_Z_TA.png"/>
          <p:cNvPicPr>
            <a:picLocks noChangeAspect="1" noChangeArrowheads="1"/>
          </p:cNvPicPr>
          <p:nvPr/>
        </p:nvPicPr>
        <p:blipFill>
          <a:blip r:embed="rId3" cstate="print"/>
          <a:srcRect t="11004"/>
          <a:stretch>
            <a:fillRect/>
          </a:stretch>
        </p:blipFill>
        <p:spPr bwMode="auto">
          <a:xfrm>
            <a:off x="685800" y="1981200"/>
            <a:ext cx="7543800" cy="18288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Typical synoptic map view of T and T advection</a:t>
            </a:r>
          </a:p>
          <a:p>
            <a:r>
              <a:rPr lang="en-US" sz="1800" dirty="0" smtClean="0"/>
              <a:t>Cold air advection (CAA) is generally upstream of cyclones, and warm air advection (WAA) occurs downstream of cyclones.</a:t>
            </a:r>
          </a:p>
          <a:p>
            <a:r>
              <a:rPr lang="en-US" sz="1800" dirty="0" smtClean="0"/>
              <a:t>No realistic frontal structures are present because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Practically: they add a lot of mathematical complexity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Dynamically: there has been no prognostic model evolution to allow for </a:t>
            </a:r>
            <a:r>
              <a:rPr lang="en-US" sz="1600" dirty="0" err="1" smtClean="0"/>
              <a:t>frontogenic</a:t>
            </a:r>
            <a:r>
              <a:rPr lang="en-US" sz="1600" dirty="0" smtClean="0"/>
              <a:t> processes/feedbacks. Note that such processes would be better described by </a:t>
            </a:r>
            <a:r>
              <a:rPr lang="en-US" sz="1600" dirty="0" err="1" smtClean="0"/>
              <a:t>semigeostrophic</a:t>
            </a:r>
            <a:r>
              <a:rPr lang="en-US" sz="1600" dirty="0" smtClean="0"/>
              <a:t> dynamics.</a:t>
            </a:r>
          </a:p>
          <a:p>
            <a:pPr marL="800100" lvl="1" indent="-342900">
              <a:buFont typeface="+mj-lt"/>
              <a:buAutoNum type="arabicParenR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Joshua Pan\Desktop\PSUYr2_scratch\qg_baroc_wv\xy_Zp_RV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0"/>
            <a:ext cx="7990367" cy="2057400"/>
          </a:xfrm>
          <a:prstGeom prst="rect">
            <a:avLst/>
          </a:prstGeom>
          <a:noFill/>
        </p:spPr>
      </p:pic>
      <p:pic>
        <p:nvPicPr>
          <p:cNvPr id="2050" name="Picture 2" descr="C:\Users\Joshua Pan\Desktop\PSUYr2_scratch\qg_baroc_wv\xy_Z_RVA.png"/>
          <p:cNvPicPr>
            <a:picLocks noChangeAspect="1" noChangeArrowheads="1"/>
          </p:cNvPicPr>
          <p:nvPr/>
        </p:nvPicPr>
        <p:blipFill>
          <a:blip r:embed="rId3" cstate="print"/>
          <a:srcRect t="11077"/>
          <a:stretch>
            <a:fillRect/>
          </a:stretch>
        </p:blipFill>
        <p:spPr bwMode="auto">
          <a:xfrm>
            <a:off x="685800" y="1981200"/>
            <a:ext cx="7919041" cy="183515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synoptic map view of relative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eddies and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meridional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shear of the zonal-mean jet contribute to the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the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phase tilt, the lobes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(negative)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are slightly stronger than lobes of cyclonic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 T advection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 WAA on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eddies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CAA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The </a:t>
            </a:r>
            <a:r>
              <a:rPr lang="en-US" noProof="0" dirty="0" err="1" smtClean="0"/>
              <a:t>advective</a:t>
            </a:r>
            <a:r>
              <a:rPr lang="en-US" noProof="0" dirty="0" smtClean="0"/>
              <a:t> temperature tendency is nearly identical to the temperature tendency due to EHF convergence -(</a:t>
            </a:r>
            <a:r>
              <a:rPr lang="en-US" noProof="0" dirty="0" err="1" smtClean="0"/>
              <a:t>v’T</a:t>
            </a:r>
            <a:r>
              <a:rPr lang="en-US" noProof="0" dirty="0" smtClean="0"/>
              <a:t>’)</a:t>
            </a:r>
            <a:r>
              <a:rPr lang="en-US" baseline="-25000" noProof="0" dirty="0" smtClean="0"/>
              <a:t>y</a:t>
            </a: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/>
              <a:t>Solving for vertical motion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Boussinesq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QG-omega equation (Davies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2015,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MWRe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Turn the PDE into an </a:t>
            </a:r>
            <a:r>
              <a:rPr lang="en-US" baseline="0" dirty="0" err="1" smtClean="0"/>
              <a:t>eigen</a:t>
            </a:r>
            <a:r>
              <a:rPr lang="en-US" dirty="0" err="1" smtClean="0"/>
              <a:t>value</a:t>
            </a:r>
            <a:r>
              <a:rPr lang="en-US" dirty="0" smtClean="0"/>
              <a:t> problem by setting the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dependence of fields to </a:t>
            </a:r>
            <a:r>
              <a:rPr lang="en-US" dirty="0" err="1" smtClean="0"/>
              <a:t>sines</a:t>
            </a:r>
            <a:r>
              <a:rPr lang="en-US" dirty="0" smtClean="0"/>
              <a:t> and cosines that approximate the true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343400"/>
            <a:ext cx="5181600" cy="276177"/>
          </a:xfrm>
          <a:prstGeom prst="rect">
            <a:avLst/>
          </a:prstGeom>
          <a:noFill/>
        </p:spPr>
      </p:pic>
      <p:pic>
        <p:nvPicPr>
          <p:cNvPr id="2052" name="Picture 4" descr="e2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4419600" cy="370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How the QG secondary circulation counteracts T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QG system is </a:t>
            </a:r>
            <a:r>
              <a:rPr lang="en-US" b="1" dirty="0" err="1" smtClean="0"/>
              <a:t>quasigeostrophic</a:t>
            </a:r>
            <a:r>
              <a:rPr lang="en-US" dirty="0" smtClean="0"/>
              <a:t>, hence nearly in thermal wind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Poleward</a:t>
            </a:r>
            <a:r>
              <a:rPr lang="en-US" dirty="0" smtClean="0"/>
              <a:t> transport of heat by eddies weaken the equator-to-pole temperature gradient.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to maintain thermal wind balance, the secondary circulation induces opposing adiabatic temperature tendencies.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Note</a:t>
            </a:r>
            <a:r>
              <a:rPr lang="en-US" dirty="0" smtClean="0"/>
              <a:t> that the secondary circulation also induces momentum tendencies through the </a:t>
            </a:r>
            <a:r>
              <a:rPr lang="en-US" dirty="0" err="1" smtClean="0"/>
              <a:t>Coriolis</a:t>
            </a:r>
            <a:r>
              <a:rPr lang="en-US" dirty="0" smtClean="0"/>
              <a:t> force, acting to maintain thermal wind balance (see later slides…)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WAA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CAA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371600"/>
            <a:ext cx="16764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ascent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371600"/>
            <a:ext cx="17526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subsidence 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EMF and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EMF decelerates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domain and accelerates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associated with EMF.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552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 idealized diagnostic baroclinic eddy flux model (Part I): explaining the Ferrel cell through QG dynamics</vt:lpstr>
      <vt:lpstr>Overview of setup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Pan, Joshua</dc:creator>
  <cp:lastModifiedBy>Pan, Joshua</cp:lastModifiedBy>
  <cp:revision>62</cp:revision>
  <dcterms:created xsi:type="dcterms:W3CDTF">2025-07-03T02:16:19Z</dcterms:created>
  <dcterms:modified xsi:type="dcterms:W3CDTF">2025-07-03T20:03:38Z</dcterms:modified>
</cp:coreProperties>
</file>