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63" r:id="rId7"/>
    <p:sldId id="265" r:id="rId8"/>
    <p:sldId id="266" r:id="rId9"/>
    <p:sldId id="259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4CC5-6B92-4E90-A501-052394C1965A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4CC5-6B92-4E90-A501-052394C1965A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4CC5-6B92-4E90-A501-052394C1965A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4CC5-6B92-4E90-A501-052394C1965A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4CC5-6B92-4E90-A501-052394C1965A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4CC5-6B92-4E90-A501-052394C1965A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4CC5-6B92-4E90-A501-052394C1965A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4CC5-6B92-4E90-A501-052394C1965A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4CC5-6B92-4E90-A501-052394C1965A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4CC5-6B92-4E90-A501-052394C1965A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4CC5-6B92-4E90-A501-052394C1965A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84CC5-6B92-4E90-A501-052394C1965A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D9FBA-E540-4D8F-97D2-506A094E5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1" name="Picture 3" descr="C:\Users\Joshua Pan\Desktop\PSUYr2_scratch\qg_baroc_wv\yp_QG_TA.png"/>
          <p:cNvPicPr>
            <a:picLocks noChangeAspect="1" noChangeArrowheads="1"/>
          </p:cNvPicPr>
          <p:nvPr/>
        </p:nvPicPr>
        <p:blipFill>
          <a:blip r:embed="rId2" cstate="print"/>
          <a:srcRect b="4428"/>
          <a:stretch>
            <a:fillRect/>
          </a:stretch>
        </p:blipFill>
        <p:spPr bwMode="auto">
          <a:xfrm>
            <a:off x="0" y="152400"/>
            <a:ext cx="4572000" cy="3124200"/>
          </a:xfrm>
          <a:prstGeom prst="rect">
            <a:avLst/>
          </a:prstGeom>
          <a:noFill/>
        </p:spPr>
      </p:pic>
      <p:pic>
        <p:nvPicPr>
          <p:cNvPr id="7173" name="Picture 5" descr="C:\Users\Joshua Pan\Desktop\PSUYr2_scratch\qg_baroc_wv\yp_QG_VA.png"/>
          <p:cNvPicPr>
            <a:picLocks noChangeAspect="1" noChangeArrowheads="1"/>
          </p:cNvPicPr>
          <p:nvPr/>
        </p:nvPicPr>
        <p:blipFill>
          <a:blip r:embed="rId3" cstate="print"/>
          <a:srcRect b="4428"/>
          <a:stretch>
            <a:fillRect/>
          </a:stretch>
        </p:blipFill>
        <p:spPr bwMode="auto">
          <a:xfrm>
            <a:off x="4572000" y="152400"/>
            <a:ext cx="4572000" cy="3124200"/>
          </a:xfrm>
          <a:prstGeom prst="rect">
            <a:avLst/>
          </a:prstGeom>
          <a:noFill/>
        </p:spPr>
      </p:pic>
      <p:pic>
        <p:nvPicPr>
          <p:cNvPr id="7175" name="Picture 7" descr="C:\Users\Joshua Pan\Desktop\PSUYr2_scratch\qg_baroc_wv\yp_Q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3302000"/>
            <a:ext cx="5334000" cy="355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457200"/>
            <a:ext cx="4495800" cy="2997200"/>
            <a:chOff x="5791200" y="0"/>
            <a:chExt cx="4495800" cy="2997200"/>
          </a:xfrm>
        </p:grpSpPr>
        <p:pic>
          <p:nvPicPr>
            <p:cNvPr id="1027" name="Picture 3" descr="C:\Users\Joshua Pan\Desktop\PSUYr2_scratch\qg_baroc_wv\yp_b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91200" y="0"/>
              <a:ext cx="4495800" cy="299720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7696200" y="22098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North→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43235" y="381000"/>
            <a:ext cx="4600765" cy="3429000"/>
            <a:chOff x="0" y="0"/>
            <a:chExt cx="4600765" cy="3429000"/>
          </a:xfrm>
        </p:grpSpPr>
        <p:pic>
          <p:nvPicPr>
            <p:cNvPr id="4098" name="Picture 2" descr="C:\Users\Joshua Pan\Desktop\PSUYr2_scratch\qg_baroc_wv\xp_T_Z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4600765" cy="3429000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2895600" y="26670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East→</a:t>
              </a:r>
              <a:endParaRPr lang="en-US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3124200"/>
          </a:xfrm>
        </p:spPr>
        <p:txBody>
          <a:bodyPr>
            <a:noAutofit/>
          </a:bodyPr>
          <a:lstStyle/>
          <a:p>
            <a:r>
              <a:rPr lang="en-US" sz="1450" dirty="0" smtClean="0"/>
              <a:t>Model </a:t>
            </a:r>
            <a:r>
              <a:rPr lang="en-US" sz="1450" dirty="0" err="1" smtClean="0"/>
              <a:t>config</a:t>
            </a:r>
            <a:r>
              <a:rPr lang="en-US" sz="1450" dirty="0" smtClean="0"/>
              <a:t>: QG </a:t>
            </a:r>
            <a:r>
              <a:rPr lang="en-US" sz="1450" dirty="0" err="1" smtClean="0"/>
              <a:t>Boussinesq</a:t>
            </a:r>
            <a:r>
              <a:rPr lang="en-US" sz="1450" dirty="0" smtClean="0"/>
              <a:t> fluid on an </a:t>
            </a:r>
            <a:r>
              <a:rPr lang="en-US" sz="1450" i="1" dirty="0" smtClean="0"/>
              <a:t>f</a:t>
            </a:r>
            <a:r>
              <a:rPr lang="en-US" sz="1450" dirty="0" smtClean="0"/>
              <a:t>-plane at 45°N</a:t>
            </a:r>
          </a:p>
          <a:p>
            <a:r>
              <a:rPr lang="en-US" sz="1450" dirty="0" smtClean="0"/>
              <a:t>All fields shown have been generated from analytical expressions/approximations</a:t>
            </a:r>
          </a:p>
          <a:p>
            <a:r>
              <a:rPr lang="en-US" sz="1450" dirty="0" err="1" smtClean="0"/>
              <a:t>Baroclinic</a:t>
            </a:r>
            <a:r>
              <a:rPr lang="en-US" sz="1450" dirty="0" smtClean="0"/>
              <a:t> zonal-mean b</a:t>
            </a:r>
            <a:r>
              <a:rPr lang="en-US" sz="1450" dirty="0" smtClean="0"/>
              <a:t>ackground state (not strictly necessary for eddy flux diagnostics in a zonal-mean framework)</a:t>
            </a:r>
          </a:p>
          <a:p>
            <a:pPr lvl="1"/>
            <a:r>
              <a:rPr lang="en-US" sz="1450" dirty="0" smtClean="0"/>
              <a:t>Stratification consistent with constant buoyancy freq. squared (</a:t>
            </a:r>
            <a:r>
              <a:rPr lang="en-US" sz="1450" i="1" dirty="0" smtClean="0"/>
              <a:t>N</a:t>
            </a:r>
            <a:r>
              <a:rPr lang="en-US" sz="1450" baseline="30000" dirty="0" smtClean="0"/>
              <a:t>2</a:t>
            </a:r>
            <a:r>
              <a:rPr lang="en-US" sz="1450" dirty="0" smtClean="0"/>
              <a:t>)</a:t>
            </a:r>
          </a:p>
          <a:p>
            <a:pPr lvl="1"/>
            <a:r>
              <a:rPr lang="en-US" sz="1450" dirty="0" smtClean="0"/>
              <a:t>Vertical shear consistent with thermal wind balance</a:t>
            </a:r>
          </a:p>
          <a:p>
            <a:pPr lvl="1"/>
            <a:r>
              <a:rPr lang="en-US" sz="1450" dirty="0" err="1" smtClean="0"/>
              <a:t>Ageostrophic</a:t>
            </a:r>
            <a:r>
              <a:rPr lang="en-US" sz="1450" dirty="0" smtClean="0"/>
              <a:t> </a:t>
            </a:r>
            <a:r>
              <a:rPr lang="en-US" sz="1450" dirty="0" err="1" smtClean="0"/>
              <a:t>meridional</a:t>
            </a:r>
            <a:r>
              <a:rPr lang="en-US" sz="1450" dirty="0" smtClean="0"/>
              <a:t> circulation not prescribed (will be diagnosed)</a:t>
            </a:r>
          </a:p>
          <a:p>
            <a:r>
              <a:rPr lang="en-US" sz="1450" dirty="0" err="1" smtClean="0"/>
              <a:t>Baroclinically</a:t>
            </a:r>
            <a:r>
              <a:rPr lang="en-US" sz="1450" dirty="0" smtClean="0"/>
              <a:t> unstable eddies (</a:t>
            </a:r>
            <a:r>
              <a:rPr lang="en-US" sz="1450" dirty="0" err="1" smtClean="0"/>
              <a:t>zonally</a:t>
            </a:r>
            <a:r>
              <a:rPr lang="en-US" sz="1450" dirty="0" smtClean="0"/>
              <a:t> sinusoidal, covering the entire latitude circle)</a:t>
            </a:r>
          </a:p>
          <a:p>
            <a:pPr lvl="1"/>
            <a:r>
              <a:rPr lang="en-US" sz="1450" dirty="0" err="1" smtClean="0"/>
              <a:t>Barotropic</a:t>
            </a:r>
            <a:r>
              <a:rPr lang="en-US" sz="1450" dirty="0" smtClean="0"/>
              <a:t> component (i.e., lower-boundary condition Z1000) in </a:t>
            </a:r>
            <a:r>
              <a:rPr lang="en-US" sz="1450" dirty="0" err="1" smtClean="0"/>
              <a:t>quadrature</a:t>
            </a:r>
            <a:r>
              <a:rPr lang="en-US" sz="1450" dirty="0" smtClean="0"/>
              <a:t> with temperature anomalies to maximize lower-</a:t>
            </a:r>
            <a:r>
              <a:rPr lang="en-US" sz="1450" dirty="0" err="1" smtClean="0"/>
              <a:t>tropospheric</a:t>
            </a:r>
            <a:r>
              <a:rPr lang="en-US" sz="1450" dirty="0" smtClean="0"/>
              <a:t> advection</a:t>
            </a:r>
          </a:p>
          <a:p>
            <a:pPr lvl="1"/>
            <a:r>
              <a:rPr lang="en-US" sz="1450" dirty="0" err="1" smtClean="0"/>
              <a:t>Baroclinic</a:t>
            </a:r>
            <a:r>
              <a:rPr lang="en-US" sz="1450" dirty="0" smtClean="0"/>
              <a:t> component must therefore tilt westward with height</a:t>
            </a:r>
          </a:p>
          <a:p>
            <a:pPr lvl="1"/>
            <a:r>
              <a:rPr lang="en-US" sz="1450" dirty="0" smtClean="0"/>
              <a:t>Prescribed phase tilt in the </a:t>
            </a:r>
            <a:r>
              <a:rPr lang="en-US" sz="1450" i="1" dirty="0" smtClean="0"/>
              <a:t>x</a:t>
            </a:r>
            <a:r>
              <a:rPr lang="en-US" sz="1450" dirty="0" smtClean="0"/>
              <a:t>-</a:t>
            </a:r>
            <a:r>
              <a:rPr lang="en-US" sz="1450" i="1" dirty="0" smtClean="0"/>
              <a:t>y</a:t>
            </a:r>
            <a:r>
              <a:rPr lang="en-US" sz="1450" dirty="0" smtClean="0"/>
              <a:t> plane (see next slide…)</a:t>
            </a:r>
          </a:p>
          <a:p>
            <a:endParaRPr lang="en-US" sz="1450" dirty="0" smtClean="0"/>
          </a:p>
          <a:p>
            <a:pPr lvl="1"/>
            <a:endParaRPr lang="en-US" sz="145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Autofit/>
          </a:bodyPr>
          <a:lstStyle/>
          <a:p>
            <a:r>
              <a:rPr lang="en-US" sz="3600" dirty="0" smtClean="0"/>
              <a:t>Overview of setup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971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err="1" smtClean="0"/>
              <a:t>Meridional</a:t>
            </a:r>
            <a:r>
              <a:rPr lang="en-US" sz="2800" b="1" dirty="0" smtClean="0"/>
              <a:t> eddy fluxes</a:t>
            </a:r>
          </a:p>
          <a:p>
            <a:r>
              <a:rPr lang="en-US" sz="1800" dirty="0" err="1" smtClean="0"/>
              <a:t>Meridional</a:t>
            </a:r>
            <a:r>
              <a:rPr lang="en-US" sz="1800" dirty="0" smtClean="0"/>
              <a:t> eddy heat flux (</a:t>
            </a:r>
            <a:r>
              <a:rPr lang="en-US" sz="1800" b="1" dirty="0" smtClean="0"/>
              <a:t>EHF</a:t>
            </a:r>
            <a:r>
              <a:rPr lang="en-US" sz="1800" dirty="0" smtClean="0"/>
              <a:t>) is overwhelmingly </a:t>
            </a:r>
            <a:r>
              <a:rPr lang="en-US" sz="1800" dirty="0" err="1" smtClean="0"/>
              <a:t>poleward</a:t>
            </a:r>
            <a:r>
              <a:rPr lang="en-US" sz="1800" dirty="0" smtClean="0"/>
              <a:t> as </a:t>
            </a:r>
            <a:r>
              <a:rPr lang="en-US" sz="1800" i="1" dirty="0" smtClean="0"/>
              <a:t>v</a:t>
            </a:r>
            <a:r>
              <a:rPr lang="en-US" sz="1800" dirty="0" smtClean="0"/>
              <a:t>’ and </a:t>
            </a:r>
            <a:r>
              <a:rPr lang="en-US" sz="1800" i="1" dirty="0" smtClean="0"/>
              <a:t>T</a:t>
            </a:r>
            <a:r>
              <a:rPr lang="en-US" sz="1800" dirty="0" smtClean="0"/>
              <a:t>’ are in-phase in the lower-troposphere</a:t>
            </a:r>
          </a:p>
          <a:p>
            <a:r>
              <a:rPr lang="en-US" sz="1800" dirty="0" smtClean="0"/>
              <a:t>Phase tilt in the </a:t>
            </a:r>
            <a:r>
              <a:rPr lang="en-US" sz="1800" i="1" dirty="0" smtClean="0"/>
              <a:t>x</a:t>
            </a:r>
            <a:r>
              <a:rPr lang="en-US" sz="1800" dirty="0" smtClean="0"/>
              <a:t>-</a:t>
            </a:r>
            <a:r>
              <a:rPr lang="en-US" sz="1800" i="1" dirty="0" smtClean="0"/>
              <a:t>y</a:t>
            </a:r>
            <a:r>
              <a:rPr lang="en-US" sz="1800" dirty="0" smtClean="0"/>
              <a:t> plane allow </a:t>
            </a:r>
            <a:r>
              <a:rPr lang="en-US" sz="1800" i="1" dirty="0" smtClean="0"/>
              <a:t>u</a:t>
            </a:r>
            <a:r>
              <a:rPr lang="en-US" sz="1800" dirty="0" smtClean="0"/>
              <a:t>’ and </a:t>
            </a:r>
            <a:r>
              <a:rPr lang="en-US" sz="1800" i="1" dirty="0" smtClean="0"/>
              <a:t>v</a:t>
            </a:r>
            <a:r>
              <a:rPr lang="en-US" sz="1800" dirty="0" smtClean="0"/>
              <a:t>’ to </a:t>
            </a:r>
            <a:r>
              <a:rPr lang="en-US" sz="1800" dirty="0" err="1" smtClean="0"/>
              <a:t>covary</a:t>
            </a:r>
            <a:r>
              <a:rPr lang="en-US" sz="1800" dirty="0" smtClean="0"/>
              <a:t> in the zonal mean, giving rise to net </a:t>
            </a:r>
            <a:r>
              <a:rPr lang="en-US" sz="1800" dirty="0" err="1" smtClean="0"/>
              <a:t>poleward</a:t>
            </a:r>
            <a:r>
              <a:rPr lang="en-US" sz="1800" dirty="0" smtClean="0"/>
              <a:t> fluxes of westerly momentum (eddy momentum flux; </a:t>
            </a:r>
            <a:r>
              <a:rPr lang="en-US" sz="1800" b="1" dirty="0" smtClean="0"/>
              <a:t>EMF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pic>
        <p:nvPicPr>
          <p:cNvPr id="1029" name="Picture 5" descr="C:\Users\Joshua Pan\Desktop\PSUYr2_scratch\qg_baroc_wv\xy_Z_EH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0"/>
            <a:ext cx="7543800" cy="2054918"/>
          </a:xfrm>
          <a:prstGeom prst="rect">
            <a:avLst/>
          </a:prstGeom>
          <a:noFill/>
        </p:spPr>
      </p:pic>
      <p:pic>
        <p:nvPicPr>
          <p:cNvPr id="1030" name="Picture 6" descr="C:\Users\Joshua Pan\Desktop\PSUYr2_scratch\qg_baroc_wv\xy_Z_EM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828800"/>
            <a:ext cx="7576225" cy="2063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Joshua Pan\Desktop\PSUYr2_scratch\qg_baroc_wv\xy_Zp_Ttot_Vt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76200"/>
            <a:ext cx="7530927" cy="1996888"/>
          </a:xfrm>
          <a:prstGeom prst="rect">
            <a:avLst/>
          </a:prstGeom>
          <a:noFill/>
        </p:spPr>
      </p:pic>
      <p:pic>
        <p:nvPicPr>
          <p:cNvPr id="1027" name="Picture 3" descr="C:\Users\Joshua Pan\Desktop\PSUYr2_scratch\qg_baroc_wv\xy_Z_TA.png"/>
          <p:cNvPicPr>
            <a:picLocks noChangeAspect="1" noChangeArrowheads="1"/>
          </p:cNvPicPr>
          <p:nvPr/>
        </p:nvPicPr>
        <p:blipFill>
          <a:blip r:embed="rId3" cstate="print"/>
          <a:srcRect t="11004"/>
          <a:stretch>
            <a:fillRect/>
          </a:stretch>
        </p:blipFill>
        <p:spPr bwMode="auto">
          <a:xfrm>
            <a:off x="685800" y="1981200"/>
            <a:ext cx="7543800" cy="1828800"/>
          </a:xfrm>
          <a:prstGeom prst="rect">
            <a:avLst/>
          </a:prstGeom>
          <a:noFill/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971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Typical synoptic map view of T and T advection</a:t>
            </a:r>
          </a:p>
          <a:p>
            <a:r>
              <a:rPr lang="en-US" sz="1800" dirty="0" smtClean="0"/>
              <a:t>Cold air advection (CAA) is generally upstream of cyclones, and warm air advection (WAA) occurs downstream of cyclones.</a:t>
            </a:r>
          </a:p>
          <a:p>
            <a:r>
              <a:rPr lang="en-US" sz="1800" dirty="0" smtClean="0"/>
              <a:t>No realistic frontal structures are present because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 smtClean="0"/>
              <a:t>Practically: they add a lot of mathematical complexity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 smtClean="0"/>
              <a:t>Dynamically: there has been no prognostic model evolution to allow for </a:t>
            </a:r>
            <a:r>
              <a:rPr lang="en-US" sz="1600" dirty="0" err="1" smtClean="0"/>
              <a:t>frontogenic</a:t>
            </a:r>
            <a:r>
              <a:rPr lang="en-US" sz="1600" dirty="0" smtClean="0"/>
              <a:t> processes/feedbacks. Note that such processes would be better described by </a:t>
            </a:r>
            <a:r>
              <a:rPr lang="en-US" sz="1600" dirty="0" err="1" smtClean="0"/>
              <a:t>semigeostrophic</a:t>
            </a:r>
            <a:r>
              <a:rPr lang="en-US" sz="1600" dirty="0" smtClean="0"/>
              <a:t> dynamics.</a:t>
            </a:r>
          </a:p>
          <a:p>
            <a:pPr marL="800100" lvl="1" indent="-342900">
              <a:buFont typeface="+mj-lt"/>
              <a:buAutoNum type="arabicParenR"/>
            </a:pP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C:\Users\Joshua Pan\Desktop\PSUYr2_scratch\qg_baroc_wv\xy_Zp_RVtot_Vt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799" y="0"/>
            <a:ext cx="7990367" cy="2057400"/>
          </a:xfrm>
          <a:prstGeom prst="rect">
            <a:avLst/>
          </a:prstGeom>
          <a:noFill/>
        </p:spPr>
      </p:pic>
      <p:pic>
        <p:nvPicPr>
          <p:cNvPr id="2050" name="Picture 2" descr="C:\Users\Joshua Pan\Desktop\PSUYr2_scratch\qg_baroc_wv\xy_Z_RVA.png"/>
          <p:cNvPicPr>
            <a:picLocks noChangeAspect="1" noChangeArrowheads="1"/>
          </p:cNvPicPr>
          <p:nvPr/>
        </p:nvPicPr>
        <p:blipFill>
          <a:blip r:embed="rId3" cstate="print"/>
          <a:srcRect t="11077"/>
          <a:stretch>
            <a:fillRect/>
          </a:stretch>
        </p:blipFill>
        <p:spPr bwMode="auto">
          <a:xfrm>
            <a:off x="685800" y="1981200"/>
            <a:ext cx="7919041" cy="1835150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962400"/>
            <a:ext cx="82296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Typical synoptic map view of relative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vorticity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Both the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eddies and the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meridional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shear of the zonal-mean jet contribute to the relative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vorticity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fields.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Due to the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phase tilt, the lobes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anticyclonic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(negative)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vorticity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advection are slightly stronger than lobes of cyclonic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vorticity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advection.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C:\Users\Joshua Pan\Desktop\PSUYr2_scratch\qg_baroc_wv\yp_TA_EHF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419601" cy="3484163"/>
          </a:xfrm>
          <a:prstGeom prst="rect">
            <a:avLst/>
          </a:prstGeom>
          <a:noFill/>
        </p:spPr>
      </p:pic>
      <p:pic>
        <p:nvPicPr>
          <p:cNvPr id="6146" name="Picture 2" descr="C:\Users\Joshua Pan\Desktop\PSUYr2_scratch\qg_baroc_wv\yp_wTA_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7026" y="0"/>
            <a:ext cx="4656974" cy="3505200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05200"/>
            <a:ext cx="82296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Zonal-mean view of T advection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is net WAA on the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poleward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flank of the eddies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CAA on the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equatorward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flank.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noProof="0" dirty="0" smtClean="0"/>
              <a:t>The </a:t>
            </a:r>
            <a:r>
              <a:rPr lang="en-US" noProof="0" dirty="0" err="1" smtClean="0"/>
              <a:t>advective</a:t>
            </a:r>
            <a:r>
              <a:rPr lang="en-US" noProof="0" dirty="0" smtClean="0"/>
              <a:t> temperature tendency is nearly identical to the temperature tendency due to EHF convergence -(</a:t>
            </a:r>
            <a:r>
              <a:rPr lang="en-US" noProof="0" dirty="0" err="1" smtClean="0"/>
              <a:t>v’T</a:t>
            </a:r>
            <a:r>
              <a:rPr lang="en-US" noProof="0" dirty="0" smtClean="0"/>
              <a:t>’)</a:t>
            </a:r>
            <a:r>
              <a:rPr lang="en-US" baseline="-25000" noProof="0" dirty="0" smtClean="0"/>
              <a:t>y</a:t>
            </a:r>
            <a:endParaRPr kumimoji="0" lang="en-US" sz="14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C:\Users\Joshua Pan\Desktop\PSUYr2_scratch\qg_baroc_wv\yp_TA_EHF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419601" cy="3484163"/>
          </a:xfrm>
          <a:prstGeom prst="rect">
            <a:avLst/>
          </a:prstGeom>
          <a:noFill/>
        </p:spPr>
      </p:pic>
      <p:pic>
        <p:nvPicPr>
          <p:cNvPr id="6146" name="Picture 2" descr="C:\Users\Joshua Pan\Desktop\PSUYr2_scratch\qg_baroc_wv\yp_wTA_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7026" y="0"/>
            <a:ext cx="4656974" cy="3505200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05200"/>
            <a:ext cx="82296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noProof="0" dirty="0" smtClean="0"/>
              <a:t>Solving for vertical motion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the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Boussinesq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QG-omega equation (Davies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2015,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MWRe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baseline="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Turn the PDE into an </a:t>
            </a:r>
            <a:r>
              <a:rPr lang="en-US" baseline="0" dirty="0" err="1" smtClean="0"/>
              <a:t>eigen</a:t>
            </a:r>
            <a:r>
              <a:rPr lang="en-US" dirty="0" err="1" smtClean="0"/>
              <a:t>value</a:t>
            </a:r>
            <a:r>
              <a:rPr lang="en-US" dirty="0" smtClean="0"/>
              <a:t> problem by setting the </a:t>
            </a:r>
            <a:r>
              <a:rPr lang="en-US" i="1" dirty="0" smtClean="0"/>
              <a:t>y</a:t>
            </a:r>
            <a:r>
              <a:rPr lang="en-US" dirty="0" smtClean="0"/>
              <a:t> and </a:t>
            </a:r>
            <a:r>
              <a:rPr lang="en-US" i="1" dirty="0" smtClean="0"/>
              <a:t>p</a:t>
            </a:r>
            <a:r>
              <a:rPr lang="en-US" dirty="0" smtClean="0"/>
              <a:t> dependence of fields to </a:t>
            </a:r>
            <a:r>
              <a:rPr lang="en-US" dirty="0" err="1" smtClean="0"/>
              <a:t>sines</a:t>
            </a:r>
            <a:r>
              <a:rPr lang="en-US" dirty="0" smtClean="0"/>
              <a:t> and cosines that approximate the true fields.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e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4343400"/>
            <a:ext cx="5181600" cy="276177"/>
          </a:xfrm>
          <a:prstGeom prst="rect">
            <a:avLst/>
          </a:prstGeom>
          <a:noFill/>
        </p:spPr>
      </p:pic>
      <p:pic>
        <p:nvPicPr>
          <p:cNvPr id="2052" name="Picture 4" descr="e2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43200" y="4724400"/>
            <a:ext cx="4419600" cy="3701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C:\Users\Joshua Pan\Desktop\PSUYr2_scratch\qg_baroc_wv\yp_TA_EHFc.png"/>
          <p:cNvPicPr>
            <a:picLocks noChangeAspect="1" noChangeArrowheads="1"/>
          </p:cNvPicPr>
          <p:nvPr/>
        </p:nvPicPr>
        <p:blipFill>
          <a:blip r:embed="rId2" cstate="print">
            <a:lum contrast="-80000"/>
          </a:blip>
          <a:srcRect/>
          <a:stretch>
            <a:fillRect/>
          </a:stretch>
        </p:blipFill>
        <p:spPr bwMode="auto">
          <a:xfrm>
            <a:off x="0" y="0"/>
            <a:ext cx="4419601" cy="3484163"/>
          </a:xfrm>
          <a:prstGeom prst="rect">
            <a:avLst/>
          </a:prstGeom>
          <a:noFill/>
        </p:spPr>
      </p:pic>
      <p:pic>
        <p:nvPicPr>
          <p:cNvPr id="6146" name="Picture 2" descr="C:\Users\Joshua Pan\Desktop\PSUYr2_scratch\qg_baroc_wv\yp_wTA_TA.png"/>
          <p:cNvPicPr>
            <a:picLocks noChangeAspect="1" noChangeArrowheads="1"/>
          </p:cNvPicPr>
          <p:nvPr/>
        </p:nvPicPr>
        <p:blipFill>
          <a:blip r:embed="rId3" cstate="print">
            <a:lum contrast="-80000"/>
          </a:blip>
          <a:srcRect/>
          <a:stretch>
            <a:fillRect/>
          </a:stretch>
        </p:blipFill>
        <p:spPr bwMode="auto">
          <a:xfrm>
            <a:off x="4487026" y="0"/>
            <a:ext cx="4656974" cy="3505200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05200"/>
            <a:ext cx="82296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/>
              <a:t>How the QG secondary circulation counteracts T advection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The QG system is </a:t>
            </a:r>
            <a:r>
              <a:rPr lang="en-US" b="1" dirty="0" err="1" smtClean="0"/>
              <a:t>quasigeostrophic</a:t>
            </a:r>
            <a:r>
              <a:rPr lang="en-US" dirty="0" smtClean="0"/>
              <a:t>, hence nearly in thermal wind balance.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err="1" smtClean="0"/>
              <a:t>Poleward</a:t>
            </a:r>
            <a:r>
              <a:rPr lang="en-US" dirty="0" smtClean="0"/>
              <a:t> transport of heat by eddies weaken the equator-to-pole temperature gradient.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order to restore thermal wind balance, the secondary circulation induces opposing adiabatic temperature tendencies.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Note</a:t>
            </a:r>
            <a:r>
              <a:rPr lang="en-US" dirty="0" smtClean="0"/>
              <a:t> that the secondary circulation also induces momentum tendencies through the </a:t>
            </a:r>
            <a:r>
              <a:rPr lang="en-US" dirty="0" err="1" smtClean="0"/>
              <a:t>Coriolis</a:t>
            </a:r>
            <a:r>
              <a:rPr lang="en-US" dirty="0" smtClean="0"/>
              <a:t> force to restore thermal wind balance (see later slides…)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2200" y="1371600"/>
            <a:ext cx="1600200" cy="129837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Warming due to WAA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1371600"/>
            <a:ext cx="1600200" cy="129837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Cooling due to CAA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71600" y="457200"/>
            <a:ext cx="1600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Forcing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1800" y="1371600"/>
            <a:ext cx="1676400" cy="168789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Cooling due to ascent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0600" y="1371600"/>
            <a:ext cx="1752600" cy="168789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Warming due to subsidence ↓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10200" y="457200"/>
            <a:ext cx="2590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Response: vertical motion induces adiabatic temperature tendencies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Joshua Pan\Desktop\PSUYr2_scratch\qg_baroc_wv\yp_EMFc_RV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4419600" cy="3484163"/>
          </a:xfrm>
          <a:prstGeom prst="rect">
            <a:avLst/>
          </a:prstGeom>
          <a:noFill/>
        </p:spPr>
      </p:pic>
      <p:pic>
        <p:nvPicPr>
          <p:cNvPr id="3075" name="Picture 3" descr="C:\Users\Joshua Pan\Desktop\PSUYr2_scratch\qg_baroc_wv\yp_wVA_V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8691" y="-1"/>
            <a:ext cx="4675309" cy="3468343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05200"/>
            <a:ext cx="82296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Zonal-mean view of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EMF and </a:t>
            </a:r>
            <a:r>
              <a:rPr kumimoji="0" lang="en-US" sz="2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vorticity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advection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EMF decelerates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westerlies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the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equatorward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flank of the domain and accelerates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westerlies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the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poleward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flank.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is net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anticyclonic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vorticity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advection associated with EMF.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528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Overview of setup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Pan, Joshua</dc:creator>
  <cp:lastModifiedBy>Pan, Joshua</cp:lastModifiedBy>
  <cp:revision>58</cp:revision>
  <dcterms:created xsi:type="dcterms:W3CDTF">2025-07-03T02:16:19Z</dcterms:created>
  <dcterms:modified xsi:type="dcterms:W3CDTF">2025-07-03T19:58:08Z</dcterms:modified>
</cp:coreProperties>
</file>