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14" r:id="rId1"/>
  </p:sldMasterIdLst>
  <p:sldIdLst>
    <p:sldId id="256" r:id="rId2"/>
    <p:sldId id="257" r:id="rId3"/>
    <p:sldId id="259" r:id="rId4"/>
    <p:sldId id="260" r:id="rId5"/>
    <p:sldId id="261" r:id="rId6"/>
    <p:sldId id="265" r:id="rId7"/>
    <p:sldId id="263" r:id="rId8"/>
    <p:sldId id="291" r:id="rId9"/>
    <p:sldId id="268" r:id="rId10"/>
    <p:sldId id="269" r:id="rId11"/>
    <p:sldId id="271" r:id="rId12"/>
    <p:sldId id="270" r:id="rId13"/>
    <p:sldId id="272" r:id="rId14"/>
    <p:sldId id="273" r:id="rId15"/>
    <p:sldId id="275" r:id="rId16"/>
    <p:sldId id="292" r:id="rId17"/>
    <p:sldId id="285" r:id="rId18"/>
    <p:sldId id="283" r:id="rId19"/>
    <p:sldId id="284" r:id="rId20"/>
    <p:sldId id="286" r:id="rId21"/>
    <p:sldId id="287" r:id="rId22"/>
    <p:sldId id="288" r:id="rId23"/>
    <p:sldId id="293" r:id="rId24"/>
    <p:sldId id="289"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4FAB73BC-B049-4115-A692-8D63A059BFB8}"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586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493060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6814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62195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578148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353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546310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69193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4999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586B75A-687E-405C-8A0B-8D00578BA2C3}" type="datetimeFigureOut">
              <a:rPr lang="en-US" smtClean="0"/>
              <a:pPr/>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5600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143025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98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5586B75A-687E-405C-8A0B-8D00578BA2C3}" type="datetimeFigureOut">
              <a:rPr lang="en-US" smtClean="0"/>
              <a:pPr/>
              <a:t>12/18/2022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FAB73BC-B049-4115-A692-8D63A059BFB8}"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2805230"/>
      </p:ext>
    </p:extLst>
  </p:cSld>
  <p:clrMap bg1="dk1" tx1="lt1" bg2="dk2" tx2="lt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 id="2147484226" r:id="rId12"/>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87" y="2733709"/>
            <a:ext cx="8541913" cy="1373070"/>
          </a:xfrm>
        </p:spPr>
        <p:txBody>
          <a:bodyPr>
            <a:normAutofit fontScale="90000"/>
          </a:bodyPr>
          <a:lstStyle/>
          <a:p>
            <a:pPr algn="ctr"/>
            <a:r>
              <a:rPr lang="en-IN" sz="4400" b="1" dirty="0">
                <a:ln w="12700" cmpd="sng">
                  <a:solidFill>
                    <a:schemeClr val="accent4"/>
                  </a:solidFill>
                  <a:prstDash val="solid"/>
                </a:ln>
              </a:rPr>
              <a:t>PROJECT ON CAR PRICE PREDICTION</a:t>
            </a:r>
            <a:br>
              <a:rPr lang="en-IN" sz="4400" dirty="0"/>
            </a:br>
            <a:endParaRPr lang="en-IN" sz="4800" dirty="0"/>
          </a:p>
        </p:txBody>
      </p:sp>
      <p:sp>
        <p:nvSpPr>
          <p:cNvPr id="3" name="Subtitle 2"/>
          <p:cNvSpPr>
            <a:spLocks noGrp="1"/>
          </p:cNvSpPr>
          <p:nvPr>
            <p:ph type="subTitle" idx="1"/>
          </p:nvPr>
        </p:nvSpPr>
        <p:spPr>
          <a:xfrm>
            <a:off x="680322" y="5325533"/>
            <a:ext cx="8144134" cy="1126782"/>
          </a:xfrm>
        </p:spPr>
        <p:txBody>
          <a:bodyPr/>
          <a:lstStyle/>
          <a:p>
            <a:r>
              <a:rPr lang="en-US" dirty="0"/>
              <a:t>By- JAY PANDEY</a:t>
            </a:r>
          </a:p>
          <a:p>
            <a:r>
              <a:rPr lang="en-US" dirty="0"/>
              <a:t>Internship Batch No- 32</a:t>
            </a:r>
            <a:endParaRPr lang="en-IN" dirty="0"/>
          </a:p>
          <a:p>
            <a:endParaRPr lang="en-IN" dirty="0"/>
          </a:p>
        </p:txBody>
      </p:sp>
      <p:pic>
        <p:nvPicPr>
          <p:cNvPr id="4" name="Picture 3">
            <a:extLst>
              <a:ext uri="{FF2B5EF4-FFF2-40B4-BE49-F238E27FC236}">
                <a16:creationId xmlns:a16="http://schemas.microsoft.com/office/drawing/2014/main" id="{C57E40BC-1F9E-4C9F-8859-6D889918A4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88242" y="606577"/>
            <a:ext cx="2033184" cy="13153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75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934" y="3688419"/>
            <a:ext cx="9890138" cy="2519198"/>
          </a:xfrm>
        </p:spPr>
        <p:txBody>
          <a:bodyPr anchor="t">
            <a:normAutofit fontScale="90000"/>
          </a:bodyPr>
          <a:lstStyle/>
          <a:p>
            <a:pPr algn="l"/>
            <a:r>
              <a:rPr lang="en-IN" sz="2000" dirty="0"/>
              <a:t>There are two Transmission type, Manual and Automatic.</a:t>
            </a:r>
            <a:br>
              <a:rPr lang="en-IN" sz="2000" dirty="0"/>
            </a:br>
            <a:br>
              <a:rPr lang="en-IN" sz="2000" dirty="0"/>
            </a:br>
            <a:r>
              <a:rPr lang="en-IN" sz="2000" dirty="0" err="1"/>
              <a:t>Maximim</a:t>
            </a:r>
            <a:r>
              <a:rPr lang="en-IN" sz="2000" dirty="0"/>
              <a:t> transmission is Manual.</a:t>
            </a:r>
            <a:br>
              <a:rPr lang="en-IN" sz="2000" dirty="0"/>
            </a:br>
            <a:br>
              <a:rPr lang="en-IN" sz="2000" dirty="0"/>
            </a:br>
            <a:r>
              <a:rPr lang="en-IN" sz="2000" dirty="0"/>
              <a:t>The pricing is high if the Transmission is Automatic</a:t>
            </a:r>
            <a:br>
              <a:rPr lang="en-IN" sz="2000" dirty="0"/>
            </a:br>
            <a:br>
              <a:rPr lang="en-IN" sz="2000" dirty="0"/>
            </a:br>
            <a:r>
              <a:rPr lang="en-IN" sz="2000" dirty="0" err="1"/>
              <a:t>Maximim</a:t>
            </a:r>
            <a:r>
              <a:rPr lang="en-IN" sz="2000" dirty="0"/>
              <a:t> </a:t>
            </a:r>
            <a:r>
              <a:rPr lang="en-IN" sz="2000" dirty="0" err="1"/>
              <a:t>Insurance_Validity</a:t>
            </a:r>
            <a:r>
              <a:rPr lang="en-IN" sz="2000" dirty="0"/>
              <a:t> is Comprehensive which is 2055.</a:t>
            </a:r>
            <a:br>
              <a:rPr lang="en-IN" sz="2000" dirty="0"/>
            </a:br>
            <a:br>
              <a:rPr lang="en-IN" sz="2000" dirty="0"/>
            </a:br>
            <a:r>
              <a:rPr lang="en-IN" sz="2000" dirty="0"/>
              <a:t>No such relationship between </a:t>
            </a:r>
            <a:r>
              <a:rPr lang="en-IN" sz="2000" dirty="0" err="1"/>
              <a:t>Insurance_Validity</a:t>
            </a:r>
            <a:r>
              <a:rPr lang="en-IN" sz="2000" dirty="0"/>
              <a:t> and </a:t>
            </a:r>
            <a:r>
              <a:rPr lang="en-IN" sz="2000" dirty="0" err="1"/>
              <a:t>corrosponding</a:t>
            </a:r>
            <a:r>
              <a:rPr lang="en-IN" sz="2000" dirty="0"/>
              <a:t> price.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59934" y="407240"/>
            <a:ext cx="4668592" cy="2742261"/>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654799" y="387156"/>
            <a:ext cx="5144037" cy="2782427"/>
          </a:xfrm>
          <a:prstGeom prst="rect">
            <a:avLst/>
          </a:prstGeom>
          <a:noFill/>
          <a:ln>
            <a:noFill/>
          </a:ln>
        </p:spPr>
      </p:pic>
    </p:spTree>
    <p:extLst>
      <p:ext uri="{BB962C8B-B14F-4D97-AF65-F5344CB8AC3E}">
        <p14:creationId xmlns:p14="http://schemas.microsoft.com/office/powerpoint/2010/main" val="272266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01507" y="330580"/>
            <a:ext cx="6191250" cy="2771775"/>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455688" y="3414833"/>
            <a:ext cx="6191250" cy="2960210"/>
          </a:xfrm>
          <a:prstGeom prst="rect">
            <a:avLst/>
          </a:prstGeom>
          <a:noFill/>
          <a:ln>
            <a:noFill/>
          </a:ln>
        </p:spPr>
      </p:pic>
    </p:spTree>
    <p:extLst>
      <p:ext uri="{BB962C8B-B14F-4D97-AF65-F5344CB8AC3E}">
        <p14:creationId xmlns:p14="http://schemas.microsoft.com/office/powerpoint/2010/main" val="355319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34" y="808056"/>
            <a:ext cx="9283206" cy="1077229"/>
          </a:xfrm>
        </p:spPr>
        <p:txBody>
          <a:bodyPr/>
          <a:lstStyle/>
          <a:p>
            <a:pPr algn="l"/>
            <a:r>
              <a:rPr lang="en-US" dirty="0"/>
              <a:t>Observations:</a:t>
            </a:r>
            <a:endParaRPr lang="en-IN" dirty="0"/>
          </a:p>
        </p:txBody>
      </p:sp>
      <p:sp>
        <p:nvSpPr>
          <p:cNvPr id="5" name="Content Placeholder 4"/>
          <p:cNvSpPr>
            <a:spLocks noGrp="1"/>
          </p:cNvSpPr>
          <p:nvPr>
            <p:ph idx="1"/>
          </p:nvPr>
        </p:nvSpPr>
        <p:spPr>
          <a:xfrm>
            <a:off x="1159933" y="2052116"/>
            <a:ext cx="9410206" cy="3764484"/>
          </a:xfrm>
        </p:spPr>
        <p:txBody>
          <a:bodyPr>
            <a:normAutofit fontScale="85000" lnSpcReduction="20000"/>
          </a:bodyPr>
          <a:lstStyle/>
          <a:p>
            <a:pPr marL="0" indent="0">
              <a:buNone/>
            </a:pPr>
            <a:endParaRPr lang="en-IN" sz="2000" dirty="0"/>
          </a:p>
          <a:p>
            <a:r>
              <a:rPr lang="en-IN" sz="2000" dirty="0"/>
              <a:t>Maximum medianamnt_loans30 that is Median of amounts of loan taken by the user in last 30 days is 0.0.</a:t>
            </a:r>
          </a:p>
          <a:p>
            <a:r>
              <a:rPr lang="en-IN" sz="2000" dirty="0"/>
              <a:t>No defaulter for medianamnt_loans30 equal to 1.5, 2.0, 3.0 </a:t>
            </a:r>
          </a:p>
          <a:p>
            <a:r>
              <a:rPr lang="en-IN" sz="2000" dirty="0"/>
              <a:t>Maximum medianamnt_loans90 that is Median of amounts of loan taken by the user in last 90 days is 0.0.</a:t>
            </a:r>
          </a:p>
          <a:p>
            <a:r>
              <a:rPr lang="en-IN" sz="2000" dirty="0"/>
              <a:t>No defaulter for medianamnt_loans90 equal to 1.5, 2.0, 3.0</a:t>
            </a:r>
          </a:p>
          <a:p>
            <a:r>
              <a:rPr lang="en-IN" sz="2000" dirty="0"/>
              <a:t>Amount of last recharge of main account is maximum for 770, 1539.</a:t>
            </a:r>
          </a:p>
          <a:p>
            <a:r>
              <a:rPr lang="en-IN" sz="2000" dirty="0"/>
              <a:t>Max defaulter are from </a:t>
            </a:r>
            <a:r>
              <a:rPr lang="en-IN" sz="2000" dirty="0" err="1"/>
              <a:t>last_rech_amt_ma</a:t>
            </a:r>
            <a:r>
              <a:rPr lang="en-IN" sz="2000" dirty="0"/>
              <a:t>=0.</a:t>
            </a:r>
          </a:p>
          <a:p>
            <a:endParaRPr lang="en-IN" sz="2000" dirty="0"/>
          </a:p>
          <a:p>
            <a:endParaRPr lang="en-IN" dirty="0"/>
          </a:p>
          <a:p>
            <a:endParaRPr lang="en-IN" dirty="0"/>
          </a:p>
        </p:txBody>
      </p:sp>
    </p:spTree>
    <p:extLst>
      <p:ext uri="{BB962C8B-B14F-4D97-AF65-F5344CB8AC3E}">
        <p14:creationId xmlns:p14="http://schemas.microsoft.com/office/powerpoint/2010/main" val="350542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92936" y="198364"/>
            <a:ext cx="5308040" cy="3351793"/>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551517" y="3801533"/>
            <a:ext cx="5651075" cy="2964168"/>
          </a:xfrm>
          <a:prstGeom prst="rect">
            <a:avLst/>
          </a:prstGeom>
          <a:noFill/>
          <a:ln>
            <a:noFill/>
          </a:ln>
        </p:spPr>
      </p:pic>
    </p:spTree>
    <p:extLst>
      <p:ext uri="{BB962C8B-B14F-4D97-AF65-F5344CB8AC3E}">
        <p14:creationId xmlns:p14="http://schemas.microsoft.com/office/powerpoint/2010/main" val="106728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08056"/>
            <a:ext cx="9427139" cy="1077229"/>
          </a:xfrm>
        </p:spPr>
        <p:txBody>
          <a:bodyPr/>
          <a:lstStyle/>
          <a:p>
            <a:pPr algn="l"/>
            <a:r>
              <a:rPr lang="en-US" dirty="0"/>
              <a:t>Observations:</a:t>
            </a:r>
            <a:endParaRPr lang="en-IN" dirty="0"/>
          </a:p>
        </p:txBody>
      </p:sp>
      <p:sp>
        <p:nvSpPr>
          <p:cNvPr id="3" name="Content Placeholder 2"/>
          <p:cNvSpPr>
            <a:spLocks noGrp="1"/>
          </p:cNvSpPr>
          <p:nvPr>
            <p:ph idx="1"/>
          </p:nvPr>
        </p:nvSpPr>
        <p:spPr>
          <a:xfrm>
            <a:off x="1143000" y="2650067"/>
            <a:ext cx="9151182" cy="3286122"/>
          </a:xfrm>
        </p:spPr>
        <p:txBody>
          <a:bodyPr>
            <a:normAutofit lnSpcReduction="10000"/>
          </a:bodyPr>
          <a:lstStyle/>
          <a:p>
            <a:r>
              <a:rPr lang="en-IN" sz="2000" dirty="0"/>
              <a:t>1. Around 85% car is 5 seater.</a:t>
            </a:r>
          </a:p>
          <a:p>
            <a:r>
              <a:rPr lang="en-IN" sz="2000" dirty="0"/>
              <a:t>2. Very few cars are 9 or 10 seater.</a:t>
            </a:r>
          </a:p>
          <a:p>
            <a:r>
              <a:rPr lang="en-IN" sz="2000" dirty="0"/>
              <a:t>3. Among all 7 cars are 2 seater and they are very high in price.</a:t>
            </a:r>
          </a:p>
          <a:p>
            <a:r>
              <a:rPr lang="en-IN" sz="2000" dirty="0"/>
              <a:t>4. Price is very less for 9 and 10 seated car</a:t>
            </a:r>
          </a:p>
          <a:p>
            <a:r>
              <a:rPr lang="en-IN" sz="2000" dirty="0"/>
              <a:t>5. No of cylinder of maximum car is 4 followed by 3,</a:t>
            </a:r>
          </a:p>
          <a:p>
            <a:r>
              <a:rPr lang="en-IN" sz="2000" dirty="0"/>
              <a:t>6. Car price is high for 8 and 10 cylinder.</a:t>
            </a:r>
          </a:p>
          <a:p>
            <a:endParaRPr lang="en-IN" sz="2000" dirty="0"/>
          </a:p>
          <a:p>
            <a:pPr marL="0" indent="0" algn="just">
              <a:buNone/>
            </a:pPr>
            <a:endParaRPr lang="en-IN" sz="2000" dirty="0"/>
          </a:p>
        </p:txBody>
      </p:sp>
    </p:spTree>
    <p:extLst>
      <p:ext uri="{BB962C8B-B14F-4D97-AF65-F5344CB8AC3E}">
        <p14:creationId xmlns:p14="http://schemas.microsoft.com/office/powerpoint/2010/main" val="382127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00" y="808056"/>
            <a:ext cx="9376339" cy="1077229"/>
          </a:xfrm>
        </p:spPr>
        <p:txBody>
          <a:bodyPr/>
          <a:lstStyle/>
          <a:p>
            <a:pPr algn="l"/>
            <a:r>
              <a:rPr lang="en-US" dirty="0"/>
              <a:t>Some more observations:</a:t>
            </a:r>
            <a:endParaRPr lang="en-IN" dirty="0"/>
          </a:p>
        </p:txBody>
      </p:sp>
      <p:sp>
        <p:nvSpPr>
          <p:cNvPr id="3" name="Content Placeholder 2"/>
          <p:cNvSpPr>
            <a:spLocks noGrp="1"/>
          </p:cNvSpPr>
          <p:nvPr>
            <p:ph idx="1"/>
          </p:nvPr>
        </p:nvSpPr>
        <p:spPr>
          <a:xfrm>
            <a:off x="1058333" y="1885285"/>
            <a:ext cx="9511806" cy="4164659"/>
          </a:xfrm>
        </p:spPr>
        <p:txBody>
          <a:bodyPr>
            <a:normAutofit fontScale="92500" lnSpcReduction="20000"/>
          </a:bodyPr>
          <a:lstStyle/>
          <a:p>
            <a:r>
              <a:rPr lang="en-IN" dirty="0" err="1"/>
              <a:t>Maximim</a:t>
            </a:r>
            <a:r>
              <a:rPr lang="en-IN" dirty="0"/>
              <a:t> </a:t>
            </a:r>
            <a:r>
              <a:rPr lang="en-IN" dirty="0" err="1"/>
              <a:t>Turbo_charger</a:t>
            </a:r>
            <a:r>
              <a:rPr lang="en-IN" dirty="0"/>
              <a:t> type is No.</a:t>
            </a:r>
          </a:p>
          <a:p>
            <a:r>
              <a:rPr lang="en-IN" dirty="0"/>
              <a:t>Only 2 are Twin type and their price is high.</a:t>
            </a:r>
          </a:p>
          <a:p>
            <a:r>
              <a:rPr lang="en-IN" dirty="0"/>
              <a:t>Maximum </a:t>
            </a:r>
            <a:r>
              <a:rPr lang="en-IN" dirty="0" err="1"/>
              <a:t>Front_Brake_Type</a:t>
            </a:r>
            <a:r>
              <a:rPr lang="en-IN" dirty="0"/>
              <a:t> is Disc and Ventilated Disc.</a:t>
            </a:r>
          </a:p>
          <a:p>
            <a:r>
              <a:rPr lang="en-IN" dirty="0"/>
              <a:t>Minimum type is Dual Circuit with ABS, ABS with BAS, Vacuum assisted hydraulic dual circuit w, Single Piston Sliding </a:t>
            </a:r>
            <a:r>
              <a:rPr lang="en-IN" dirty="0" err="1"/>
              <a:t>Caliper</a:t>
            </a:r>
            <a:r>
              <a:rPr lang="en-IN" dirty="0"/>
              <a:t>, Vented Disc.</a:t>
            </a:r>
          </a:p>
          <a:p>
            <a:r>
              <a:rPr lang="en-IN" dirty="0"/>
              <a:t>The car price is high if </a:t>
            </a:r>
            <a:r>
              <a:rPr lang="en-IN" dirty="0" err="1"/>
              <a:t>Front_Brake_Type</a:t>
            </a:r>
            <a:r>
              <a:rPr lang="en-IN" dirty="0"/>
              <a:t> is Six piston </a:t>
            </a:r>
            <a:r>
              <a:rPr lang="en-IN" dirty="0" err="1"/>
              <a:t>claipers</a:t>
            </a:r>
            <a:r>
              <a:rPr lang="en-IN" dirty="0"/>
              <a:t>.</a:t>
            </a:r>
          </a:p>
          <a:p>
            <a:r>
              <a:rPr lang="en-IN" dirty="0"/>
              <a:t>Maximum car are Power </a:t>
            </a:r>
            <a:r>
              <a:rPr lang="en-IN" dirty="0" err="1"/>
              <a:t>Steering_Type</a:t>
            </a:r>
            <a:r>
              <a:rPr lang="en-IN" dirty="0"/>
              <a:t> and it's price is also high compare to other steering types.</a:t>
            </a:r>
          </a:p>
          <a:p>
            <a:r>
              <a:rPr lang="en-IN" dirty="0"/>
              <a:t>Hydraulic </a:t>
            </a:r>
            <a:r>
              <a:rPr lang="en-IN" dirty="0" err="1"/>
              <a:t>Steering_Type</a:t>
            </a:r>
            <a:r>
              <a:rPr lang="en-IN" dirty="0"/>
              <a:t> is most rare.</a:t>
            </a:r>
          </a:p>
          <a:p>
            <a:endParaRPr lang="en-IN" dirty="0"/>
          </a:p>
        </p:txBody>
      </p:sp>
    </p:spTree>
    <p:extLst>
      <p:ext uri="{BB962C8B-B14F-4D97-AF65-F5344CB8AC3E}">
        <p14:creationId xmlns:p14="http://schemas.microsoft.com/office/powerpoint/2010/main" val="583190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idx="1"/>
          </p:nvPr>
        </p:nvSpPr>
        <p:spPr>
          <a:xfrm>
            <a:off x="1100667" y="1752600"/>
            <a:ext cx="9469472" cy="4297344"/>
          </a:xfrm>
        </p:spPr>
        <p:txBody>
          <a:bodyPr>
            <a:normAutofit fontScale="92500" lnSpcReduction="20000"/>
          </a:bodyPr>
          <a:lstStyle/>
          <a:p>
            <a:r>
              <a:rPr lang="en-IN" dirty="0"/>
              <a:t>The car price is low if the </a:t>
            </a:r>
            <a:r>
              <a:rPr lang="en-IN" dirty="0" err="1"/>
              <a:t>Steering_Type</a:t>
            </a:r>
            <a:r>
              <a:rPr lang="en-IN" dirty="0"/>
              <a:t> is Hydraulic or Manual.</a:t>
            </a:r>
          </a:p>
          <a:p>
            <a:r>
              <a:rPr lang="en-IN" dirty="0"/>
              <a:t>Maximum tyre is </a:t>
            </a:r>
            <a:r>
              <a:rPr lang="en-IN" dirty="0" err="1"/>
              <a:t>Tubeless_Radial</a:t>
            </a:r>
            <a:r>
              <a:rPr lang="en-IN" dirty="0"/>
              <a:t> and it's price is low.</a:t>
            </a:r>
          </a:p>
          <a:p>
            <a:r>
              <a:rPr lang="en-IN" dirty="0"/>
              <a:t>Tubeless_ </a:t>
            </a:r>
            <a:r>
              <a:rPr lang="en-IN" dirty="0" err="1"/>
              <a:t>Runflat</a:t>
            </a:r>
            <a:r>
              <a:rPr lang="en-IN" dirty="0"/>
              <a:t> is the most rare type and it is the cosier tyre compare to other types.</a:t>
            </a:r>
          </a:p>
          <a:p>
            <a:r>
              <a:rPr lang="en-IN" dirty="0"/>
              <a:t>For maximum case, car age is 5 followed by 4.</a:t>
            </a:r>
          </a:p>
          <a:p>
            <a:r>
              <a:rPr lang="en-IN" dirty="0"/>
              <a:t>Car price is high for 1 and 2 year old car.</a:t>
            </a:r>
          </a:p>
          <a:p>
            <a:r>
              <a:rPr lang="en-IN" dirty="0"/>
              <a:t>The car price is very low if the age of the car is above 12 years.</a:t>
            </a:r>
          </a:p>
          <a:p>
            <a:r>
              <a:rPr lang="en-IN" dirty="0"/>
              <a:t>Maximum milage is around 20 (range is 10 to 30)</a:t>
            </a:r>
          </a:p>
          <a:p>
            <a:r>
              <a:rPr lang="en-IN" dirty="0"/>
              <a:t>Most of the cases the price is high if the torque is high value.</a:t>
            </a:r>
          </a:p>
          <a:p>
            <a:endParaRPr lang="en-IN" dirty="0"/>
          </a:p>
        </p:txBody>
      </p:sp>
    </p:spTree>
    <p:extLst>
      <p:ext uri="{BB962C8B-B14F-4D97-AF65-F5344CB8AC3E}">
        <p14:creationId xmlns:p14="http://schemas.microsoft.com/office/powerpoint/2010/main" val="310640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240" y="321734"/>
            <a:ext cx="6715559" cy="1202266"/>
          </a:xfrm>
        </p:spPr>
        <p:txBody>
          <a:bodyPr/>
          <a:lstStyle/>
          <a:p>
            <a:r>
              <a:rPr lang="en-IN" b="1" dirty="0"/>
              <a:t>Correlation:</a:t>
            </a:r>
          </a:p>
        </p:txBody>
      </p:sp>
      <p:sp>
        <p:nvSpPr>
          <p:cNvPr id="4" name="Text Placeholder 3"/>
          <p:cNvSpPr>
            <a:spLocks noGrp="1"/>
          </p:cNvSpPr>
          <p:nvPr>
            <p:ph type="body" sz="half" idx="2"/>
          </p:nvPr>
        </p:nvSpPr>
        <p:spPr>
          <a:xfrm>
            <a:off x="1117599" y="1888067"/>
            <a:ext cx="4978401" cy="4048121"/>
          </a:xfrm>
        </p:spPr>
        <p:txBody>
          <a:bodyPr anchor="t">
            <a:normAutofit/>
          </a:bodyPr>
          <a:lstStyle/>
          <a:p>
            <a:r>
              <a:rPr lang="en-IN" sz="2000" dirty="0"/>
              <a:t>1. </a:t>
            </a:r>
            <a:r>
              <a:rPr lang="en-IN" sz="2000" dirty="0" err="1"/>
              <a:t>Brand_Name</a:t>
            </a:r>
            <a:r>
              <a:rPr lang="en-IN" sz="2000" dirty="0"/>
              <a:t> and </a:t>
            </a:r>
            <a:r>
              <a:rPr lang="en-IN" sz="2000" dirty="0" err="1"/>
              <a:t>Model_Name</a:t>
            </a:r>
            <a:r>
              <a:rPr lang="en-IN" sz="2000" dirty="0"/>
              <a:t> is very less correlated with target variable.</a:t>
            </a:r>
          </a:p>
          <a:p>
            <a:r>
              <a:rPr lang="en-IN" sz="2000" dirty="0"/>
              <a:t>2. Maximum correlation observe in Width and </a:t>
            </a:r>
            <a:r>
              <a:rPr lang="en-IN" sz="2000" dirty="0" err="1"/>
              <a:t>Engine_displacement</a:t>
            </a:r>
            <a:r>
              <a:rPr lang="en-IN" sz="2000" dirty="0"/>
              <a:t> followed by torque &amp; length.</a:t>
            </a:r>
          </a:p>
          <a:p>
            <a:r>
              <a:rPr lang="en-IN" sz="2000" dirty="0"/>
              <a:t>3. Most of features are moderately &amp; poorly correlated with each other.</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333067" y="2658867"/>
            <a:ext cx="4978401" cy="3181350"/>
          </a:xfrm>
          <a:prstGeom prst="rect">
            <a:avLst/>
          </a:prstGeom>
          <a:noFill/>
          <a:ln>
            <a:noFill/>
          </a:ln>
        </p:spPr>
      </p:pic>
    </p:spTree>
    <p:extLst>
      <p:ext uri="{BB962C8B-B14F-4D97-AF65-F5344CB8AC3E}">
        <p14:creationId xmlns:p14="http://schemas.microsoft.com/office/powerpoint/2010/main" val="244144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37138"/>
            <a:ext cx="8144134" cy="1569641"/>
          </a:xfrm>
        </p:spPr>
        <p:txBody>
          <a:bodyPr>
            <a:normAutofit/>
          </a:bodyPr>
          <a:lstStyle/>
          <a:p>
            <a:pPr algn="ctr"/>
            <a:r>
              <a:rPr lang="en-US" dirty="0"/>
              <a:t>Model Building</a:t>
            </a:r>
            <a:endParaRPr lang="en-IN" dirty="0"/>
          </a:p>
        </p:txBody>
      </p:sp>
    </p:spTree>
    <p:extLst>
      <p:ext uri="{BB962C8B-B14F-4D97-AF65-F5344CB8AC3E}">
        <p14:creationId xmlns:p14="http://schemas.microsoft.com/office/powerpoint/2010/main" val="340597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468" y="808056"/>
            <a:ext cx="9291672" cy="1077229"/>
          </a:xfrm>
        </p:spPr>
        <p:txBody>
          <a:bodyPr>
            <a:normAutofit/>
          </a:bodyPr>
          <a:lstStyle/>
          <a:p>
            <a:pPr algn="l"/>
            <a:r>
              <a:rPr lang="en-US" dirty="0"/>
              <a:t>Machine Learning Algorithm Used</a:t>
            </a:r>
            <a:endParaRPr lang="en-IN" dirty="0"/>
          </a:p>
        </p:txBody>
      </p:sp>
      <p:sp>
        <p:nvSpPr>
          <p:cNvPr id="3" name="Content Placeholder 2"/>
          <p:cNvSpPr>
            <a:spLocks noGrp="1"/>
          </p:cNvSpPr>
          <p:nvPr>
            <p:ph idx="1"/>
          </p:nvPr>
        </p:nvSpPr>
        <p:spPr>
          <a:xfrm>
            <a:off x="1075267" y="2052116"/>
            <a:ext cx="9494872" cy="3997828"/>
          </a:xfrm>
        </p:spPr>
        <p:txBody>
          <a:bodyPr>
            <a:normAutofit fontScale="85000" lnSpcReduction="10000"/>
          </a:bodyPr>
          <a:lstStyle/>
          <a:p>
            <a:pPr marL="0" indent="0">
              <a:buNone/>
            </a:pPr>
            <a:r>
              <a:rPr lang="en-IN" sz="2000" b="1" dirty="0">
                <a:ea typeface="Bahnschrift SemiLight" panose="020B0502040204020203" pitchFamily="34" charset="0"/>
                <a:cs typeface="Mangal" panose="02040503050203030202" pitchFamily="18" charset="0"/>
              </a:rPr>
              <a:t>The different regression algorithm used in this project to build ML model are as below:</a:t>
            </a:r>
            <a:endParaRPr lang="en-IN" sz="2000" dirty="0">
              <a:ea typeface="Bahnschrift SemiLight" panose="020B0502040204020203" pitchFamily="34" charset="0"/>
              <a:cs typeface="Mangal" panose="02040503050203030202" pitchFamily="18" charset="0"/>
            </a:endParaRPr>
          </a:p>
          <a:p>
            <a:pPr lvl="0"/>
            <a:r>
              <a:rPr lang="en-IN" sz="2000" dirty="0"/>
              <a:t>Linear Regression</a:t>
            </a:r>
          </a:p>
          <a:p>
            <a:pPr lvl="0"/>
            <a:r>
              <a:rPr lang="en-IN" sz="2000" dirty="0" err="1"/>
              <a:t>DecisionTree</a:t>
            </a:r>
            <a:r>
              <a:rPr lang="en-IN" sz="2000" dirty="0"/>
              <a:t> </a:t>
            </a:r>
            <a:r>
              <a:rPr lang="en-IN" sz="2000" dirty="0" err="1"/>
              <a:t>Regressor</a:t>
            </a:r>
            <a:endParaRPr lang="en-IN" sz="2000" dirty="0"/>
          </a:p>
          <a:p>
            <a:pPr lvl="0"/>
            <a:r>
              <a:rPr lang="en-IN" sz="2000" dirty="0" err="1"/>
              <a:t>KNeighbors</a:t>
            </a:r>
            <a:r>
              <a:rPr lang="en-IN" sz="2000" dirty="0"/>
              <a:t> </a:t>
            </a:r>
            <a:r>
              <a:rPr lang="en-IN" sz="2000" dirty="0" err="1"/>
              <a:t>Regressor</a:t>
            </a:r>
            <a:endParaRPr lang="en-IN" sz="2000" dirty="0"/>
          </a:p>
          <a:p>
            <a:pPr lvl="0"/>
            <a:r>
              <a:rPr lang="en-IN" sz="2000" dirty="0" err="1"/>
              <a:t>GradientBoosting</a:t>
            </a:r>
            <a:r>
              <a:rPr lang="en-IN" sz="2000" dirty="0"/>
              <a:t> </a:t>
            </a:r>
            <a:r>
              <a:rPr lang="en-IN" sz="2000" dirty="0" err="1"/>
              <a:t>Regressor</a:t>
            </a:r>
            <a:endParaRPr lang="en-IN" sz="2000" dirty="0"/>
          </a:p>
          <a:p>
            <a:pPr lvl="0"/>
            <a:r>
              <a:rPr lang="en-IN" sz="2000" dirty="0" err="1"/>
              <a:t>RandomForest</a:t>
            </a:r>
            <a:r>
              <a:rPr lang="en-IN" sz="2000" dirty="0"/>
              <a:t> </a:t>
            </a:r>
            <a:r>
              <a:rPr lang="en-IN" sz="2000" dirty="0" err="1"/>
              <a:t>Regressor</a:t>
            </a:r>
            <a:endParaRPr lang="en-IN" sz="2000" dirty="0"/>
          </a:p>
          <a:p>
            <a:pPr lvl="0"/>
            <a:r>
              <a:rPr lang="en-IN" sz="2000" dirty="0"/>
              <a:t>Support Vector Regression </a:t>
            </a:r>
          </a:p>
          <a:p>
            <a:pPr lvl="0"/>
            <a:r>
              <a:rPr lang="en-IN" sz="2000" dirty="0" err="1"/>
              <a:t>AdaBoost</a:t>
            </a:r>
            <a:r>
              <a:rPr lang="en-IN" sz="2000" dirty="0"/>
              <a:t> </a:t>
            </a:r>
            <a:r>
              <a:rPr lang="en-IN" sz="2000" dirty="0" err="1"/>
              <a:t>Regressor</a:t>
            </a:r>
            <a:endParaRPr lang="en-IN" sz="2000" dirty="0"/>
          </a:p>
          <a:p>
            <a:pPr marL="0" lvl="0" indent="0">
              <a:buNone/>
            </a:pPr>
            <a:endParaRPr lang="en-IN" sz="2000" dirty="0"/>
          </a:p>
        </p:txBody>
      </p:sp>
    </p:spTree>
    <p:extLst>
      <p:ext uri="{BB962C8B-B14F-4D97-AF65-F5344CB8AC3E}">
        <p14:creationId xmlns:p14="http://schemas.microsoft.com/office/powerpoint/2010/main" val="128369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734" y="1185333"/>
            <a:ext cx="5350933" cy="1092200"/>
          </a:xfrm>
        </p:spPr>
        <p:txBody>
          <a:bodyPr>
            <a:normAutofit fontScale="90000"/>
          </a:bodyPr>
          <a:lstStyle/>
          <a:p>
            <a:pPr algn="ctr"/>
            <a:r>
              <a:rPr lang="en-US" sz="6000" b="1" dirty="0"/>
              <a:t>Introduction</a:t>
            </a:r>
            <a:br>
              <a:rPr lang="en-US" dirty="0"/>
            </a:br>
            <a:endParaRPr lang="en-IN" dirty="0"/>
          </a:p>
        </p:txBody>
      </p:sp>
      <p:sp>
        <p:nvSpPr>
          <p:cNvPr id="3" name="Content Placeholder 2"/>
          <p:cNvSpPr>
            <a:spLocks noGrp="1"/>
          </p:cNvSpPr>
          <p:nvPr>
            <p:ph idx="1"/>
          </p:nvPr>
        </p:nvSpPr>
        <p:spPr>
          <a:xfrm>
            <a:off x="1083734" y="2446986"/>
            <a:ext cx="10455736" cy="2820473"/>
          </a:xfrm>
        </p:spPr>
        <p:txBody>
          <a:bodyPr>
            <a:normAutofit/>
          </a:bodyPr>
          <a:lstStyle/>
          <a:p>
            <a:pPr marL="0" indent="0">
              <a:buNone/>
            </a:pPr>
            <a:endParaRPr lang="en-US" dirty="0"/>
          </a:p>
          <a:p>
            <a:pPr marL="0" indent="0">
              <a:buNone/>
            </a:pPr>
            <a:r>
              <a:rPr lang="en-US" b="0" i="0" dirty="0">
                <a:solidFill>
                  <a:srgbClr val="FFFFFF"/>
                </a:solidFill>
                <a:effectLst/>
                <a:latin typeface="-apple-system"/>
              </a:rPr>
              <a:t>Due to rising new car prices and consumers' inability to afford them, used car sales are increasing globally. In the current system, a vendor selects a price at random, and the buyer is not informed of the car's current market value. Actually, the seller has no idea what the car is worth right now or what the right asking price should be.</a:t>
            </a:r>
            <a:endParaRPr lang="en-IN" dirty="0">
              <a:solidFill>
                <a:schemeClr val="tx1"/>
              </a:solidFill>
            </a:endParaRPr>
          </a:p>
        </p:txBody>
      </p:sp>
      <p:pic>
        <p:nvPicPr>
          <p:cNvPr id="5" name="Picture 4">
            <a:extLst>
              <a:ext uri="{FF2B5EF4-FFF2-40B4-BE49-F238E27FC236}">
                <a16:creationId xmlns:a16="http://schemas.microsoft.com/office/drawing/2014/main" id="{3A574143-ACD0-026B-29E8-FD174E2EC193}"/>
              </a:ext>
            </a:extLst>
          </p:cNvPr>
          <p:cNvPicPr>
            <a:picLocks noChangeAspect="1"/>
          </p:cNvPicPr>
          <p:nvPr/>
        </p:nvPicPr>
        <p:blipFill>
          <a:blip r:embed="rId2"/>
          <a:stretch>
            <a:fillRect/>
          </a:stretch>
        </p:blipFill>
        <p:spPr>
          <a:xfrm>
            <a:off x="6699041" y="476540"/>
            <a:ext cx="3291625" cy="2104482"/>
          </a:xfrm>
          <a:prstGeom prst="rect">
            <a:avLst/>
          </a:prstGeom>
        </p:spPr>
      </p:pic>
    </p:spTree>
    <p:extLst>
      <p:ext uri="{BB962C8B-B14F-4D97-AF65-F5344CB8AC3E}">
        <p14:creationId xmlns:p14="http://schemas.microsoft.com/office/powerpoint/2010/main" val="49884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934" y="808056"/>
            <a:ext cx="9410206" cy="1077229"/>
          </a:xfrm>
        </p:spPr>
        <p:txBody>
          <a:bodyPr/>
          <a:lstStyle/>
          <a:p>
            <a:pPr algn="l"/>
            <a:r>
              <a:rPr lang="en-US" dirty="0"/>
              <a:t>ML Model Building Flow</a:t>
            </a:r>
            <a:endParaRPr lang="en-IN" dirty="0"/>
          </a:p>
        </p:txBody>
      </p:sp>
      <p:sp>
        <p:nvSpPr>
          <p:cNvPr id="3" name="Content Placeholder 2"/>
          <p:cNvSpPr>
            <a:spLocks noGrp="1"/>
          </p:cNvSpPr>
          <p:nvPr>
            <p:ph idx="1"/>
          </p:nvPr>
        </p:nvSpPr>
        <p:spPr>
          <a:xfrm>
            <a:off x="1159933" y="2052116"/>
            <a:ext cx="9410206" cy="3997828"/>
          </a:xfrm>
        </p:spPr>
        <p:txBody>
          <a:bodyPr>
            <a:normAutofit fontScale="55000" lnSpcReduction="20000"/>
          </a:bodyPr>
          <a:lstStyle/>
          <a:p>
            <a:pPr marL="177800" indent="-177800" algn="just">
              <a:buFont typeface="Wingdings" panose="05000000000000000000" pitchFamily="2" charset="2"/>
              <a:buChar char="§"/>
            </a:pPr>
            <a:r>
              <a:rPr lang="en-US" sz="2200" dirty="0"/>
              <a:t>Standard Scaling of Data</a:t>
            </a:r>
          </a:p>
          <a:p>
            <a:pPr marL="177800" indent="-177800" algn="just">
              <a:buFont typeface="Wingdings" panose="05000000000000000000" pitchFamily="2" charset="2"/>
              <a:buChar char="§"/>
            </a:pPr>
            <a:r>
              <a:rPr lang="en-US" sz="2200" dirty="0"/>
              <a:t>Splitting Training Data Using </a:t>
            </a:r>
            <a:r>
              <a:rPr lang="en-US" sz="2200" dirty="0" err="1"/>
              <a:t>test_train_split</a:t>
            </a:r>
            <a:endParaRPr lang="en-US" sz="2200" dirty="0"/>
          </a:p>
          <a:p>
            <a:pPr marL="177800" indent="-177800" algn="just">
              <a:buFont typeface="Wingdings" panose="05000000000000000000" pitchFamily="2" charset="2"/>
              <a:buChar char="§"/>
            </a:pPr>
            <a:r>
              <a:rPr lang="en-US" sz="2200" dirty="0"/>
              <a:t>Finding Best Random state</a:t>
            </a:r>
          </a:p>
          <a:p>
            <a:pPr marL="177800" indent="-177800" algn="just">
              <a:buFont typeface="Wingdings" panose="05000000000000000000" pitchFamily="2" charset="2"/>
              <a:buChar char="§"/>
            </a:pPr>
            <a:r>
              <a:rPr lang="en-US" sz="2200" dirty="0"/>
              <a:t>Training ML Model on Different Algorithms</a:t>
            </a:r>
          </a:p>
          <a:p>
            <a:pPr marL="177800" indent="-177800" algn="just">
              <a:buFont typeface="Wingdings" panose="05000000000000000000" pitchFamily="2" charset="2"/>
              <a:buChar char="§"/>
            </a:pPr>
            <a:r>
              <a:rPr lang="en-IN" sz="2200" dirty="0"/>
              <a:t>Hyper Parameter Tuning of every model</a:t>
            </a:r>
            <a:endParaRPr lang="en-US" sz="2200" dirty="0"/>
          </a:p>
          <a:p>
            <a:pPr marL="177800" indent="-177800" algn="just">
              <a:buFont typeface="Wingdings" panose="05000000000000000000" pitchFamily="2" charset="2"/>
              <a:buChar char="§"/>
            </a:pPr>
            <a:r>
              <a:rPr lang="en-IN" sz="2200" dirty="0"/>
              <a:t>Apply 5 Fold Cross Validation with every different Model</a:t>
            </a:r>
          </a:p>
          <a:p>
            <a:pPr marL="177800" indent="-177800" algn="just">
              <a:buFont typeface="Wingdings" panose="05000000000000000000" pitchFamily="2" charset="2"/>
              <a:buChar char="§"/>
            </a:pPr>
            <a:r>
              <a:rPr lang="en-IN" sz="2200" dirty="0"/>
              <a:t>Selection of Best Model Based on Evaluation Criteria</a:t>
            </a:r>
          </a:p>
          <a:p>
            <a:pPr marL="177800" indent="-177800" algn="just">
              <a:buFont typeface="Wingdings" panose="05000000000000000000" pitchFamily="2" charset="2"/>
              <a:buChar char="§"/>
            </a:pPr>
            <a:r>
              <a:rPr lang="en-IN" sz="2200" dirty="0"/>
              <a:t>Saving final Model</a:t>
            </a:r>
          </a:p>
          <a:p>
            <a:pPr marL="177800" indent="-177800" algn="just">
              <a:buFont typeface="Wingdings" panose="05000000000000000000" pitchFamily="2" charset="2"/>
              <a:buChar char="§"/>
            </a:pPr>
            <a:r>
              <a:rPr lang="en-US" sz="2200" dirty="0"/>
              <a:t>Find best contributed feature among all of the features.</a:t>
            </a:r>
            <a:endParaRPr lang="en-IN" sz="2200" dirty="0"/>
          </a:p>
          <a:p>
            <a:pPr marL="177800" indent="-177800" algn="just">
              <a:buFont typeface="Wingdings" panose="05000000000000000000" pitchFamily="2" charset="2"/>
              <a:buChar char="§"/>
            </a:pPr>
            <a:r>
              <a:rPr lang="en-IN" sz="2200" dirty="0"/>
              <a:t>Predicating Test Dataset using Final Model</a:t>
            </a:r>
          </a:p>
          <a:p>
            <a:endParaRPr lang="en-IN" dirty="0"/>
          </a:p>
        </p:txBody>
      </p:sp>
    </p:spTree>
    <p:extLst>
      <p:ext uri="{BB962C8B-B14F-4D97-AF65-F5344CB8AC3E}">
        <p14:creationId xmlns:p14="http://schemas.microsoft.com/office/powerpoint/2010/main" val="3079156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200" y="808056"/>
            <a:ext cx="9477939" cy="1077229"/>
          </a:xfrm>
        </p:spPr>
        <p:txBody>
          <a:bodyPr>
            <a:normAutofit/>
          </a:bodyPr>
          <a:lstStyle/>
          <a:p>
            <a:pPr algn="l"/>
            <a:r>
              <a:rPr lang="en-US" dirty="0"/>
              <a:t>Key Findings and Conclusions of the Study</a:t>
            </a:r>
            <a:endParaRPr lang="en-IN" dirty="0"/>
          </a:p>
        </p:txBody>
      </p:sp>
      <p:sp>
        <p:nvSpPr>
          <p:cNvPr id="3" name="Content Placeholder 2"/>
          <p:cNvSpPr>
            <a:spLocks noGrp="1"/>
          </p:cNvSpPr>
          <p:nvPr>
            <p:ph idx="1"/>
          </p:nvPr>
        </p:nvSpPr>
        <p:spPr>
          <a:xfrm>
            <a:off x="1092200" y="2052116"/>
            <a:ext cx="9477939" cy="3997828"/>
          </a:xfrm>
        </p:spPr>
        <p:txBody>
          <a:bodyPr>
            <a:normAutofit/>
          </a:bodyPr>
          <a:lstStyle/>
          <a:p>
            <a:pPr lvl="0"/>
            <a:r>
              <a:rPr lang="en-IN" dirty="0"/>
              <a:t>As car model get old eventually its price reduces with time.</a:t>
            </a:r>
          </a:p>
          <a:p>
            <a:pPr lvl="0"/>
            <a:r>
              <a:rPr lang="en-IN" dirty="0"/>
              <a:t>In terms of Avg. Price as number of cylinders increases the average price increases.</a:t>
            </a:r>
          </a:p>
          <a:p>
            <a:pPr lvl="0"/>
            <a:r>
              <a:rPr lang="en-IN" dirty="0"/>
              <a:t>Electric cars are a very tiny market and also relatively expensive when compared to gasoline-powered vehicles.</a:t>
            </a:r>
          </a:p>
          <a:p>
            <a:pPr lvl="0"/>
            <a:r>
              <a:rPr lang="en-IN" dirty="0"/>
              <a:t>More than 50 % of car users prefer Power steering compares to others.</a:t>
            </a:r>
          </a:p>
          <a:p>
            <a:pPr lvl="0"/>
            <a:r>
              <a:rPr lang="en-IN" dirty="0"/>
              <a:t>Most cars with manual steering are at least ten years old.</a:t>
            </a:r>
          </a:p>
          <a:p>
            <a:pPr marL="0" indent="0">
              <a:buNone/>
            </a:pPr>
            <a:endParaRPr lang="en-IN" dirty="0"/>
          </a:p>
        </p:txBody>
      </p:sp>
    </p:spTree>
    <p:extLst>
      <p:ext uri="{BB962C8B-B14F-4D97-AF65-F5344CB8AC3E}">
        <p14:creationId xmlns:p14="http://schemas.microsoft.com/office/powerpoint/2010/main" val="127926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08056"/>
            <a:ext cx="9503339" cy="1077229"/>
          </a:xfrm>
        </p:spPr>
        <p:txBody>
          <a:bodyPr/>
          <a:lstStyle/>
          <a:p>
            <a:pPr algn="l"/>
            <a:r>
              <a:rPr lang="en-US" dirty="0"/>
              <a:t>Conclusion:</a:t>
            </a:r>
            <a:endParaRPr lang="en-IN" dirty="0"/>
          </a:p>
        </p:txBody>
      </p:sp>
      <p:sp>
        <p:nvSpPr>
          <p:cNvPr id="3" name="Content Placeholder 2"/>
          <p:cNvSpPr>
            <a:spLocks noGrp="1"/>
          </p:cNvSpPr>
          <p:nvPr>
            <p:ph idx="1"/>
          </p:nvPr>
        </p:nvSpPr>
        <p:spPr>
          <a:xfrm>
            <a:off x="1066800" y="1517918"/>
            <a:ext cx="4919133" cy="2073499"/>
          </a:xfrm>
        </p:spPr>
        <p:txBody>
          <a:bodyPr>
            <a:normAutofit fontScale="77500" lnSpcReduction="20000"/>
          </a:bodyPr>
          <a:lstStyle/>
          <a:p>
            <a:pPr marL="0" indent="0" algn="just">
              <a:buNone/>
            </a:pPr>
            <a:r>
              <a:rPr lang="en-IN" sz="2000" dirty="0"/>
              <a:t>Here Gradient Boosting </a:t>
            </a:r>
            <a:r>
              <a:rPr lang="en-IN" sz="2000" dirty="0" err="1"/>
              <a:t>Regressor</a:t>
            </a:r>
            <a:r>
              <a:rPr lang="en-IN" sz="2000" dirty="0"/>
              <a:t> giving maximum R2 Score, minimum RMSE Value, Maximum CV Score and minimum Standard Deviation. So Gradient Boosting </a:t>
            </a:r>
            <a:r>
              <a:rPr lang="en-IN" sz="2000" dirty="0" err="1"/>
              <a:t>Regressor</a:t>
            </a:r>
            <a:r>
              <a:rPr lang="en-IN" sz="2000" dirty="0"/>
              <a:t> is selected as best model. Here we can see the actual Vs Predicted data of this used car details dataset. </a:t>
            </a:r>
          </a:p>
          <a:p>
            <a:pPr marL="0" indent="0" algn="just">
              <a:buNone/>
            </a:pPr>
            <a:r>
              <a:rPr lang="en-US" sz="2000" dirty="0"/>
              <a:t>Final score is shown in the below picture.</a:t>
            </a: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206069" y="1170785"/>
            <a:ext cx="5144373" cy="3376679"/>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924699"/>
            <a:ext cx="5707421" cy="1857375"/>
          </a:xfrm>
          <a:prstGeom prst="rect">
            <a:avLst/>
          </a:prstGeom>
          <a:noFill/>
          <a:ln>
            <a:noFill/>
          </a:ln>
        </p:spPr>
      </p:pic>
    </p:spTree>
    <p:extLst>
      <p:ext uri="{BB962C8B-B14F-4D97-AF65-F5344CB8AC3E}">
        <p14:creationId xmlns:p14="http://schemas.microsoft.com/office/powerpoint/2010/main" val="1313460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134" y="808056"/>
            <a:ext cx="9461006" cy="1077229"/>
          </a:xfrm>
        </p:spPr>
        <p:txBody>
          <a:bodyPr/>
          <a:lstStyle/>
          <a:p>
            <a:pPr algn="l"/>
            <a:r>
              <a:rPr lang="en-IN" dirty="0"/>
              <a:t>Check the important feature:</a:t>
            </a:r>
          </a:p>
        </p:txBody>
      </p:sp>
      <p:sp>
        <p:nvSpPr>
          <p:cNvPr id="7" name="Content Placeholder 6"/>
          <p:cNvSpPr>
            <a:spLocks noGrp="1"/>
          </p:cNvSpPr>
          <p:nvPr>
            <p:ph idx="1"/>
          </p:nvPr>
        </p:nvSpPr>
        <p:spPr>
          <a:xfrm>
            <a:off x="1109134" y="1885285"/>
            <a:ext cx="4184082" cy="3253385"/>
          </a:xfrm>
        </p:spPr>
        <p:txBody>
          <a:bodyPr>
            <a:normAutofit/>
          </a:bodyPr>
          <a:lstStyle/>
          <a:p>
            <a:r>
              <a:rPr lang="en-IN" dirty="0"/>
              <a:t>1. Wheel base, width are the most important feature for predicting price.</a:t>
            </a:r>
          </a:p>
          <a:p>
            <a:r>
              <a:rPr lang="en-IN" dirty="0"/>
              <a:t>2. Interestingly Brand name, model name, steering type is the less importance feature.</a:t>
            </a:r>
          </a:p>
          <a:p>
            <a:endParaRPr lang="en-IN" dirty="0"/>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5140118" y="2006673"/>
            <a:ext cx="6181725" cy="3724275"/>
          </a:xfrm>
          <a:prstGeom prst="rect">
            <a:avLst/>
          </a:prstGeom>
          <a:noFill/>
          <a:ln>
            <a:noFill/>
          </a:ln>
        </p:spPr>
      </p:pic>
    </p:spTree>
    <p:extLst>
      <p:ext uri="{BB962C8B-B14F-4D97-AF65-F5344CB8AC3E}">
        <p14:creationId xmlns:p14="http://schemas.microsoft.com/office/powerpoint/2010/main" val="380833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933" y="940158"/>
            <a:ext cx="9134249" cy="894008"/>
          </a:xfrm>
        </p:spPr>
        <p:txBody>
          <a:bodyPr>
            <a:normAutofit fontScale="90000"/>
          </a:bodyPr>
          <a:lstStyle/>
          <a:p>
            <a:pPr algn="ctr"/>
            <a:r>
              <a:rPr lang="en-IN" b="1" dirty="0"/>
              <a:t>Limitations of this work and Scope for Future Work</a:t>
            </a:r>
            <a:br>
              <a:rPr lang="en-IN" b="1" dirty="0"/>
            </a:br>
            <a:endParaRPr lang="en-IN" dirty="0"/>
          </a:p>
        </p:txBody>
      </p:sp>
      <p:sp>
        <p:nvSpPr>
          <p:cNvPr id="3" name="Content Placeholder 2"/>
          <p:cNvSpPr>
            <a:spLocks noGrp="1"/>
          </p:cNvSpPr>
          <p:nvPr>
            <p:ph idx="1"/>
          </p:nvPr>
        </p:nvSpPr>
        <p:spPr>
          <a:xfrm>
            <a:off x="1159933" y="2562895"/>
            <a:ext cx="9134249" cy="3373293"/>
          </a:xfrm>
        </p:spPr>
        <p:txBody>
          <a:bodyPr>
            <a:normAutofit/>
          </a:bodyPr>
          <a:lstStyle/>
          <a:p>
            <a:pPr lvl="0"/>
            <a:r>
              <a:rPr lang="en-IN" sz="2000" dirty="0"/>
              <a:t>R2 score can increase with hyper parameter tuning with several different parameter. As it takes a lot of time, I am not able to use lot of parameters here for tuning. </a:t>
            </a:r>
          </a:p>
          <a:p>
            <a:pPr lvl="0"/>
            <a:r>
              <a:rPr lang="en-IN" sz="2000" dirty="0"/>
              <a:t>We can scrape more information from many internet marketplaces like </a:t>
            </a:r>
            <a:r>
              <a:rPr lang="en-IN" sz="2000" dirty="0" err="1"/>
              <a:t>olx</a:t>
            </a:r>
            <a:r>
              <a:rPr lang="en-IN" sz="2000" dirty="0"/>
              <a:t> and car24. Clearly, more information leads to more accurate forecasting.</a:t>
            </a:r>
          </a:p>
          <a:p>
            <a:r>
              <a:rPr lang="en-IN" sz="2000" dirty="0"/>
              <a:t>Data needs to be much precise and detailed for much better score.</a:t>
            </a:r>
          </a:p>
          <a:p>
            <a:pPr lvl="0"/>
            <a:endParaRPr lang="en-IN" sz="2000" dirty="0"/>
          </a:p>
        </p:txBody>
      </p:sp>
    </p:spTree>
    <p:extLst>
      <p:ext uri="{BB962C8B-B14F-4D97-AF65-F5344CB8AC3E}">
        <p14:creationId xmlns:p14="http://schemas.microsoft.com/office/powerpoint/2010/main" val="2135002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00F8C7-E216-89C6-81ED-74D0449C78A0}"/>
              </a:ext>
            </a:extLst>
          </p:cNvPr>
          <p:cNvPicPr>
            <a:picLocks noChangeAspect="1"/>
          </p:cNvPicPr>
          <p:nvPr/>
        </p:nvPicPr>
        <p:blipFill>
          <a:blip r:embed="rId2"/>
          <a:stretch>
            <a:fillRect/>
          </a:stretch>
        </p:blipFill>
        <p:spPr>
          <a:xfrm>
            <a:off x="3175000" y="1685925"/>
            <a:ext cx="4826000" cy="3486150"/>
          </a:xfrm>
          <a:prstGeom prst="rect">
            <a:avLst/>
          </a:prstGeom>
        </p:spPr>
      </p:pic>
    </p:spTree>
    <p:extLst>
      <p:ext uri="{BB962C8B-B14F-4D97-AF65-F5344CB8AC3E}">
        <p14:creationId xmlns:p14="http://schemas.microsoft.com/office/powerpoint/2010/main" val="147018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908147"/>
          </a:xfrm>
        </p:spPr>
        <p:txBody>
          <a:bodyPr>
            <a:normAutofit/>
          </a:bodyPr>
          <a:lstStyle/>
          <a:p>
            <a:pPr algn="ctr"/>
            <a:r>
              <a:rPr lang="en-US" b="1" dirty="0"/>
              <a:t>Problem Statement </a:t>
            </a:r>
            <a:endParaRPr lang="en-IN" b="1" dirty="0"/>
          </a:p>
        </p:txBody>
      </p:sp>
      <p:sp>
        <p:nvSpPr>
          <p:cNvPr id="3" name="Content Placeholder 2"/>
          <p:cNvSpPr>
            <a:spLocks noGrp="1"/>
          </p:cNvSpPr>
          <p:nvPr>
            <p:ph idx="1"/>
          </p:nvPr>
        </p:nvSpPr>
        <p:spPr>
          <a:xfrm>
            <a:off x="1100667" y="2540000"/>
            <a:ext cx="9691829" cy="3757769"/>
          </a:xfrm>
        </p:spPr>
        <p:txBody>
          <a:bodyPr>
            <a:normAutofit fontScale="92500" lnSpcReduction="20000"/>
          </a:bodyPr>
          <a:lstStyle/>
          <a:p>
            <a:pPr marL="0" indent="0" algn="just">
              <a:buNone/>
            </a:pPr>
            <a:r>
              <a:rPr lang="en-US" sz="2000" dirty="0"/>
              <a:t>With the </a:t>
            </a:r>
            <a:r>
              <a:rPr lang="en-US" sz="2000" dirty="0" err="1"/>
              <a:t>covid</a:t>
            </a:r>
            <a:r>
              <a:rPr lang="en-US" sz="2000"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2000" dirty="0" err="1"/>
              <a:t>covid</a:t>
            </a:r>
            <a:r>
              <a:rPr lang="en-US" sz="2000" dirty="0"/>
              <a:t> 19 impact, our client is facing problems with their previous car price valuation machine learning models. So, they are looking for new machine learning models from new data. We have to make car price valuation model. This project contains two phase:</a:t>
            </a:r>
          </a:p>
          <a:p>
            <a:pPr algn="just"/>
            <a:r>
              <a:rPr lang="en-US" sz="2000" b="1" dirty="0"/>
              <a:t>Data Collection Phase: </a:t>
            </a:r>
            <a:r>
              <a:rPr lang="en-US" sz="2000" dirty="0"/>
              <a:t>In this section, we need to scrape the data of used cars from websites (</a:t>
            </a:r>
            <a:r>
              <a:rPr lang="en-US" sz="2000" dirty="0" err="1"/>
              <a:t>Olx</a:t>
            </a:r>
            <a:r>
              <a:rPr lang="en-US" sz="2000" dirty="0"/>
              <a:t>, </a:t>
            </a:r>
            <a:r>
              <a:rPr lang="en-US" sz="2000" dirty="0" err="1"/>
              <a:t>cardekho</a:t>
            </a:r>
            <a:r>
              <a:rPr lang="en-US" sz="2000" dirty="0"/>
              <a:t>, Cars24 etc.)</a:t>
            </a:r>
          </a:p>
          <a:p>
            <a:pPr algn="just"/>
            <a:r>
              <a:rPr lang="en-US" sz="2000" b="1" dirty="0"/>
              <a:t>Model Building Phase: </a:t>
            </a:r>
            <a:r>
              <a:rPr lang="en-US" sz="2000" dirty="0"/>
              <a:t>After collecting the data, need to build a machine learning model. </a:t>
            </a:r>
          </a:p>
        </p:txBody>
      </p:sp>
    </p:spTree>
    <p:extLst>
      <p:ext uri="{BB962C8B-B14F-4D97-AF65-F5344CB8AC3E}">
        <p14:creationId xmlns:p14="http://schemas.microsoft.com/office/powerpoint/2010/main" val="250997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753228"/>
            <a:ext cx="9839459" cy="1080938"/>
          </a:xfrm>
        </p:spPr>
        <p:txBody>
          <a:bodyPr/>
          <a:lstStyle/>
          <a:p>
            <a:pPr algn="ctr"/>
            <a:r>
              <a:rPr lang="en-IN" dirty="0"/>
              <a:t>Data Sources and their formats</a:t>
            </a:r>
          </a:p>
        </p:txBody>
      </p:sp>
      <p:sp>
        <p:nvSpPr>
          <p:cNvPr id="3" name="Content Placeholder 2"/>
          <p:cNvSpPr>
            <a:spLocks noGrp="1"/>
          </p:cNvSpPr>
          <p:nvPr>
            <p:ph idx="1"/>
          </p:nvPr>
        </p:nvSpPr>
        <p:spPr>
          <a:xfrm>
            <a:off x="1371600" y="2653047"/>
            <a:ext cx="8922582" cy="3283141"/>
          </a:xfrm>
        </p:spPr>
        <p:txBody>
          <a:bodyPr>
            <a:normAutofit/>
          </a:bodyPr>
          <a:lstStyle/>
          <a:p>
            <a:pPr marL="0" indent="0" algn="just">
              <a:buNone/>
            </a:pPr>
            <a:endParaRPr lang="en-US" sz="2000" dirty="0"/>
          </a:p>
          <a:p>
            <a:pPr marL="0" indent="0" algn="just">
              <a:buNone/>
            </a:pPr>
            <a:endParaRPr lang="en-US" sz="2000" dirty="0"/>
          </a:p>
          <a:p>
            <a:pPr algn="just"/>
            <a:r>
              <a:rPr lang="en-US" sz="2000" dirty="0"/>
              <a:t>This dataset contain 5466 rows and 26 columns.</a:t>
            </a:r>
          </a:p>
          <a:p>
            <a:pPr algn="just"/>
            <a:r>
              <a:rPr lang="en-US" sz="2000" dirty="0"/>
              <a:t>Our target feature is </a:t>
            </a:r>
            <a:r>
              <a:rPr lang="en-US" sz="2000" dirty="0" err="1"/>
              <a:t>Price_Rs</a:t>
            </a:r>
            <a:r>
              <a:rPr lang="en-US" sz="2000" dirty="0"/>
              <a:t>.</a:t>
            </a:r>
          </a:p>
          <a:p>
            <a:pPr algn="just"/>
            <a:r>
              <a:rPr lang="en-US" sz="2000" dirty="0"/>
              <a:t>Most of the features are categorical.</a:t>
            </a:r>
          </a:p>
          <a:p>
            <a:pPr algn="just">
              <a:buFont typeface="Wingdings" panose="05000000000000000000" pitchFamily="2" charset="2"/>
              <a:buChar char="Ø"/>
            </a:pPr>
            <a:endParaRPr lang="en-IN" sz="2000" dirty="0"/>
          </a:p>
        </p:txBody>
      </p:sp>
    </p:spTree>
    <p:extLst>
      <p:ext uri="{BB962C8B-B14F-4D97-AF65-F5344CB8AC3E}">
        <p14:creationId xmlns:p14="http://schemas.microsoft.com/office/powerpoint/2010/main" val="258555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753228"/>
            <a:ext cx="9122205" cy="1080938"/>
          </a:xfrm>
        </p:spPr>
        <p:txBody>
          <a:bodyPr/>
          <a:lstStyle/>
          <a:p>
            <a:pPr algn="ctr"/>
            <a:r>
              <a:rPr lang="en-IN" dirty="0"/>
              <a:t>Data Pre-processing</a:t>
            </a:r>
          </a:p>
        </p:txBody>
      </p:sp>
      <p:sp>
        <p:nvSpPr>
          <p:cNvPr id="3" name="Content Placeholder 2"/>
          <p:cNvSpPr>
            <a:spLocks noGrp="1"/>
          </p:cNvSpPr>
          <p:nvPr>
            <p:ph idx="1"/>
          </p:nvPr>
        </p:nvSpPr>
        <p:spPr>
          <a:xfrm>
            <a:off x="1244600" y="2743200"/>
            <a:ext cx="9049582" cy="3192988"/>
          </a:xfrm>
        </p:spPr>
        <p:txBody>
          <a:bodyPr>
            <a:normAutofit fontScale="55000" lnSpcReduction="20000"/>
          </a:bodyPr>
          <a:lstStyle/>
          <a:p>
            <a:pPr algn="just"/>
            <a:r>
              <a:rPr lang="en-US" b="1" dirty="0"/>
              <a:t>Null value is present, need to impute this (All of the Categorical variables can be imputed with mode. All of the Numerical values can be imputed with Mean and Median. We can decide on imputation method based on boxplot &amp; </a:t>
            </a:r>
            <a:r>
              <a:rPr lang="en-US" b="1" dirty="0" err="1"/>
              <a:t>Distplot</a:t>
            </a:r>
            <a:r>
              <a:rPr lang="en-US" b="1" dirty="0"/>
              <a:t>.)</a:t>
            </a:r>
          </a:p>
          <a:p>
            <a:pPr algn="just"/>
            <a:r>
              <a:rPr lang="en-US" b="1" dirty="0"/>
              <a:t>Seems outliers are present as there is a difference between 75% and a max of some features.</a:t>
            </a:r>
          </a:p>
          <a:p>
            <a:pPr algn="just"/>
            <a:r>
              <a:rPr lang="en-US" b="1" dirty="0"/>
              <a:t>Minimum </a:t>
            </a:r>
            <a:r>
              <a:rPr lang="en-US" b="1" dirty="0" err="1"/>
              <a:t>Engine_displacement</a:t>
            </a:r>
            <a:r>
              <a:rPr lang="en-US" b="1" dirty="0"/>
              <a:t> is 0. Seems it is an error,</a:t>
            </a:r>
          </a:p>
          <a:p>
            <a:pPr algn="just"/>
            <a:r>
              <a:rPr lang="en-US" b="1" dirty="0"/>
              <a:t>Minimum </a:t>
            </a:r>
            <a:r>
              <a:rPr lang="en-US" b="1" dirty="0" err="1"/>
              <a:t>Length_mm</a:t>
            </a:r>
            <a:r>
              <a:rPr lang="en-US" b="1" dirty="0"/>
              <a:t> is 4 where the maximum is 5453.</a:t>
            </a:r>
          </a:p>
          <a:p>
            <a:pPr algn="just"/>
            <a:r>
              <a:rPr lang="en-US" b="1" dirty="0"/>
              <a:t>Minimum </a:t>
            </a:r>
            <a:r>
              <a:rPr lang="en-US" b="1" dirty="0" err="1"/>
              <a:t>Car_age</a:t>
            </a:r>
            <a:r>
              <a:rPr lang="en-US" b="1" dirty="0"/>
              <a:t> is 0 where the maximum is 20 years.</a:t>
            </a:r>
          </a:p>
          <a:p>
            <a:pPr algn="just"/>
            <a:r>
              <a:rPr lang="en-US" b="1" dirty="0"/>
              <a:t>Maximum Color of the car is White.</a:t>
            </a:r>
          </a:p>
          <a:p>
            <a:pPr algn="just"/>
            <a:r>
              <a:rPr lang="en-US" b="1" dirty="0"/>
              <a:t>In maximum cases </a:t>
            </a:r>
            <a:r>
              <a:rPr lang="en-US" b="1" dirty="0" err="1"/>
              <a:t>Max_Torque</a:t>
            </a:r>
            <a:r>
              <a:rPr lang="en-US" b="1" dirty="0"/>
              <a:t> of car is 200Nm@1750rpm.</a:t>
            </a:r>
          </a:p>
          <a:p>
            <a:pPr algn="just"/>
            <a:r>
              <a:rPr lang="en-US" b="1" dirty="0"/>
              <a:t>In maximum cases </a:t>
            </a:r>
            <a:r>
              <a:rPr lang="en-US" b="1" dirty="0" err="1"/>
              <a:t>Engine_Type</a:t>
            </a:r>
            <a:r>
              <a:rPr lang="en-US" b="1" dirty="0"/>
              <a:t> is In-Line Engine</a:t>
            </a:r>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412538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133" y="364068"/>
            <a:ext cx="6893741" cy="2861732"/>
          </a:xfrm>
        </p:spPr>
        <p:txBody>
          <a:bodyPr anchor="ctr">
            <a:normAutofit/>
          </a:bodyPr>
          <a:lstStyle/>
          <a:p>
            <a:pPr algn="ctr"/>
            <a:r>
              <a:rPr lang="en-US" sz="3600" b="1" dirty="0"/>
              <a:t>Exploratory Data Analysis (EDA)</a:t>
            </a:r>
            <a:endParaRPr lang="en-IN" sz="3600" b="1" dirty="0"/>
          </a:p>
        </p:txBody>
      </p:sp>
      <p:sp>
        <p:nvSpPr>
          <p:cNvPr id="3" name="Subtitle 2"/>
          <p:cNvSpPr>
            <a:spLocks noGrp="1"/>
          </p:cNvSpPr>
          <p:nvPr>
            <p:ph type="subTitle" idx="1"/>
          </p:nvPr>
        </p:nvSpPr>
        <p:spPr>
          <a:xfrm>
            <a:off x="1583267" y="4343400"/>
            <a:ext cx="6546607" cy="838200"/>
          </a:xfrm>
        </p:spPr>
        <p:txBody>
          <a:bodyPr>
            <a:normAutofit/>
          </a:bodyPr>
          <a:lstStyle/>
          <a:p>
            <a:pPr algn="ctr"/>
            <a:r>
              <a:rPr lang="en-IN" sz="2000" dirty="0"/>
              <a:t>Let’s start the observation exploration of feature analysis.  </a:t>
            </a:r>
          </a:p>
        </p:txBody>
      </p:sp>
    </p:spTree>
    <p:extLst>
      <p:ext uri="{BB962C8B-B14F-4D97-AF65-F5344CB8AC3E}">
        <p14:creationId xmlns:p14="http://schemas.microsoft.com/office/powerpoint/2010/main" val="86550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468" y="808056"/>
            <a:ext cx="6477000" cy="1077229"/>
          </a:xfrm>
        </p:spPr>
        <p:txBody>
          <a:bodyPr/>
          <a:lstStyle/>
          <a:p>
            <a:r>
              <a:rPr lang="en-US" dirty="0"/>
              <a:t>Project Flow Tasks Perform</a:t>
            </a:r>
            <a:endParaRPr lang="en-IN" dirty="0"/>
          </a:p>
        </p:txBody>
      </p:sp>
      <p:sp>
        <p:nvSpPr>
          <p:cNvPr id="3" name="Content Placeholder 2"/>
          <p:cNvSpPr>
            <a:spLocks noGrp="1"/>
          </p:cNvSpPr>
          <p:nvPr>
            <p:ph idx="1"/>
          </p:nvPr>
        </p:nvSpPr>
        <p:spPr>
          <a:xfrm>
            <a:off x="1244600" y="2052116"/>
            <a:ext cx="9325539" cy="3997828"/>
          </a:xfrm>
        </p:spPr>
        <p:txBody>
          <a:bodyPr>
            <a:normAutofit fontScale="70000" lnSpcReduction="20000"/>
          </a:bodyPr>
          <a:lstStyle/>
          <a:p>
            <a:pPr marL="273050" indent="-273050" algn="just">
              <a:buFont typeface="Wingdings" panose="05000000000000000000" pitchFamily="2" charset="2"/>
              <a:buChar char="§"/>
            </a:pPr>
            <a:r>
              <a:rPr lang="en-US" sz="2200" dirty="0"/>
              <a:t>Check the presence of duplicates or any data error.</a:t>
            </a:r>
          </a:p>
          <a:p>
            <a:pPr marL="273050" indent="-273050" algn="just">
              <a:buFont typeface="Wingdings" panose="05000000000000000000" pitchFamily="2" charset="2"/>
              <a:buChar char="§"/>
            </a:pPr>
            <a:r>
              <a:rPr lang="en-US" sz="2200" dirty="0"/>
              <a:t>Missing values present in the data set.</a:t>
            </a:r>
          </a:p>
          <a:p>
            <a:pPr marL="273050" indent="-273050" algn="just">
              <a:buFont typeface="Wingdings" panose="05000000000000000000" pitchFamily="2" charset="2"/>
              <a:buChar char="§"/>
            </a:pPr>
            <a:r>
              <a:rPr lang="en-US" sz="2200" dirty="0"/>
              <a:t>Imputation of missing value with mean, median or mode is performed.</a:t>
            </a:r>
          </a:p>
          <a:p>
            <a:pPr marL="273050" indent="-273050" algn="just">
              <a:buFont typeface="Wingdings" panose="05000000000000000000" pitchFamily="2" charset="2"/>
              <a:buChar char="§"/>
            </a:pPr>
            <a:r>
              <a:rPr lang="en-US" sz="2200" dirty="0"/>
              <a:t>Feature Engineering for extraction of a few new features out of existing features.</a:t>
            </a:r>
          </a:p>
          <a:p>
            <a:pPr marL="273050" indent="-273050" algn="just">
              <a:buFont typeface="Wingdings" panose="05000000000000000000" pitchFamily="2" charset="2"/>
              <a:buChar char="§"/>
            </a:pPr>
            <a:r>
              <a:rPr lang="en-US" sz="2200" dirty="0"/>
              <a:t>Feature selection</a:t>
            </a:r>
          </a:p>
          <a:p>
            <a:pPr marL="273050" indent="-273050" algn="just">
              <a:buFont typeface="Wingdings" panose="05000000000000000000" pitchFamily="2" charset="2"/>
              <a:buChar char="§"/>
            </a:pPr>
            <a:r>
              <a:rPr lang="en-US" sz="2200" dirty="0"/>
              <a:t>Label Encoding of Categorical features</a:t>
            </a:r>
          </a:p>
          <a:p>
            <a:pPr marL="273050" indent="-273050" algn="just">
              <a:buFont typeface="Wingdings" panose="05000000000000000000" pitchFamily="2" charset="2"/>
              <a:buChar char="§"/>
            </a:pPr>
            <a:r>
              <a:rPr lang="en-US" sz="2200" dirty="0"/>
              <a:t>Splitting of the dataset into input &amp; target feature</a:t>
            </a:r>
          </a:p>
          <a:p>
            <a:pPr marL="273050" indent="-273050" algn="just">
              <a:buFont typeface="Wingdings" panose="05000000000000000000" pitchFamily="2" charset="2"/>
              <a:buChar char="§"/>
            </a:pPr>
            <a:r>
              <a:rPr lang="en-US" sz="2200" dirty="0"/>
              <a:t>Standard Scaling of data</a:t>
            </a:r>
          </a:p>
          <a:p>
            <a:pPr marL="273050" indent="-273050" algn="just">
              <a:buFont typeface="Wingdings" panose="05000000000000000000" pitchFamily="2" charset="2"/>
              <a:buChar char="§"/>
            </a:pPr>
            <a:r>
              <a:rPr lang="en-US" sz="2200" dirty="0"/>
              <a:t>Finding the Final model with respect to the best Accuracy Score, CV Score.</a:t>
            </a:r>
            <a:endParaRPr lang="en-IN" sz="2200" dirty="0"/>
          </a:p>
          <a:p>
            <a:pPr marL="0" indent="0">
              <a:buNone/>
            </a:pPr>
            <a:endParaRPr lang="en-IN" dirty="0"/>
          </a:p>
        </p:txBody>
      </p:sp>
    </p:spTree>
    <p:extLst>
      <p:ext uri="{BB962C8B-B14F-4D97-AF65-F5344CB8AC3E}">
        <p14:creationId xmlns:p14="http://schemas.microsoft.com/office/powerpoint/2010/main" val="339102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666" y="254000"/>
            <a:ext cx="9313333" cy="1405467"/>
          </a:xfrm>
        </p:spPr>
        <p:txBody>
          <a:bodyPr>
            <a:normAutofit/>
          </a:bodyPr>
          <a:lstStyle/>
          <a:p>
            <a:pPr algn="ctr"/>
            <a:r>
              <a:rPr lang="en-US" b="1" i="0" dirty="0">
                <a:solidFill>
                  <a:srgbClr val="FFFFFF"/>
                </a:solidFill>
                <a:effectLst/>
                <a:latin typeface="-apple-system"/>
              </a:rPr>
              <a:t>Data Distribution for various features</a:t>
            </a:r>
            <a:endParaRPr lang="en-IN" b="1" dirty="0"/>
          </a:p>
        </p:txBody>
      </p:sp>
      <p:sp>
        <p:nvSpPr>
          <p:cNvPr id="4" name="Text Placeholder 3"/>
          <p:cNvSpPr>
            <a:spLocks noGrp="1"/>
          </p:cNvSpPr>
          <p:nvPr>
            <p:ph type="body" sz="half" idx="2"/>
          </p:nvPr>
        </p:nvSpPr>
        <p:spPr>
          <a:xfrm>
            <a:off x="1126066" y="2336799"/>
            <a:ext cx="6358468" cy="2006599"/>
          </a:xfrm>
        </p:spPr>
        <p:txBody>
          <a:bodyPr>
            <a:normAutofit fontScale="62500" lnSpcReduction="20000"/>
          </a:bodyPr>
          <a:lstStyle/>
          <a:p>
            <a:r>
              <a:rPr lang="en-IN" sz="2800" b="1" dirty="0"/>
              <a:t>Observations:</a:t>
            </a:r>
            <a:endParaRPr lang="en-IN" sz="2800" dirty="0"/>
          </a:p>
          <a:p>
            <a:endParaRPr lang="en-IN" dirty="0"/>
          </a:p>
          <a:p>
            <a:pPr marL="285750" indent="-285750">
              <a:buFont typeface="Wingdings" panose="05000000000000000000" pitchFamily="2" charset="2"/>
              <a:buChar char="§"/>
            </a:pPr>
            <a:r>
              <a:rPr lang="en-IN" sz="1800" dirty="0"/>
              <a:t>The maximum Fuel type is Petrol which is 57 %.</a:t>
            </a:r>
          </a:p>
          <a:p>
            <a:pPr marL="285750" indent="-285750">
              <a:buFont typeface="Wingdings" panose="05000000000000000000" pitchFamily="2" charset="2"/>
              <a:buChar char="§"/>
            </a:pPr>
            <a:r>
              <a:rPr lang="en-IN" sz="1800" dirty="0"/>
              <a:t>Minimum Fuel type is Electric.</a:t>
            </a:r>
          </a:p>
          <a:p>
            <a:pPr marL="285750" indent="-285750">
              <a:buFont typeface="Wingdings" panose="05000000000000000000" pitchFamily="2" charset="2"/>
              <a:buChar char="§"/>
            </a:pPr>
            <a:r>
              <a:rPr lang="en-US" sz="1800" dirty="0"/>
              <a:t>The maximum price for Petrol and LPG is the least expensive</a:t>
            </a:r>
            <a:r>
              <a:rPr lang="en-IN" sz="1800" dirty="0"/>
              <a:t> car.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180667" y="3429000"/>
            <a:ext cx="4885267" cy="2802467"/>
          </a:xfrm>
          <a:prstGeom prst="rect">
            <a:avLst/>
          </a:prstGeom>
          <a:noFill/>
          <a:ln>
            <a:noFill/>
          </a:ln>
        </p:spPr>
      </p:pic>
    </p:spTree>
    <p:extLst>
      <p:ext uri="{BB962C8B-B14F-4D97-AF65-F5344CB8AC3E}">
        <p14:creationId xmlns:p14="http://schemas.microsoft.com/office/powerpoint/2010/main" val="384495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575" y="-118533"/>
            <a:ext cx="3970986" cy="1227124"/>
          </a:xfrm>
        </p:spPr>
        <p:txBody>
          <a:bodyPr/>
          <a:lstStyle/>
          <a:p>
            <a:r>
              <a:rPr lang="en-US" dirty="0"/>
              <a:t>Observations:</a:t>
            </a:r>
            <a:endParaRPr lang="en-IN" dirty="0"/>
          </a:p>
        </p:txBody>
      </p:sp>
      <p:sp>
        <p:nvSpPr>
          <p:cNvPr id="4" name="Text Placeholder 3"/>
          <p:cNvSpPr>
            <a:spLocks noGrp="1"/>
          </p:cNvSpPr>
          <p:nvPr>
            <p:ph type="body" sz="half" idx="2"/>
          </p:nvPr>
        </p:nvSpPr>
        <p:spPr>
          <a:xfrm>
            <a:off x="942191" y="1522189"/>
            <a:ext cx="9437941" cy="2057400"/>
          </a:xfrm>
        </p:spPr>
        <p:txBody>
          <a:bodyPr>
            <a:normAutofit/>
          </a:bodyPr>
          <a:lstStyle/>
          <a:p>
            <a:pPr marL="342900" indent="-342900">
              <a:buFont typeface="Wingdings" panose="05000000000000000000" pitchFamily="2" charset="2"/>
              <a:buChar char="§"/>
            </a:pPr>
            <a:r>
              <a:rPr lang="en-IN" sz="2400" dirty="0"/>
              <a:t>Maximum ownership is the first owner around 76%.</a:t>
            </a:r>
          </a:p>
          <a:p>
            <a:pPr marL="342900" indent="-342900">
              <a:buFont typeface="Wingdings" panose="05000000000000000000" pitchFamily="2" charset="2"/>
              <a:buChar char="§"/>
            </a:pPr>
            <a:r>
              <a:rPr lang="en-IN" sz="2400" dirty="0"/>
              <a:t>Car from first owner is high price.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09501" y="4540556"/>
            <a:ext cx="4819190" cy="1944911"/>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484311"/>
            <a:ext cx="5080000" cy="2057400"/>
          </a:xfrm>
          <a:prstGeom prst="rect">
            <a:avLst/>
          </a:prstGeom>
          <a:noFill/>
          <a:ln>
            <a:noFill/>
          </a:ln>
        </p:spPr>
      </p:pic>
    </p:spTree>
    <p:extLst>
      <p:ext uri="{BB962C8B-B14F-4D97-AF65-F5344CB8AC3E}">
        <p14:creationId xmlns:p14="http://schemas.microsoft.com/office/powerpoint/2010/main" val="268752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261</TotalTime>
  <Words>1419</Words>
  <Application>Microsoft Office PowerPoint</Application>
  <PresentationFormat>Widescreen</PresentationFormat>
  <Paragraphs>122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Arial</vt:lpstr>
      <vt:lpstr>MS Shell Dlg 2</vt:lpstr>
      <vt:lpstr>Wingdings</vt:lpstr>
      <vt:lpstr>Wingdings 3</vt:lpstr>
      <vt:lpstr>Madison</vt:lpstr>
      <vt:lpstr>PROJECT ON CAR PRICE PREDICTION </vt:lpstr>
      <vt:lpstr>Introduction </vt:lpstr>
      <vt:lpstr>Problem Statement </vt:lpstr>
      <vt:lpstr>Data Sources and their formats</vt:lpstr>
      <vt:lpstr>Data Pre-processing</vt:lpstr>
      <vt:lpstr>Exploratory Data Analysis (EDA)</vt:lpstr>
      <vt:lpstr>Project Flow Tasks Perform</vt:lpstr>
      <vt:lpstr>Data Distribution for various features</vt:lpstr>
      <vt:lpstr>Observations:</vt:lpstr>
      <vt:lpstr>There are two Transmission type, Manual and Automatic.  Maximim transmission is Manual.  The pricing is high if the Transmission is Automatic  Maximim Insurance_Validity is Comprehensive which is 2055.  No such relationship between Insurance_Validity and corrosponding price.</vt:lpstr>
      <vt:lpstr>PowerPoint Presentation</vt:lpstr>
      <vt:lpstr>Observations:</vt:lpstr>
      <vt:lpstr>PowerPoint Presentation</vt:lpstr>
      <vt:lpstr>Observations:</vt:lpstr>
      <vt:lpstr>Some more observations:</vt:lpstr>
      <vt:lpstr>Continue…</vt:lpstr>
      <vt:lpstr>Correlation:</vt:lpstr>
      <vt:lpstr>Model Building</vt:lpstr>
      <vt:lpstr>Machine Learning Algorithm Used</vt:lpstr>
      <vt:lpstr>ML Model Building Flow</vt:lpstr>
      <vt:lpstr>Key Findings and Conclusions of the Study</vt:lpstr>
      <vt:lpstr>Conclusion:</vt:lpstr>
      <vt:lpstr>Check the important feature:</vt:lpstr>
      <vt:lpstr>Limitations of this work and Scope for 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Shalini Roy</cp:lastModifiedBy>
  <cp:revision>120</cp:revision>
  <dcterms:created xsi:type="dcterms:W3CDTF">2022-10-22T10:42:16Z</dcterms:created>
  <dcterms:modified xsi:type="dcterms:W3CDTF">2022-12-18T19:05:45Z</dcterms:modified>
</cp:coreProperties>
</file>