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6" r:id="rId1"/>
  </p:sldMasterIdLst>
  <p:sldIdLst>
    <p:sldId id="256" r:id="rId2"/>
    <p:sldId id="257" r:id="rId3"/>
    <p:sldId id="294" r:id="rId4"/>
    <p:sldId id="259" r:id="rId5"/>
    <p:sldId id="260" r:id="rId6"/>
    <p:sldId id="261" r:id="rId7"/>
    <p:sldId id="301" r:id="rId8"/>
    <p:sldId id="265" r:id="rId9"/>
    <p:sldId id="291" r:id="rId10"/>
    <p:sldId id="299" r:id="rId11"/>
    <p:sldId id="300" r:id="rId12"/>
    <p:sldId id="298" r:id="rId13"/>
    <p:sldId id="283" r:id="rId14"/>
    <p:sldId id="284" r:id="rId15"/>
    <p:sldId id="293" r:id="rId16"/>
    <p:sldId id="29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87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27968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46505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537634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04580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81999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20462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8552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865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786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726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33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971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395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7304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2707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415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0329459"/>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1455434"/>
            <a:ext cx="8937937" cy="2083246"/>
          </a:xfrm>
        </p:spPr>
        <p:txBody>
          <a:bodyPr>
            <a:normAutofit fontScale="90000"/>
          </a:bodyPr>
          <a:lstStyle/>
          <a:p>
            <a:pPr algn="ctr"/>
            <a:r>
              <a:rPr lang="en-IN" sz="4400" dirty="0"/>
              <a:t>SPAM SMS CLASSIFICATION Project</a:t>
            </a:r>
            <a:br>
              <a:rPr lang="en-IN" sz="4400" dirty="0"/>
            </a:br>
            <a:r>
              <a:rPr lang="en-IN" sz="4400" dirty="0"/>
              <a:t>using Machine Learning</a:t>
            </a:r>
          </a:p>
        </p:txBody>
      </p:sp>
      <p:sp>
        <p:nvSpPr>
          <p:cNvPr id="3" name="Subtitle 2"/>
          <p:cNvSpPr>
            <a:spLocks noGrp="1"/>
          </p:cNvSpPr>
          <p:nvPr>
            <p:ph type="subTitle" idx="1"/>
          </p:nvPr>
        </p:nvSpPr>
        <p:spPr>
          <a:xfrm>
            <a:off x="680322" y="5357611"/>
            <a:ext cx="8144134" cy="1094704"/>
          </a:xfrm>
        </p:spPr>
        <p:txBody>
          <a:bodyPr/>
          <a:lstStyle/>
          <a:p>
            <a:r>
              <a:rPr lang="en-US" dirty="0"/>
              <a:t>By- Jay Pandey</a:t>
            </a:r>
          </a:p>
          <a:p>
            <a:r>
              <a:rPr lang="en-US" dirty="0"/>
              <a:t>Internship 32</a:t>
            </a:r>
            <a:endParaRPr lang="en-IN" dirty="0"/>
          </a:p>
          <a:p>
            <a:endParaRPr lang="en-IN" dirty="0"/>
          </a:p>
        </p:txBody>
      </p:sp>
      <p:pic>
        <p:nvPicPr>
          <p:cNvPr id="4" name="Picture 3">
            <a:extLst>
              <a:ext uri="{FF2B5EF4-FFF2-40B4-BE49-F238E27FC236}">
                <a16:creationId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74509" y="225578"/>
            <a:ext cx="1901024" cy="1229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518" y="863599"/>
            <a:ext cx="9260945" cy="1109133"/>
          </a:xfrm>
        </p:spPr>
        <p:txBody>
          <a:bodyPr>
            <a:normAutofit/>
          </a:bodyPr>
          <a:lstStyle/>
          <a:p>
            <a:r>
              <a:rPr lang="en-US" dirty="0"/>
              <a:t>Visualize the comment length for Spam and not spam before </a:t>
            </a:r>
            <a:r>
              <a:rPr lang="en-US" dirty="0" err="1"/>
              <a:t>clening</a:t>
            </a:r>
            <a:r>
              <a:rPr lang="en-US" dirty="0"/>
              <a:t> and after cleaning:</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89416" y="2351870"/>
            <a:ext cx="4981575" cy="295275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389732" y="3286710"/>
            <a:ext cx="5362575" cy="3066415"/>
          </a:xfrm>
          <a:prstGeom prst="rect">
            <a:avLst/>
          </a:prstGeom>
          <a:noFill/>
          <a:ln>
            <a:noFill/>
          </a:ln>
        </p:spPr>
      </p:pic>
    </p:spTree>
    <p:extLst>
      <p:ext uri="{BB962C8B-B14F-4D97-AF65-F5344CB8AC3E}">
        <p14:creationId xmlns:p14="http://schemas.microsoft.com/office/powerpoint/2010/main" val="15983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134" y="389467"/>
            <a:ext cx="9498012" cy="1143000"/>
          </a:xfrm>
        </p:spPr>
        <p:txBody>
          <a:bodyPr>
            <a:normAutofit fontScale="90000"/>
          </a:bodyPr>
          <a:lstStyle/>
          <a:p>
            <a:r>
              <a:rPr lang="en-IN" dirty="0"/>
              <a:t>Word Cloud for Spam </a:t>
            </a:r>
            <a:r>
              <a:rPr lang="en-IN" dirty="0" err="1"/>
              <a:t>sms</a:t>
            </a:r>
            <a:r>
              <a:rPr lang="en-IN" dirty="0"/>
              <a:t>: </a:t>
            </a:r>
            <a:br>
              <a:rPr lang="en-IN" dirty="0"/>
            </a:br>
            <a:r>
              <a:rPr lang="en-IN" sz="2400" dirty="0">
                <a:latin typeface="Arial" panose="020B0604020202020204" pitchFamily="34" charset="0"/>
                <a:cs typeface="Arial" panose="020B0604020202020204" pitchFamily="34" charset="0"/>
              </a:rPr>
              <a:t>No such observation is noted from the below images.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0323" y="2174450"/>
            <a:ext cx="5105400" cy="359092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517783" y="2174450"/>
            <a:ext cx="5029200" cy="3619500"/>
          </a:xfrm>
          <a:prstGeom prst="rect">
            <a:avLst/>
          </a:prstGeom>
          <a:noFill/>
          <a:ln>
            <a:noFill/>
          </a:ln>
        </p:spPr>
      </p:pic>
    </p:spTree>
    <p:extLst>
      <p:ext uri="{BB962C8B-B14F-4D97-AF65-F5344CB8AC3E}">
        <p14:creationId xmlns:p14="http://schemas.microsoft.com/office/powerpoint/2010/main" val="303167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079" y="701898"/>
            <a:ext cx="8534400" cy="1507067"/>
          </a:xfrm>
        </p:spPr>
        <p:txBody>
          <a:bodyPr/>
          <a:lstStyle/>
          <a:p>
            <a:r>
              <a:rPr lang="en-IN" dirty="0"/>
              <a:t> AUC- ROC Curve: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21458" y="2518778"/>
            <a:ext cx="3905854" cy="3637324"/>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563060" y="2518778"/>
            <a:ext cx="4091731" cy="3637324"/>
          </a:xfrm>
          <a:prstGeom prst="rect">
            <a:avLst/>
          </a:prstGeom>
          <a:noFill/>
          <a:ln>
            <a:noFill/>
          </a:ln>
        </p:spPr>
      </p:pic>
    </p:spTree>
    <p:extLst>
      <p:ext uri="{BB962C8B-B14F-4D97-AF65-F5344CB8AC3E}">
        <p14:creationId xmlns:p14="http://schemas.microsoft.com/office/powerpoint/2010/main" val="95855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lstStyle/>
          <a:p>
            <a:pPr algn="ctr"/>
            <a:r>
              <a:rPr lang="en-US" dirty="0"/>
              <a:t>Machine Learning Model Building</a:t>
            </a:r>
            <a:endParaRPr lang="en-IN" dirty="0"/>
          </a:p>
        </p:txBody>
      </p:sp>
    </p:spTree>
    <p:extLst>
      <p:ext uri="{BB962C8B-B14F-4D97-AF65-F5344CB8AC3E}">
        <p14:creationId xmlns:p14="http://schemas.microsoft.com/office/powerpoint/2010/main" val="340597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678" y="694265"/>
            <a:ext cx="9238722" cy="1507067"/>
          </a:xfrm>
        </p:spPr>
        <p:txBody>
          <a:bodyPr>
            <a:normAutofit/>
          </a:bodyPr>
          <a:lstStyle/>
          <a:p>
            <a:r>
              <a:rPr lang="en-US" dirty="0"/>
              <a:t>Machine Learning Algorithm Used</a:t>
            </a:r>
            <a:endParaRPr lang="en-IN" dirty="0"/>
          </a:p>
        </p:txBody>
      </p:sp>
      <p:sp>
        <p:nvSpPr>
          <p:cNvPr id="3" name="Content Placeholder 2"/>
          <p:cNvSpPr>
            <a:spLocks noGrp="1"/>
          </p:cNvSpPr>
          <p:nvPr>
            <p:ph idx="1"/>
          </p:nvPr>
        </p:nvSpPr>
        <p:spPr>
          <a:xfrm>
            <a:off x="1454679" y="2404533"/>
            <a:ext cx="8900054" cy="3615267"/>
          </a:xfrm>
        </p:spPr>
        <p:txBody>
          <a:bodyPr>
            <a:normAutofit lnSpcReduction="10000"/>
          </a:bodyPr>
          <a:lstStyle/>
          <a:p>
            <a:pPr marL="0" indent="0">
              <a:buNone/>
            </a:pPr>
            <a:r>
              <a:rPr lang="en-IN" sz="2000" b="1" dirty="0">
                <a:ea typeface="Bahnschrift SemiLight" panose="020B0502040204020203" pitchFamily="34" charset="0"/>
                <a:cs typeface="Mangal" panose="02040503050203030202" pitchFamily="18" charset="0"/>
              </a:rPr>
              <a:t>The different classification algorithm 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a:t>Logistic Regression</a:t>
            </a:r>
          </a:p>
          <a:p>
            <a:pPr lvl="0"/>
            <a:r>
              <a:rPr lang="en-IN" sz="2000" dirty="0"/>
              <a:t>Decision Tree Classifier</a:t>
            </a:r>
          </a:p>
          <a:p>
            <a:pPr lvl="0"/>
            <a:r>
              <a:rPr lang="en-IN" sz="2000" dirty="0"/>
              <a:t>Gradient Boosting Classifier</a:t>
            </a:r>
          </a:p>
          <a:p>
            <a:pPr lvl="0"/>
            <a:r>
              <a:rPr lang="en-IN" sz="2000" dirty="0"/>
              <a:t>Multinomial Naïve Bayes Classifier</a:t>
            </a:r>
          </a:p>
          <a:p>
            <a:pPr marL="0" lvl="0" indent="0">
              <a:buNone/>
            </a:pPr>
            <a:r>
              <a:rPr lang="en-IN" sz="2000" dirty="0"/>
              <a:t>For final model the target variable is as follows after using Naïve Bayes. </a:t>
            </a:r>
            <a:r>
              <a:rPr lang="en-US" sz="2000" dirty="0"/>
              <a:t>For instances, Gmail’s interface is using the algorithm based on machine learning program to keep their users’ inbox free of spam messages. </a:t>
            </a:r>
            <a:endParaRPr lang="en-IN" sz="2000" dirty="0"/>
          </a:p>
        </p:txBody>
      </p:sp>
    </p:spTree>
    <p:extLst>
      <p:ext uri="{BB962C8B-B14F-4D97-AF65-F5344CB8AC3E}">
        <p14:creationId xmlns:p14="http://schemas.microsoft.com/office/powerpoint/2010/main" val="128369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467" y="650384"/>
            <a:ext cx="10668000" cy="1288484"/>
          </a:xfrm>
        </p:spPr>
        <p:txBody>
          <a:bodyPr/>
          <a:lstStyle/>
          <a:p>
            <a:r>
              <a:rPr lang="en-IN" dirty="0" err="1"/>
              <a:t>Hyperparameter</a:t>
            </a:r>
            <a:r>
              <a:rPr lang="en-IN" dirty="0"/>
              <a:t> tuning, Final Model and Confusion Matrix:</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818021" y="2361122"/>
            <a:ext cx="3652501" cy="3846495"/>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938077" y="2361122"/>
            <a:ext cx="5267325" cy="1473200"/>
          </a:xfrm>
          <a:prstGeom prst="rect">
            <a:avLst/>
          </a:prstGeom>
          <a:noFill/>
          <a:ln>
            <a:noFill/>
          </a:ln>
        </p:spPr>
      </p:pic>
      <p:pic>
        <p:nvPicPr>
          <p:cNvPr id="3" name="Picture 2"/>
          <p:cNvPicPr>
            <a:picLocks noChangeAspect="1"/>
          </p:cNvPicPr>
          <p:nvPr/>
        </p:nvPicPr>
        <p:blipFill>
          <a:blip r:embed="rId4"/>
          <a:stretch>
            <a:fillRect/>
          </a:stretch>
        </p:blipFill>
        <p:spPr>
          <a:xfrm>
            <a:off x="1476767" y="4087934"/>
            <a:ext cx="4289271" cy="2517832"/>
          </a:xfrm>
          <a:prstGeom prst="rect">
            <a:avLst/>
          </a:prstGeom>
        </p:spPr>
      </p:pic>
    </p:spTree>
    <p:extLst>
      <p:ext uri="{BB962C8B-B14F-4D97-AF65-F5344CB8AC3E}">
        <p14:creationId xmlns:p14="http://schemas.microsoft.com/office/powerpoint/2010/main" val="38083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A523C2-D086-7F4C-E96D-296EDCEEAE35}"/>
              </a:ext>
            </a:extLst>
          </p:cNvPr>
          <p:cNvPicPr>
            <a:picLocks noChangeAspect="1"/>
          </p:cNvPicPr>
          <p:nvPr/>
        </p:nvPicPr>
        <p:blipFill>
          <a:blip r:embed="rId2"/>
          <a:stretch>
            <a:fillRect/>
          </a:stretch>
        </p:blipFill>
        <p:spPr>
          <a:xfrm>
            <a:off x="1684867" y="1058334"/>
            <a:ext cx="7586133" cy="4591050"/>
          </a:xfrm>
          <a:prstGeom prst="rect">
            <a:avLst/>
          </a:prstGeom>
        </p:spPr>
      </p:pic>
    </p:spTree>
    <p:extLst>
      <p:ext uri="{BB962C8B-B14F-4D97-AF65-F5344CB8AC3E}">
        <p14:creationId xmlns:p14="http://schemas.microsoft.com/office/powerpoint/2010/main" val="147018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a:bodyPr>
          <a:lstStyle/>
          <a:p>
            <a:pPr algn="ctr"/>
            <a:r>
              <a:rPr lang="en-US" dirty="0"/>
              <a:t>Introduction to </a:t>
            </a:r>
            <a:r>
              <a:rPr lang="fr-FR" dirty="0"/>
              <a:t>Spam SMS Classifier </a:t>
            </a:r>
            <a:endParaRPr lang="en-IN" dirty="0"/>
          </a:p>
        </p:txBody>
      </p:sp>
      <p:sp>
        <p:nvSpPr>
          <p:cNvPr id="3" name="Content Placeholder 2"/>
          <p:cNvSpPr>
            <a:spLocks noGrp="1"/>
          </p:cNvSpPr>
          <p:nvPr>
            <p:ph idx="1"/>
          </p:nvPr>
        </p:nvSpPr>
        <p:spPr>
          <a:xfrm>
            <a:off x="6568224" y="2446986"/>
            <a:ext cx="5177308" cy="3734873"/>
          </a:xfrm>
        </p:spPr>
        <p:txBody>
          <a:bodyPr>
            <a:normAutofit/>
          </a:bodyPr>
          <a:lstStyle/>
          <a:p>
            <a:pPr marL="0" indent="0">
              <a:buNone/>
            </a:pPr>
            <a:endParaRPr lang="en-US" dirty="0"/>
          </a:p>
          <a:p>
            <a:pPr marL="0" indent="0">
              <a:buNone/>
            </a:pPr>
            <a:r>
              <a:rPr lang="en-US" dirty="0"/>
              <a:t>The spam detection is </a:t>
            </a:r>
            <a:r>
              <a:rPr lang="en-US" b="1" dirty="0"/>
              <a:t>a big issue in mobile message communication due to which mobile message communication is insecure</a:t>
            </a:r>
            <a:r>
              <a:rPr lang="en-US" dirty="0"/>
              <a:t>. In order to tackle this problem, an accurate and precise method is needed to detect the spam in mobile message communication.</a:t>
            </a:r>
            <a:endParaRPr lang="en-IN" dirty="0">
              <a:solidFill>
                <a:schemeClr val="tx1"/>
              </a:solidFill>
            </a:endParaRPr>
          </a:p>
        </p:txBody>
      </p:sp>
      <p:sp>
        <p:nvSpPr>
          <p:cNvPr id="4" name="AutoShape 2" descr="Toxic Comment Classification Models Comparison and Selection | by Neha  Bhangal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1615033-40C8-460E-0922-47853332FDE1}"/>
              </a:ext>
            </a:extLst>
          </p:cNvPr>
          <p:cNvPicPr>
            <a:picLocks noChangeAspect="1"/>
          </p:cNvPicPr>
          <p:nvPr/>
        </p:nvPicPr>
        <p:blipFill>
          <a:blip r:embed="rId2"/>
          <a:stretch>
            <a:fillRect/>
          </a:stretch>
        </p:blipFill>
        <p:spPr>
          <a:xfrm>
            <a:off x="1794727" y="3161091"/>
            <a:ext cx="3378406" cy="2701922"/>
          </a:xfrm>
          <a:prstGeom prst="rect">
            <a:avLst/>
          </a:prstGeom>
        </p:spPr>
      </p:pic>
    </p:spTree>
    <p:extLst>
      <p:ext uri="{BB962C8B-B14F-4D97-AF65-F5344CB8AC3E}">
        <p14:creationId xmlns:p14="http://schemas.microsoft.com/office/powerpoint/2010/main" val="49884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10150811" cy="1080938"/>
          </a:xfrm>
        </p:spPr>
        <p:txBody>
          <a:bodyPr/>
          <a:lstStyle/>
          <a:p>
            <a:r>
              <a:rPr lang="en-US" dirty="0"/>
              <a:t>Introduction to </a:t>
            </a:r>
            <a:r>
              <a:rPr lang="fr-FR" dirty="0"/>
              <a:t>Spam SMS Classifier  </a:t>
            </a:r>
            <a:endParaRPr lang="en-IN" dirty="0"/>
          </a:p>
        </p:txBody>
      </p:sp>
      <p:sp>
        <p:nvSpPr>
          <p:cNvPr id="3" name="Content Placeholder 2"/>
          <p:cNvSpPr>
            <a:spLocks noGrp="1"/>
          </p:cNvSpPr>
          <p:nvPr>
            <p:ph idx="1"/>
          </p:nvPr>
        </p:nvSpPr>
        <p:spPr>
          <a:xfrm>
            <a:off x="845079" y="1834166"/>
            <a:ext cx="8534400" cy="3615267"/>
          </a:xfrm>
        </p:spPr>
        <p:txBody>
          <a:bodyPr>
            <a:normAutofit/>
          </a:bodyPr>
          <a:lstStyle/>
          <a:p>
            <a:pPr marL="0" indent="0" algn="just">
              <a:buNone/>
            </a:pPr>
            <a:r>
              <a:rPr lang="en-IN" dirty="0"/>
              <a:t>The SMS Spam Collection is a set of SMS tagged messages that have been collected for SMS Spam research. It contains one set of SMS messages in English of 5,574 messages, tagged according being ham (legitimate) or Spam. </a:t>
            </a:r>
          </a:p>
          <a:p>
            <a:pPr marL="0" indent="0" algn="just">
              <a:buNone/>
            </a:pPr>
            <a:r>
              <a:rPr lang="en-IN" dirty="0"/>
              <a:t>Spam Detector is used to detect unwanted, malicious and virus infected texts and helps to separate them from the </a:t>
            </a:r>
            <a:r>
              <a:rPr lang="en-IN" dirty="0" err="1"/>
              <a:t>nonspam</a:t>
            </a:r>
            <a:r>
              <a:rPr lang="en-IN" dirty="0"/>
              <a:t> texts. It uses a binary type of classification containing the labels such as ‘ham’ (</a:t>
            </a:r>
            <a:r>
              <a:rPr lang="en-IN" dirty="0" err="1"/>
              <a:t>nonspam</a:t>
            </a:r>
            <a:r>
              <a:rPr lang="en-IN" dirty="0"/>
              <a:t>) and spam. Application of this can be seen in Google Mail (GMAIL) where it segregates the spam emails in order to prevent them from getting into the user’s inbox.</a:t>
            </a:r>
          </a:p>
        </p:txBody>
      </p:sp>
    </p:spTree>
    <p:extLst>
      <p:ext uri="{BB962C8B-B14F-4D97-AF65-F5344CB8AC3E}">
        <p14:creationId xmlns:p14="http://schemas.microsoft.com/office/powerpoint/2010/main" val="351717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dirty="0"/>
              <a:t>Problem Statement </a:t>
            </a:r>
            <a:endParaRPr lang="en-IN" dirty="0"/>
          </a:p>
        </p:txBody>
      </p:sp>
      <p:sp>
        <p:nvSpPr>
          <p:cNvPr id="3" name="Content Placeholder 2"/>
          <p:cNvSpPr>
            <a:spLocks noGrp="1"/>
          </p:cNvSpPr>
          <p:nvPr>
            <p:ph idx="1"/>
          </p:nvPr>
        </p:nvSpPr>
        <p:spPr>
          <a:xfrm>
            <a:off x="772732" y="2562896"/>
            <a:ext cx="10123867" cy="2009104"/>
          </a:xfrm>
        </p:spPr>
        <p:txBody>
          <a:bodyPr>
            <a:normAutofit/>
          </a:bodyPr>
          <a:lstStyle/>
          <a:p>
            <a:pPr marL="0" indent="0" algn="just">
              <a:buNone/>
            </a:pPr>
            <a:r>
              <a:rPr lang="en-IN" b="1" dirty="0">
                <a:ea typeface="Calibri" panose="020F0502020204030204" pitchFamily="34" charset="0"/>
                <a:cs typeface="Mangal" panose="02040503050203030202" pitchFamily="18" charset="0"/>
              </a:rPr>
              <a:t>Our</a:t>
            </a:r>
            <a:r>
              <a:rPr lang="en-IN" sz="2800" b="1" dirty="0">
                <a:ea typeface="Calibri" panose="020F0502020204030204" pitchFamily="34" charset="0"/>
                <a:cs typeface="Mangal" panose="02040503050203030202" pitchFamily="18" charset="0"/>
              </a:rPr>
              <a:t> </a:t>
            </a:r>
            <a:r>
              <a:rPr lang="en-IN" b="1" dirty="0">
                <a:ea typeface="Calibri" panose="020F0502020204030204" pitchFamily="34" charset="0"/>
                <a:cs typeface="Mangal" panose="02040503050203030202" pitchFamily="18" charset="0"/>
              </a:rPr>
              <a:t>goal of these two parts of article is to show how you could design a spam filtering system from scratch</a:t>
            </a:r>
            <a:endParaRPr lang="en-US" b="1" dirty="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0997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normAutofit/>
          </a:bodyPr>
          <a:lstStyle/>
          <a:p>
            <a:pPr algn="ctr"/>
            <a:r>
              <a:rPr lang="en-US" dirty="0"/>
              <a:t>Sources of data and their formats</a:t>
            </a:r>
            <a:endParaRPr lang="en-IN" dirty="0"/>
          </a:p>
        </p:txBody>
      </p:sp>
      <p:sp>
        <p:nvSpPr>
          <p:cNvPr id="3" name="Content Placeholder 2"/>
          <p:cNvSpPr>
            <a:spLocks noGrp="1"/>
          </p:cNvSpPr>
          <p:nvPr>
            <p:ph idx="1"/>
          </p:nvPr>
        </p:nvSpPr>
        <p:spPr>
          <a:xfrm>
            <a:off x="1693975" y="2161981"/>
            <a:ext cx="8804049" cy="2977286"/>
          </a:xfrm>
        </p:spPr>
        <p:txBody>
          <a:bodyPr>
            <a:normAutofit/>
          </a:bodyPr>
          <a:lstStyle/>
          <a:p>
            <a:pPr marL="0" indent="0" algn="just">
              <a:buNone/>
            </a:pPr>
            <a:endParaRPr lang="en-US" sz="2000" dirty="0"/>
          </a:p>
          <a:p>
            <a:pPr marL="0" indent="0" algn="just">
              <a:buNone/>
            </a:pPr>
            <a:r>
              <a:rPr lang="en-IN" sz="2000" dirty="0"/>
              <a:t>A collection of 5573 rows SMS spam messages was manually extracted from the </a:t>
            </a:r>
            <a:r>
              <a:rPr lang="en-IN" sz="2000" dirty="0" err="1"/>
              <a:t>Grumbletext</a:t>
            </a:r>
            <a:r>
              <a:rPr lang="en-IN" sz="2000" dirty="0"/>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p>
        </p:txBody>
      </p:sp>
    </p:spTree>
    <p:extLst>
      <p:ext uri="{BB962C8B-B14F-4D97-AF65-F5344CB8AC3E}">
        <p14:creationId xmlns:p14="http://schemas.microsoft.com/office/powerpoint/2010/main" val="258555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dirty="0"/>
              <a:t>Data Pre-processing</a:t>
            </a:r>
          </a:p>
        </p:txBody>
      </p:sp>
      <p:sp>
        <p:nvSpPr>
          <p:cNvPr id="3" name="Content Placeholder 2"/>
          <p:cNvSpPr>
            <a:spLocks noGrp="1"/>
          </p:cNvSpPr>
          <p:nvPr>
            <p:ph idx="1"/>
          </p:nvPr>
        </p:nvSpPr>
        <p:spPr>
          <a:xfrm>
            <a:off x="680321" y="2588653"/>
            <a:ext cx="9613861" cy="3347535"/>
          </a:xfrm>
        </p:spPr>
        <p:txBody>
          <a:bodyPr>
            <a:normAutofit/>
          </a:bodyPr>
          <a:lstStyle/>
          <a:p>
            <a:pPr algn="just">
              <a:buFont typeface="Wingdings" panose="05000000000000000000" pitchFamily="2" charset="2"/>
              <a:buChar char="Ø"/>
            </a:pPr>
            <a:r>
              <a:rPr lang="en-US" b="1" dirty="0"/>
              <a:t>1. </a:t>
            </a:r>
            <a:r>
              <a:rPr lang="en-IN" dirty="0"/>
              <a:t>' --', 'null', 'NA', '  ' are not present in the dataset.</a:t>
            </a:r>
          </a:p>
          <a:p>
            <a:pPr algn="just">
              <a:buFont typeface="Wingdings" panose="05000000000000000000" pitchFamily="2" charset="2"/>
              <a:buChar char="Ø"/>
            </a:pPr>
            <a:r>
              <a:rPr lang="en-US" dirty="0"/>
              <a:t>2. </a:t>
            </a:r>
            <a:r>
              <a:rPr lang="en-IN" dirty="0"/>
              <a:t>Drop the unnecessary column from both dataset.</a:t>
            </a:r>
          </a:p>
          <a:p>
            <a:pPr algn="just">
              <a:buFont typeface="Wingdings" panose="05000000000000000000" pitchFamily="2" charset="2"/>
              <a:buChar char="Ø"/>
            </a:pPr>
            <a:r>
              <a:rPr lang="en-US" dirty="0"/>
              <a:t>3. </a:t>
            </a:r>
            <a:r>
              <a:rPr lang="en-IN" dirty="0"/>
              <a:t>calculate the comment length before cleaning.</a:t>
            </a:r>
          </a:p>
          <a:p>
            <a:pPr algn="just">
              <a:buFont typeface="Wingdings" panose="05000000000000000000" pitchFamily="2" charset="2"/>
              <a:buChar char="Ø"/>
            </a:pPr>
            <a:r>
              <a:rPr lang="en-IN" dirty="0"/>
              <a:t>4</a:t>
            </a:r>
            <a:r>
              <a:rPr lang="en-US" dirty="0"/>
              <a:t>. </a:t>
            </a:r>
            <a:r>
              <a:rPr lang="en-IN" dirty="0"/>
              <a:t>Rename the two final columns as type and </a:t>
            </a:r>
            <a:r>
              <a:rPr lang="en-IN" dirty="0" err="1"/>
              <a:t>massage_body</a:t>
            </a:r>
            <a:r>
              <a:rPr lang="en-IN" dirty="0"/>
              <a:t>.</a:t>
            </a:r>
          </a:p>
          <a:p>
            <a:pPr algn="just">
              <a:buFont typeface="Wingdings" panose="05000000000000000000" pitchFamily="2" charset="2"/>
              <a:buChar char="Ø"/>
            </a:pPr>
            <a:r>
              <a:rPr lang="en-US" dirty="0"/>
              <a:t>5. </a:t>
            </a:r>
            <a:r>
              <a:rPr lang="en-IN" dirty="0"/>
              <a:t>Encoding type column.</a:t>
            </a:r>
          </a:p>
          <a:p>
            <a:pPr algn="just">
              <a:buFont typeface="Wingdings" panose="05000000000000000000" pitchFamily="2" charset="2"/>
              <a:buChar char="Ø"/>
            </a:pPr>
            <a:r>
              <a:rPr lang="en-US" dirty="0"/>
              <a:t>6. Doing NLP steps.</a:t>
            </a:r>
          </a:p>
          <a:p>
            <a:pPr algn="just">
              <a:buFont typeface="Wingdings" panose="05000000000000000000" pitchFamily="2" charset="2"/>
              <a:buChar char="Ø"/>
            </a:pPr>
            <a:endParaRPr lang="en-US" dirty="0"/>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41253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678" y="499532"/>
            <a:ext cx="8534400" cy="1507067"/>
          </a:xfrm>
        </p:spPr>
        <p:txBody>
          <a:bodyPr/>
          <a:lstStyle/>
          <a:p>
            <a:r>
              <a:rPr lang="en-IN" dirty="0"/>
              <a:t>Natural Language Processing:</a:t>
            </a:r>
          </a:p>
        </p:txBody>
      </p:sp>
      <p:sp>
        <p:nvSpPr>
          <p:cNvPr id="5" name="Content Placeholder 4"/>
          <p:cNvSpPr>
            <a:spLocks noGrp="1"/>
          </p:cNvSpPr>
          <p:nvPr>
            <p:ph idx="1"/>
          </p:nvPr>
        </p:nvSpPr>
        <p:spPr>
          <a:xfrm>
            <a:off x="680321" y="1828801"/>
            <a:ext cx="4518212" cy="4013200"/>
          </a:xfrm>
        </p:spPr>
        <p:txBody>
          <a:bodyPr>
            <a:normAutofit/>
          </a:bodyPr>
          <a:lstStyle/>
          <a:p>
            <a:pPr marL="0" indent="0">
              <a:buNone/>
            </a:pPr>
            <a:r>
              <a:rPr lang="en-IN" dirty="0"/>
              <a:t>Import all necessary libraries for NLP. Now let’s remove all </a:t>
            </a:r>
            <a:r>
              <a:rPr lang="en-IN" dirty="0" err="1"/>
              <a:t>alphabates</a:t>
            </a:r>
            <a:r>
              <a:rPr lang="en-IN" dirty="0"/>
              <a:t>, numbers from the text body. Then apply Stemmer, Stop words and such necessary NLP steps on massage body for cleaning the dataset. We also use Count </a:t>
            </a:r>
            <a:r>
              <a:rPr lang="en-IN" dirty="0" err="1"/>
              <a:t>Vectorizer</a:t>
            </a:r>
            <a:r>
              <a:rPr lang="en-IN" dirty="0"/>
              <a:t> method on the features and label encoding on target variable.</a:t>
            </a:r>
          </a:p>
          <a:p>
            <a:pPr marL="0" indent="0">
              <a:buNone/>
            </a:pPr>
            <a:endParaRPr lang="en-US" dirty="0"/>
          </a:p>
          <a:p>
            <a:pPr marL="0" indent="0">
              <a:buNone/>
            </a:pPr>
            <a:endParaRPr lang="en-IN"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300133" y="3013655"/>
            <a:ext cx="6239337" cy="1837747"/>
          </a:xfrm>
          <a:prstGeom prst="rect">
            <a:avLst/>
          </a:prstGeom>
          <a:noFill/>
          <a:ln>
            <a:noFill/>
          </a:ln>
        </p:spPr>
      </p:pic>
    </p:spTree>
    <p:extLst>
      <p:ext uri="{BB962C8B-B14F-4D97-AF65-F5344CB8AC3E}">
        <p14:creationId xmlns:p14="http://schemas.microsoft.com/office/powerpoint/2010/main" val="127501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8945" y="262466"/>
            <a:ext cx="10127721" cy="2065867"/>
          </a:xfrm>
        </p:spPr>
        <p:txBody>
          <a:bodyPr anchor="ctr"/>
          <a:lstStyle/>
          <a:p>
            <a:pPr algn="ctr"/>
            <a:r>
              <a:rPr lang="en-US" dirty="0"/>
              <a:t>Exploratory Data Analysis</a:t>
            </a:r>
            <a:endParaRPr lang="en-IN" dirty="0"/>
          </a:p>
        </p:txBody>
      </p:sp>
      <p:sp>
        <p:nvSpPr>
          <p:cNvPr id="3" name="Subtitle 2"/>
          <p:cNvSpPr>
            <a:spLocks noGrp="1"/>
          </p:cNvSpPr>
          <p:nvPr>
            <p:ph type="subTitle" idx="1"/>
          </p:nvPr>
        </p:nvSpPr>
        <p:spPr>
          <a:xfrm>
            <a:off x="684211" y="3014133"/>
            <a:ext cx="7028921" cy="1329267"/>
          </a:xfrm>
        </p:spPr>
        <p:txBody>
          <a:bodyPr/>
          <a:lstStyle/>
          <a:p>
            <a:pPr algn="ctr"/>
            <a:r>
              <a:rPr lang="en-IN" dirty="0"/>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133" y="1447800"/>
            <a:ext cx="9506479" cy="704285"/>
          </a:xfrm>
        </p:spPr>
        <p:txBody>
          <a:bodyPr/>
          <a:lstStyle/>
          <a:p>
            <a:pPr algn="ctr"/>
            <a:r>
              <a:rPr lang="en-IN" dirty="0"/>
              <a:t>Different feature’s data Distribution</a:t>
            </a:r>
          </a:p>
        </p:txBody>
      </p:sp>
      <p:sp>
        <p:nvSpPr>
          <p:cNvPr id="4" name="Text Placeholder 3"/>
          <p:cNvSpPr>
            <a:spLocks noGrp="1"/>
          </p:cNvSpPr>
          <p:nvPr>
            <p:ph type="body" sz="half" idx="2"/>
          </p:nvPr>
        </p:nvSpPr>
        <p:spPr>
          <a:xfrm>
            <a:off x="738507" y="3098800"/>
            <a:ext cx="6021388" cy="2006599"/>
          </a:xfrm>
        </p:spPr>
        <p:txBody>
          <a:bodyPr/>
          <a:lstStyle/>
          <a:p>
            <a:r>
              <a:rPr lang="en-IN" sz="2800" b="1" dirty="0"/>
              <a:t>Observations:</a:t>
            </a:r>
            <a:endParaRPr lang="en-IN" sz="2800" dirty="0"/>
          </a:p>
          <a:p>
            <a:endParaRPr lang="en-IN" dirty="0"/>
          </a:p>
          <a:p>
            <a:r>
              <a:rPr lang="en-US" sz="1800" dirty="0"/>
              <a:t>Here maximum comments are not spam.</a:t>
            </a:r>
            <a:endParaRPr lang="en-IN" sz="1800" dirty="0"/>
          </a:p>
        </p:txBody>
      </p:sp>
      <p:pic>
        <p:nvPicPr>
          <p:cNvPr id="3" name="Picture 2"/>
          <p:cNvPicPr>
            <a:picLocks noChangeAspect="1"/>
          </p:cNvPicPr>
          <p:nvPr/>
        </p:nvPicPr>
        <p:blipFill>
          <a:blip r:embed="rId2"/>
          <a:stretch>
            <a:fillRect/>
          </a:stretch>
        </p:blipFill>
        <p:spPr>
          <a:xfrm>
            <a:off x="7013896" y="2703547"/>
            <a:ext cx="4220646" cy="2401852"/>
          </a:xfrm>
          <a:prstGeom prst="rect">
            <a:avLst/>
          </a:prstGeom>
        </p:spPr>
      </p:pic>
    </p:spTree>
    <p:extLst>
      <p:ext uri="{BB962C8B-B14F-4D97-AF65-F5344CB8AC3E}">
        <p14:creationId xmlns:p14="http://schemas.microsoft.com/office/powerpoint/2010/main" val="38449564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262</TotalTime>
  <Words>555</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Slice</vt:lpstr>
      <vt:lpstr>SPAM SMS CLASSIFICATION Project using Machine Learning</vt:lpstr>
      <vt:lpstr>Introduction to Spam SMS Classifier </vt:lpstr>
      <vt:lpstr>Introduction to Spam SMS Classifier  </vt:lpstr>
      <vt:lpstr>Problem Statement </vt:lpstr>
      <vt:lpstr>Sources of data and their formats</vt:lpstr>
      <vt:lpstr>Data Pre-processing</vt:lpstr>
      <vt:lpstr>Natural Language Processing:</vt:lpstr>
      <vt:lpstr>Exploratory Data Analysis</vt:lpstr>
      <vt:lpstr>Different feature’s data Distribution</vt:lpstr>
      <vt:lpstr>Visualize the comment length for Spam and not spam before clening and after cleaning:</vt:lpstr>
      <vt:lpstr>Word Cloud for Spam sms:  No such observation is noted from the below images.</vt:lpstr>
      <vt:lpstr> AUC- ROC Curve:</vt:lpstr>
      <vt:lpstr>Machine Learning Model Building</vt:lpstr>
      <vt:lpstr>Machine Learning Algorithm Used</vt:lpstr>
      <vt:lpstr>Hyperparameter tuning, Final Model and Confusion Matrix: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Jay Pandey</cp:lastModifiedBy>
  <cp:revision>93</cp:revision>
  <dcterms:created xsi:type="dcterms:W3CDTF">2022-10-22T10:42:16Z</dcterms:created>
  <dcterms:modified xsi:type="dcterms:W3CDTF">2023-02-12T07:48:28Z</dcterms:modified>
</cp:coreProperties>
</file>