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6" r:id="rId1"/>
  </p:sldMasterIdLst>
  <p:sldIdLst>
    <p:sldId id="256" r:id="rId2"/>
    <p:sldId id="257" r:id="rId3"/>
    <p:sldId id="259" r:id="rId4"/>
    <p:sldId id="260" r:id="rId5"/>
    <p:sldId id="261" r:id="rId6"/>
    <p:sldId id="262" r:id="rId7"/>
    <p:sldId id="265" r:id="rId8"/>
    <p:sldId id="263" r:id="rId9"/>
    <p:sldId id="266" r:id="rId10"/>
    <p:sldId id="267" r:id="rId11"/>
    <p:sldId id="268" r:id="rId12"/>
    <p:sldId id="269" r:id="rId13"/>
    <p:sldId id="271" r:id="rId14"/>
    <p:sldId id="270" r:id="rId15"/>
    <p:sldId id="272" r:id="rId16"/>
    <p:sldId id="273" r:id="rId17"/>
    <p:sldId id="274" r:id="rId18"/>
    <p:sldId id="275" r:id="rId19"/>
    <p:sldId id="276" r:id="rId20"/>
    <p:sldId id="277" r:id="rId21"/>
    <p:sldId id="280" r:id="rId22"/>
    <p:sldId id="281" r:id="rId23"/>
    <p:sldId id="285" r:id="rId24"/>
    <p:sldId id="284" r:id="rId25"/>
    <p:sldId id="286" r:id="rId26"/>
    <p:sldId id="287" r:id="rId27"/>
    <p:sldId id="288" r:id="rId28"/>
    <p:sldId id="29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3075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95655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711618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1068866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4341301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4034534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106904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73520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567912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0418632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28483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32635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67236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32030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68789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75627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91010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19445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86B75A-687E-405C-8A0B-8D00578BA2C3}" type="datetimeFigureOut">
              <a:rPr lang="en-US" smtClean="0"/>
              <a:pPr/>
              <a:t>11/26/2022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87239132"/>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 id="2147483983" r:id="rId17"/>
    <p:sldLayoutId id="2147483984" r:id="rId18"/>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a:t>Analysis of Housing Price Predication</a:t>
            </a:r>
            <a:endParaRPr lang="en-IN" sz="4800" dirty="0"/>
          </a:p>
        </p:txBody>
      </p:sp>
      <p:sp>
        <p:nvSpPr>
          <p:cNvPr id="3" name="Subtitle 2"/>
          <p:cNvSpPr>
            <a:spLocks noGrp="1"/>
          </p:cNvSpPr>
          <p:nvPr>
            <p:ph type="subTitle" idx="1"/>
          </p:nvPr>
        </p:nvSpPr>
        <p:spPr>
          <a:xfrm>
            <a:off x="680322" y="5357611"/>
            <a:ext cx="8144134" cy="1094704"/>
          </a:xfrm>
        </p:spPr>
        <p:txBody>
          <a:bodyPr/>
          <a:lstStyle/>
          <a:p>
            <a:r>
              <a:rPr lang="en-US" dirty="0"/>
              <a:t>Submitted By - Jay Pandey</a:t>
            </a:r>
          </a:p>
          <a:p>
            <a:r>
              <a:rPr lang="en-US" dirty="0"/>
              <a:t>Internship 32</a:t>
            </a:r>
            <a:endParaRPr lang="en-IN" dirty="0"/>
          </a:p>
          <a:p>
            <a:endParaRPr lang="en-IN" dirty="0"/>
          </a:p>
        </p:txBody>
      </p:sp>
      <p:pic>
        <p:nvPicPr>
          <p:cNvPr id="4" name="Picture 3">
            <a:extLst>
              <a:ext uri="{FF2B5EF4-FFF2-40B4-BE49-F238E27FC236}">
                <a16:creationId xmlns:a16="http://schemas.microsoft.com/office/drawing/2014/main" id="{C57E40BC-1F9E-4C9F-8859-6D889918A4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97330" y="341923"/>
            <a:ext cx="1905694" cy="12328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6750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Observations:</a:t>
            </a:r>
            <a:endParaRPr lang="en-IN" dirty="0"/>
          </a:p>
        </p:txBody>
      </p:sp>
      <p:sp>
        <p:nvSpPr>
          <p:cNvPr id="3" name="Content Placeholder 2"/>
          <p:cNvSpPr>
            <a:spLocks noGrp="1"/>
          </p:cNvSpPr>
          <p:nvPr>
            <p:ph idx="1"/>
          </p:nvPr>
        </p:nvSpPr>
        <p:spPr/>
        <p:txBody>
          <a:bodyPr>
            <a:normAutofit/>
          </a:bodyPr>
          <a:lstStyle/>
          <a:p>
            <a:pPr algn="just"/>
            <a:r>
              <a:rPr lang="en-IN" sz="2000" dirty="0"/>
              <a:t>For </a:t>
            </a:r>
            <a:r>
              <a:rPr lang="en-IN" sz="2000" dirty="0" err="1"/>
              <a:t>MSSubClass</a:t>
            </a:r>
            <a:r>
              <a:rPr lang="en-IN" sz="2000" dirty="0"/>
              <a:t> class 20 and 60, </a:t>
            </a:r>
            <a:r>
              <a:rPr lang="en-IN" sz="2000" dirty="0" err="1"/>
              <a:t>SalePrice</a:t>
            </a:r>
            <a:r>
              <a:rPr lang="en-IN" sz="2000" dirty="0"/>
              <a:t> is high and maximum </a:t>
            </a:r>
            <a:r>
              <a:rPr lang="en-IN" sz="2000" dirty="0" err="1"/>
              <a:t>MSZoning</a:t>
            </a:r>
            <a:r>
              <a:rPr lang="en-IN" sz="2000" dirty="0"/>
              <a:t> is Residential Low Density</a:t>
            </a:r>
          </a:p>
          <a:p>
            <a:pPr algn="just"/>
            <a:r>
              <a:rPr lang="en-IN" sz="2000" dirty="0"/>
              <a:t>79.5% of house are in Residential Low Density followed by 14 % of house are in Residential Medium Density area.</a:t>
            </a:r>
          </a:p>
          <a:p>
            <a:pPr algn="just"/>
            <a:r>
              <a:rPr lang="en-IN" sz="2000" dirty="0"/>
              <a:t>Floating Village Residential is only 4.5% </a:t>
            </a:r>
          </a:p>
          <a:p>
            <a:pPr algn="just"/>
            <a:r>
              <a:rPr lang="en-IN" sz="2000" dirty="0"/>
              <a:t>Very few house (0.8%) are in Commercial zone.</a:t>
            </a:r>
          </a:p>
        </p:txBody>
      </p:sp>
    </p:spTree>
    <p:extLst>
      <p:ext uri="{BB962C8B-B14F-4D97-AF65-F5344CB8AC3E}">
        <p14:creationId xmlns:p14="http://schemas.microsoft.com/office/powerpoint/2010/main" val="2098466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1266" y="921812"/>
            <a:ext cx="6189133" cy="974721"/>
          </a:xfrm>
        </p:spPr>
        <p:txBody>
          <a:bodyPr/>
          <a:lstStyle/>
          <a:p>
            <a:r>
              <a:rPr lang="en-US" dirty="0"/>
              <a:t>Observations:</a:t>
            </a:r>
            <a:endParaRPr lang="en-IN" dirty="0"/>
          </a:p>
        </p:txBody>
      </p:sp>
      <p:sp>
        <p:nvSpPr>
          <p:cNvPr id="4" name="Text Placeholder 3"/>
          <p:cNvSpPr>
            <a:spLocks noGrp="1"/>
          </p:cNvSpPr>
          <p:nvPr>
            <p:ph type="body" sz="half" idx="2"/>
          </p:nvPr>
        </p:nvSpPr>
        <p:spPr>
          <a:xfrm>
            <a:off x="1283594" y="2336874"/>
            <a:ext cx="4924022" cy="3081794"/>
          </a:xfrm>
        </p:spPr>
        <p:txBody>
          <a:bodyPr>
            <a:normAutofit fontScale="92500" lnSpcReduction="20000"/>
          </a:bodyPr>
          <a:lstStyle/>
          <a:p>
            <a:pPr algn="just"/>
            <a:r>
              <a:rPr lang="en-IN" sz="2000" dirty="0"/>
              <a:t>1. Max property have overall condition rating of either 6 to 7.</a:t>
            </a:r>
          </a:p>
          <a:p>
            <a:pPr algn="just"/>
            <a:r>
              <a:rPr lang="en-IN" sz="2000" dirty="0"/>
              <a:t>2. Average selling price for RL zone property is 200000-500000.</a:t>
            </a:r>
          </a:p>
          <a:p>
            <a:pPr algn="just"/>
            <a:r>
              <a:rPr lang="en-IN" sz="2000" dirty="0"/>
              <a:t>3. In Commercial zone the property price is minimum.</a:t>
            </a:r>
          </a:p>
          <a:p>
            <a:pPr algn="just"/>
            <a:r>
              <a:rPr lang="en-IN" sz="2000" dirty="0"/>
              <a:t>4. Sale Price inside RL Zone is much higher than other zone.</a:t>
            </a:r>
          </a:p>
          <a:p>
            <a:pPr algn="just"/>
            <a:r>
              <a:rPr lang="en-IN" sz="2000" dirty="0"/>
              <a:t>5. It is clear that if </a:t>
            </a:r>
            <a:r>
              <a:rPr lang="en-IN" sz="2000" dirty="0" err="1"/>
              <a:t>OverallQual</a:t>
            </a:r>
            <a:r>
              <a:rPr lang="en-IN" sz="2000" dirty="0"/>
              <a:t> increased, </a:t>
            </a:r>
            <a:r>
              <a:rPr lang="en-IN" sz="2000" dirty="0" err="1"/>
              <a:t>SalePrice</a:t>
            </a:r>
            <a:r>
              <a:rPr lang="en-IN" sz="2000" dirty="0"/>
              <a:t> also increased.</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441506" y="2336873"/>
            <a:ext cx="4466900" cy="2673010"/>
          </a:xfrm>
          <a:prstGeom prst="rect">
            <a:avLst/>
          </a:prstGeom>
          <a:noFill/>
          <a:ln>
            <a:noFill/>
          </a:ln>
        </p:spPr>
      </p:pic>
    </p:spTree>
    <p:extLst>
      <p:ext uri="{BB962C8B-B14F-4D97-AF65-F5344CB8AC3E}">
        <p14:creationId xmlns:p14="http://schemas.microsoft.com/office/powerpoint/2010/main" val="268752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9" y="4662152"/>
            <a:ext cx="9125781" cy="1043188"/>
          </a:xfrm>
        </p:spPr>
        <p:txBody>
          <a:bodyPr anchor="t">
            <a:normAutofit/>
          </a:bodyPr>
          <a:lstStyle/>
          <a:p>
            <a:r>
              <a:rPr lang="en-IN" sz="2000" dirty="0"/>
              <a:t>1. Average </a:t>
            </a:r>
            <a:r>
              <a:rPr lang="en-IN" sz="2000" dirty="0" err="1"/>
              <a:t>LotFrontage</a:t>
            </a:r>
            <a:r>
              <a:rPr lang="en-IN" sz="2000" dirty="0"/>
              <a:t> is around 50-80</a:t>
            </a:r>
            <a:br>
              <a:rPr lang="en-IN" sz="2000" dirty="0"/>
            </a:br>
            <a:r>
              <a:rPr lang="en-IN" sz="2000" dirty="0"/>
              <a:t>2. A lot of outliers are present.</a:t>
            </a:r>
            <a:br>
              <a:rPr lang="en-IN" sz="2000" dirty="0"/>
            </a:br>
            <a:r>
              <a:rPr lang="en-IN" sz="2000" dirty="0"/>
              <a:t>3. There is No Significant relationship found between </a:t>
            </a:r>
            <a:r>
              <a:rPr lang="en-IN" sz="2000" dirty="0" err="1"/>
              <a:t>SalePrice</a:t>
            </a:r>
            <a:r>
              <a:rPr lang="en-IN" sz="2000" dirty="0"/>
              <a:t> &amp; </a:t>
            </a:r>
            <a:r>
              <a:rPr lang="en-IN" sz="2000" dirty="0" err="1"/>
              <a:t>LotFrontage</a:t>
            </a:r>
            <a:r>
              <a:rPr lang="en-IN" sz="2000" dirty="0"/>
              <a:t>.</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93649" y="1386523"/>
            <a:ext cx="4034419" cy="2275265"/>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753560" y="1440816"/>
            <a:ext cx="4158807" cy="2220972"/>
          </a:xfrm>
          <a:prstGeom prst="rect">
            <a:avLst/>
          </a:prstGeom>
          <a:noFill/>
          <a:ln>
            <a:noFill/>
          </a:ln>
        </p:spPr>
      </p:pic>
    </p:spTree>
    <p:extLst>
      <p:ext uri="{BB962C8B-B14F-4D97-AF65-F5344CB8AC3E}">
        <p14:creationId xmlns:p14="http://schemas.microsoft.com/office/powerpoint/2010/main" val="2722662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3022600" y="495523"/>
            <a:ext cx="7831667" cy="2505253"/>
          </a:xfrm>
          <a:prstGeom prst="rect">
            <a:avLst/>
          </a:prstGeom>
          <a:noFill/>
          <a:ln>
            <a:noFill/>
          </a:ln>
        </p:spPr>
      </p:pic>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8613709" y="3353783"/>
            <a:ext cx="3265024" cy="2441709"/>
          </a:xfrm>
          <a:prstGeom prst="rect">
            <a:avLst/>
          </a:prstGeom>
          <a:noFill/>
          <a:ln>
            <a:noFill/>
          </a:ln>
        </p:spPr>
      </p:pic>
      <p:pic>
        <p:nvPicPr>
          <p:cNvPr id="4"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2023532" y="3237874"/>
            <a:ext cx="6324601" cy="2441709"/>
          </a:xfrm>
          <a:prstGeom prst="rect">
            <a:avLst/>
          </a:prstGeom>
          <a:noFill/>
          <a:ln>
            <a:noFill/>
          </a:ln>
        </p:spPr>
      </p:pic>
    </p:spTree>
    <p:extLst>
      <p:ext uri="{BB962C8B-B14F-4D97-AF65-F5344CB8AC3E}">
        <p14:creationId xmlns:p14="http://schemas.microsoft.com/office/powerpoint/2010/main" val="3553192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a:t>
            </a:r>
            <a:endParaRPr lang="en-IN" dirty="0"/>
          </a:p>
        </p:txBody>
      </p:sp>
      <p:sp>
        <p:nvSpPr>
          <p:cNvPr id="5" name="Content Placeholder 4"/>
          <p:cNvSpPr>
            <a:spLocks noGrp="1"/>
          </p:cNvSpPr>
          <p:nvPr>
            <p:ph idx="1"/>
          </p:nvPr>
        </p:nvSpPr>
        <p:spPr/>
        <p:txBody>
          <a:bodyPr>
            <a:normAutofit fontScale="92500" lnSpcReduction="10000"/>
          </a:bodyPr>
          <a:lstStyle/>
          <a:p>
            <a:pPr algn="just"/>
            <a:r>
              <a:rPr lang="en-IN" sz="2000" dirty="0"/>
              <a:t>Average </a:t>
            </a:r>
            <a:r>
              <a:rPr lang="en-IN" sz="2000" dirty="0" err="1"/>
              <a:t>LotArea</a:t>
            </a:r>
            <a:r>
              <a:rPr lang="en-IN" sz="2000" dirty="0"/>
              <a:t> is around 0-25000</a:t>
            </a:r>
          </a:p>
          <a:p>
            <a:pPr algn="just"/>
            <a:r>
              <a:rPr lang="en-IN" sz="2000" dirty="0"/>
              <a:t>A lot of outliers are present.</a:t>
            </a:r>
          </a:p>
          <a:p>
            <a:pPr algn="just"/>
            <a:r>
              <a:rPr lang="en-IN" sz="2000" dirty="0"/>
              <a:t>As </a:t>
            </a:r>
            <a:r>
              <a:rPr lang="en-IN" sz="2000" dirty="0" err="1"/>
              <a:t>OverallQual</a:t>
            </a:r>
            <a:r>
              <a:rPr lang="en-IN" sz="2000" dirty="0"/>
              <a:t> increased, </a:t>
            </a:r>
            <a:r>
              <a:rPr lang="en-IN" sz="2000" dirty="0" err="1"/>
              <a:t>saling</a:t>
            </a:r>
            <a:r>
              <a:rPr lang="en-IN" sz="2000" dirty="0"/>
              <a:t> price of the property also increased.</a:t>
            </a:r>
          </a:p>
          <a:p>
            <a:pPr algn="just"/>
            <a:r>
              <a:rPr lang="en-IN" sz="2000" dirty="0"/>
              <a:t>No relation is found between </a:t>
            </a:r>
            <a:r>
              <a:rPr lang="en-IN" sz="2000" dirty="0" err="1"/>
              <a:t>LotArea</a:t>
            </a:r>
            <a:r>
              <a:rPr lang="en-IN" sz="2000" dirty="0"/>
              <a:t> and </a:t>
            </a:r>
            <a:r>
              <a:rPr lang="en-IN" sz="2000" dirty="0" err="1"/>
              <a:t>SalePrice</a:t>
            </a:r>
            <a:r>
              <a:rPr lang="en-IN" sz="2000" dirty="0"/>
              <a:t> with respect to </a:t>
            </a:r>
            <a:r>
              <a:rPr lang="en-IN" sz="2000" dirty="0" err="1"/>
              <a:t>LotShape</a:t>
            </a:r>
            <a:r>
              <a:rPr lang="en-IN" sz="2000" dirty="0"/>
              <a:t>.</a:t>
            </a:r>
          </a:p>
          <a:p>
            <a:pPr algn="just"/>
            <a:r>
              <a:rPr lang="en-IN" sz="2000" dirty="0"/>
              <a:t> Min </a:t>
            </a:r>
            <a:r>
              <a:rPr lang="en-IN" sz="2000" dirty="0" err="1"/>
              <a:t>LotShape</a:t>
            </a:r>
            <a:r>
              <a:rPr lang="en-IN" sz="2000" dirty="0"/>
              <a:t> is Irregular.</a:t>
            </a:r>
          </a:p>
          <a:p>
            <a:pPr algn="just"/>
            <a:r>
              <a:rPr lang="en-IN" sz="2000" dirty="0"/>
              <a:t>63.4% </a:t>
            </a:r>
            <a:r>
              <a:rPr lang="en-IN" sz="2000" dirty="0" err="1"/>
              <a:t>LotShape</a:t>
            </a:r>
            <a:r>
              <a:rPr lang="en-IN" sz="2000" dirty="0"/>
              <a:t> is Regular followed by Slightly irregular and there is some outliers also with very high price range</a:t>
            </a:r>
          </a:p>
          <a:p>
            <a:pPr algn="just"/>
            <a:r>
              <a:rPr lang="en-IN" sz="2000" dirty="0"/>
              <a:t>There is no relationship between </a:t>
            </a:r>
            <a:r>
              <a:rPr lang="en-IN" sz="2000" dirty="0" err="1"/>
              <a:t>LotShape</a:t>
            </a:r>
            <a:r>
              <a:rPr lang="en-IN" sz="2000" dirty="0"/>
              <a:t> and selling price.</a:t>
            </a:r>
          </a:p>
          <a:p>
            <a:endParaRPr lang="en-IN" dirty="0"/>
          </a:p>
          <a:p>
            <a:endParaRPr lang="en-IN" dirty="0"/>
          </a:p>
        </p:txBody>
      </p:sp>
    </p:spTree>
    <p:extLst>
      <p:ext uri="{BB962C8B-B14F-4D97-AF65-F5344CB8AC3E}">
        <p14:creationId xmlns:p14="http://schemas.microsoft.com/office/powerpoint/2010/main" val="3505425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3098800" y="570166"/>
            <a:ext cx="7874000" cy="2353337"/>
          </a:xfrm>
          <a:prstGeom prst="rect">
            <a:avLst/>
          </a:prstGeom>
          <a:noFill/>
          <a:ln>
            <a:noFill/>
          </a:ln>
        </p:spPr>
      </p:pic>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3098800" y="3663082"/>
            <a:ext cx="7874000" cy="2467261"/>
          </a:xfrm>
          <a:prstGeom prst="rect">
            <a:avLst/>
          </a:prstGeom>
          <a:noFill/>
          <a:ln>
            <a:noFill/>
          </a:ln>
        </p:spPr>
      </p:pic>
    </p:spTree>
    <p:extLst>
      <p:ext uri="{BB962C8B-B14F-4D97-AF65-F5344CB8AC3E}">
        <p14:creationId xmlns:p14="http://schemas.microsoft.com/office/powerpoint/2010/main" val="1067286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270000"/>
          </a:xfrm>
        </p:spPr>
        <p:txBody>
          <a:bodyPr/>
          <a:lstStyle/>
          <a:p>
            <a:r>
              <a:rPr lang="en-US" dirty="0"/>
              <a:t>Observations:</a:t>
            </a:r>
            <a:endParaRPr lang="en-IN" dirty="0"/>
          </a:p>
        </p:txBody>
      </p:sp>
      <p:sp>
        <p:nvSpPr>
          <p:cNvPr id="3" name="Content Placeholder 2"/>
          <p:cNvSpPr>
            <a:spLocks noGrp="1"/>
          </p:cNvSpPr>
          <p:nvPr>
            <p:ph idx="1"/>
          </p:nvPr>
        </p:nvSpPr>
        <p:spPr>
          <a:xfrm>
            <a:off x="1786467" y="2235200"/>
            <a:ext cx="9499600" cy="3700989"/>
          </a:xfrm>
        </p:spPr>
        <p:txBody>
          <a:bodyPr>
            <a:normAutofit lnSpcReduction="10000"/>
          </a:bodyPr>
          <a:lstStyle/>
          <a:p>
            <a:pPr algn="just"/>
            <a:r>
              <a:rPr lang="en-IN" sz="2000" dirty="0"/>
              <a:t>72.1% of house comes with inside Lot configuration.</a:t>
            </a:r>
          </a:p>
          <a:p>
            <a:pPr algn="just"/>
            <a:r>
              <a:rPr lang="en-IN" sz="2000" dirty="0"/>
              <a:t>Cheapest property are in Inside lot configuration.</a:t>
            </a:r>
          </a:p>
          <a:p>
            <a:pPr algn="just"/>
            <a:r>
              <a:rPr lang="en-IN" sz="2000" dirty="0"/>
              <a:t>Only 2 are in Frontage on 3 sides of property.</a:t>
            </a:r>
          </a:p>
          <a:p>
            <a:pPr algn="just"/>
            <a:r>
              <a:rPr lang="en-IN" sz="2000" dirty="0"/>
              <a:t>95% </a:t>
            </a:r>
            <a:r>
              <a:rPr lang="en-IN" sz="2000" dirty="0" err="1"/>
              <a:t>LandSlope</a:t>
            </a:r>
            <a:r>
              <a:rPr lang="en-IN" sz="2000" dirty="0"/>
              <a:t> is Gentle slope.</a:t>
            </a:r>
          </a:p>
          <a:p>
            <a:pPr algn="just"/>
            <a:r>
              <a:rPr lang="en-IN" sz="2000" dirty="0"/>
              <a:t>1% properties come with severe slope and the average price is high compare to Gentle slope.</a:t>
            </a:r>
          </a:p>
          <a:p>
            <a:pPr algn="just"/>
            <a:r>
              <a:rPr lang="en-IN" sz="2000" dirty="0"/>
              <a:t>Max </a:t>
            </a:r>
            <a:r>
              <a:rPr lang="en-IN" sz="2000" dirty="0" err="1"/>
              <a:t>Neighborhood</a:t>
            </a:r>
            <a:r>
              <a:rPr lang="en-IN" sz="2000" dirty="0"/>
              <a:t> is Names with 182 values</a:t>
            </a:r>
          </a:p>
          <a:p>
            <a:pPr algn="just"/>
            <a:r>
              <a:rPr lang="en-IN" sz="2000" dirty="0"/>
              <a:t>Around 90% property is in Level land contour type. It is quite obvious also!!</a:t>
            </a:r>
          </a:p>
          <a:p>
            <a:pPr algn="just"/>
            <a:r>
              <a:rPr lang="en-IN" sz="2000" dirty="0"/>
              <a:t>Banked area is the less costly area compare to others.</a:t>
            </a:r>
          </a:p>
          <a:p>
            <a:pPr algn="just"/>
            <a:endParaRPr lang="en-IN" sz="2000" dirty="0"/>
          </a:p>
        </p:txBody>
      </p:sp>
    </p:spTree>
    <p:extLst>
      <p:ext uri="{BB962C8B-B14F-4D97-AF65-F5344CB8AC3E}">
        <p14:creationId xmlns:p14="http://schemas.microsoft.com/office/powerpoint/2010/main" val="3821279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659467" y="744219"/>
            <a:ext cx="6519332" cy="2514135"/>
          </a:xfrm>
          <a:prstGeom prst="rect">
            <a:avLst/>
          </a:prstGeom>
          <a:noFill/>
          <a:ln>
            <a:noFill/>
          </a:ln>
        </p:spPr>
      </p:pic>
      <p:sp>
        <p:nvSpPr>
          <p:cNvPr id="5"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52" name="Picture 2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2850" y="3699920"/>
            <a:ext cx="7814884" cy="26107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943208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a:t>
            </a:r>
            <a:endParaRPr lang="en-IN" dirty="0"/>
          </a:p>
        </p:txBody>
      </p:sp>
      <p:sp>
        <p:nvSpPr>
          <p:cNvPr id="3" name="Content Placeholder 2"/>
          <p:cNvSpPr>
            <a:spLocks noGrp="1"/>
          </p:cNvSpPr>
          <p:nvPr>
            <p:ph idx="1"/>
          </p:nvPr>
        </p:nvSpPr>
        <p:spPr/>
        <p:txBody>
          <a:bodyPr/>
          <a:lstStyle/>
          <a:p>
            <a:r>
              <a:rPr lang="en-IN" dirty="0"/>
              <a:t>Max </a:t>
            </a:r>
            <a:r>
              <a:rPr lang="en-IN" dirty="0" err="1"/>
              <a:t>OverallQual</a:t>
            </a:r>
            <a:r>
              <a:rPr lang="en-IN" dirty="0"/>
              <a:t> is with rating 5-7.</a:t>
            </a:r>
          </a:p>
          <a:p>
            <a:r>
              <a:rPr lang="en-IN" dirty="0"/>
              <a:t>For </a:t>
            </a:r>
            <a:r>
              <a:rPr lang="en-IN" dirty="0" err="1"/>
              <a:t>OverallCond</a:t>
            </a:r>
            <a:r>
              <a:rPr lang="en-IN" dirty="0"/>
              <a:t> the max value is 5.</a:t>
            </a:r>
          </a:p>
          <a:p>
            <a:r>
              <a:rPr lang="en-IN" dirty="0"/>
              <a:t>As usual if Overall Quality is increased, price is also increased.</a:t>
            </a:r>
          </a:p>
          <a:p>
            <a:r>
              <a:rPr lang="en-IN" dirty="0"/>
              <a:t>Price is max for </a:t>
            </a:r>
            <a:r>
              <a:rPr lang="en-IN" dirty="0" err="1"/>
              <a:t>OverallCond</a:t>
            </a:r>
            <a:r>
              <a:rPr lang="en-IN" dirty="0"/>
              <a:t> 5</a:t>
            </a:r>
          </a:p>
          <a:p>
            <a:endParaRPr lang="en-IN" dirty="0"/>
          </a:p>
        </p:txBody>
      </p:sp>
    </p:spTree>
    <p:extLst>
      <p:ext uri="{BB962C8B-B14F-4D97-AF65-F5344CB8AC3E}">
        <p14:creationId xmlns:p14="http://schemas.microsoft.com/office/powerpoint/2010/main" val="583190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153543" y="947545"/>
            <a:ext cx="7866219" cy="2465356"/>
          </a:xfrm>
          <a:prstGeom prst="rect">
            <a:avLst/>
          </a:prstGeom>
          <a:noFill/>
          <a:ln>
            <a:noFill/>
          </a:ln>
        </p:spPr>
      </p:pic>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2153543" y="3472438"/>
            <a:ext cx="7969251" cy="2477601"/>
          </a:xfrm>
          <a:prstGeom prst="rect">
            <a:avLst/>
          </a:prstGeom>
          <a:noFill/>
          <a:ln>
            <a:noFill/>
          </a:ln>
        </p:spPr>
      </p:pic>
    </p:spTree>
    <p:extLst>
      <p:ext uri="{BB962C8B-B14F-4D97-AF65-F5344CB8AC3E}">
        <p14:creationId xmlns:p14="http://schemas.microsoft.com/office/powerpoint/2010/main" val="3782393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864108"/>
            <a:ext cx="9613861" cy="1016206"/>
          </a:xfrm>
        </p:spPr>
        <p:txBody>
          <a:bodyPr>
            <a:normAutofit fontScale="90000"/>
          </a:bodyPr>
          <a:lstStyle/>
          <a:p>
            <a:pPr algn="ctr"/>
            <a:r>
              <a:rPr lang="en-US" dirty="0"/>
              <a:t>           Housing Price Prediction</a:t>
            </a:r>
            <a:br>
              <a:rPr lang="en-US" dirty="0"/>
            </a:br>
            <a:endParaRPr lang="en-IN" dirty="0"/>
          </a:p>
        </p:txBody>
      </p:sp>
      <p:sp>
        <p:nvSpPr>
          <p:cNvPr id="3" name="Content Placeholder 2"/>
          <p:cNvSpPr>
            <a:spLocks noGrp="1"/>
          </p:cNvSpPr>
          <p:nvPr>
            <p:ph idx="1"/>
          </p:nvPr>
        </p:nvSpPr>
        <p:spPr>
          <a:xfrm>
            <a:off x="6265333" y="2446986"/>
            <a:ext cx="5516889" cy="3428881"/>
          </a:xfrm>
        </p:spPr>
        <p:txBody>
          <a:bodyPr>
            <a:normAutofit lnSpcReduction="10000"/>
          </a:bodyPr>
          <a:lstStyle/>
          <a:p>
            <a:pPr marL="0" indent="0">
              <a:buNone/>
            </a:pPr>
            <a:r>
              <a:rPr lang="en-US" dirty="0"/>
              <a:t>Here are some home market predictions made by professionals. Today, data science plays a crucial role in finding solutions to issues that assist businesses boost overall revenue and profits. Making a realistic machine learning model for real estate would therefore be very helpful in predicting the selling price of the property and the scenario for how the price will develop in the future.</a:t>
            </a:r>
            <a:endParaRPr lang="en-IN" dirty="0">
              <a:solidFill>
                <a:schemeClr val="tx1"/>
              </a:solidFill>
            </a:endParaRPr>
          </a:p>
        </p:txBody>
      </p:sp>
      <p:pic>
        <p:nvPicPr>
          <p:cNvPr id="5" name="Picture 4">
            <a:extLst>
              <a:ext uri="{FF2B5EF4-FFF2-40B4-BE49-F238E27FC236}">
                <a16:creationId xmlns:a16="http://schemas.microsoft.com/office/drawing/2014/main" id="{F80D6AD7-8EF6-A0E7-F094-1D8903EE841B}"/>
              </a:ext>
            </a:extLst>
          </p:cNvPr>
          <p:cNvPicPr>
            <a:picLocks noChangeAspect="1"/>
          </p:cNvPicPr>
          <p:nvPr/>
        </p:nvPicPr>
        <p:blipFill>
          <a:blip r:embed="rId2"/>
          <a:stretch>
            <a:fillRect/>
          </a:stretch>
        </p:blipFill>
        <p:spPr>
          <a:xfrm>
            <a:off x="1285869" y="2446986"/>
            <a:ext cx="4810131" cy="3157947"/>
          </a:xfrm>
          <a:prstGeom prst="rect">
            <a:avLst/>
          </a:prstGeom>
        </p:spPr>
      </p:pic>
    </p:spTree>
    <p:extLst>
      <p:ext uri="{BB962C8B-B14F-4D97-AF65-F5344CB8AC3E}">
        <p14:creationId xmlns:p14="http://schemas.microsoft.com/office/powerpoint/2010/main" val="498845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a:t>
            </a:r>
            <a:endParaRPr lang="en-IN" dirty="0"/>
          </a:p>
        </p:txBody>
      </p:sp>
      <p:sp>
        <p:nvSpPr>
          <p:cNvPr id="3" name="Content Placeholder 2"/>
          <p:cNvSpPr>
            <a:spLocks noGrp="1"/>
          </p:cNvSpPr>
          <p:nvPr>
            <p:ph idx="1"/>
          </p:nvPr>
        </p:nvSpPr>
        <p:spPr/>
        <p:txBody>
          <a:bodyPr>
            <a:normAutofit/>
          </a:bodyPr>
          <a:lstStyle/>
          <a:p>
            <a:pPr algn="just"/>
            <a:r>
              <a:rPr lang="en-IN" sz="2000" dirty="0"/>
              <a:t>1. 78.3% house is with Gable </a:t>
            </a:r>
            <a:r>
              <a:rPr lang="en-IN" sz="2000" dirty="0" err="1"/>
              <a:t>RoofStyle</a:t>
            </a:r>
            <a:r>
              <a:rPr lang="en-IN" sz="2000" dirty="0"/>
              <a:t> followed by 19.3 % house is with Hip Style.</a:t>
            </a:r>
          </a:p>
          <a:p>
            <a:pPr algn="just"/>
            <a:r>
              <a:rPr lang="en-IN" sz="2000" dirty="0"/>
              <a:t>2. 98% material is Standard (Composite) Shingle and other 7 types are only 2% </a:t>
            </a:r>
            <a:r>
              <a:rPr lang="en-IN" sz="2000" dirty="0" err="1"/>
              <a:t>togetherly</a:t>
            </a:r>
            <a:r>
              <a:rPr lang="en-IN" sz="2000" dirty="0"/>
              <a:t>.</a:t>
            </a:r>
          </a:p>
          <a:p>
            <a:pPr algn="just"/>
            <a:r>
              <a:rPr lang="en-IN" sz="2000" dirty="0"/>
              <a:t>3. Around 33% material is Vinyl Siding as Exterior covering on house for both Exterior1st and Exterior2nd.</a:t>
            </a:r>
          </a:p>
          <a:p>
            <a:pPr algn="just"/>
            <a:r>
              <a:rPr lang="en-IN" sz="2000" dirty="0"/>
              <a:t>4. Around 60% of house comes with None as Masonry veneer type. Maybe there is some mistake during entry the data.</a:t>
            </a:r>
          </a:p>
          <a:p>
            <a:pPr algn="just"/>
            <a:r>
              <a:rPr lang="en-IN" sz="2000" dirty="0"/>
              <a:t>5. Around 60% of house comes with Average quality of the material on the exterior.</a:t>
            </a:r>
          </a:p>
          <a:p>
            <a:pPr marL="0" indent="0">
              <a:buNone/>
            </a:pPr>
            <a:endParaRPr lang="en-IN" dirty="0"/>
          </a:p>
        </p:txBody>
      </p:sp>
    </p:spTree>
    <p:extLst>
      <p:ext uri="{BB962C8B-B14F-4D97-AF65-F5344CB8AC3E}">
        <p14:creationId xmlns:p14="http://schemas.microsoft.com/office/powerpoint/2010/main" val="2745356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752616" y="788121"/>
            <a:ext cx="6220922" cy="2586144"/>
          </a:xfrm>
          <a:prstGeom prst="rect">
            <a:avLst/>
          </a:prstGeom>
          <a:noFill/>
          <a:ln>
            <a:noFill/>
          </a:ln>
        </p:spPr>
      </p:pic>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4817533" y="4034208"/>
            <a:ext cx="3175000" cy="2212045"/>
          </a:xfrm>
          <a:prstGeom prst="rect">
            <a:avLst/>
          </a:prstGeom>
          <a:noFill/>
          <a:ln>
            <a:noFill/>
          </a:ln>
        </p:spPr>
      </p:pic>
      <p:pic>
        <p:nvPicPr>
          <p:cNvPr id="4"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8128000" y="4034208"/>
            <a:ext cx="3115733" cy="2212045"/>
          </a:xfrm>
          <a:prstGeom prst="rect">
            <a:avLst/>
          </a:prstGeom>
          <a:noFill/>
          <a:ln>
            <a:noFill/>
          </a:ln>
        </p:spPr>
      </p:pic>
      <p:pic>
        <p:nvPicPr>
          <p:cNvPr id="5" name="Picture 4"/>
          <p:cNvPicPr/>
          <p:nvPr/>
        </p:nvPicPr>
        <p:blipFill>
          <a:blip r:embed="rId5">
            <a:extLst>
              <a:ext uri="{28A0092B-C50C-407E-A947-70E740481C1C}">
                <a14:useLocalDpi xmlns:a14="http://schemas.microsoft.com/office/drawing/2010/main" val="0"/>
              </a:ext>
            </a:extLst>
          </a:blip>
          <a:srcRect/>
          <a:stretch>
            <a:fillRect/>
          </a:stretch>
        </p:blipFill>
        <p:spPr bwMode="auto">
          <a:xfrm>
            <a:off x="1490133" y="4034208"/>
            <a:ext cx="3048000" cy="2212045"/>
          </a:xfrm>
          <a:prstGeom prst="rect">
            <a:avLst/>
          </a:prstGeom>
          <a:noFill/>
          <a:ln>
            <a:noFill/>
          </a:ln>
        </p:spPr>
      </p:pic>
    </p:spTree>
    <p:extLst>
      <p:ext uri="{BB962C8B-B14F-4D97-AF65-F5344CB8AC3E}">
        <p14:creationId xmlns:p14="http://schemas.microsoft.com/office/powerpoint/2010/main" val="2202264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a:t>
            </a:r>
            <a:endParaRPr lang="en-IN" dirty="0"/>
          </a:p>
        </p:txBody>
      </p:sp>
      <p:sp>
        <p:nvSpPr>
          <p:cNvPr id="3" name="Content Placeholder 2"/>
          <p:cNvSpPr>
            <a:spLocks noGrp="1"/>
          </p:cNvSpPr>
          <p:nvPr>
            <p:ph idx="1"/>
          </p:nvPr>
        </p:nvSpPr>
        <p:spPr/>
        <p:txBody>
          <a:bodyPr/>
          <a:lstStyle/>
          <a:p>
            <a:pPr algn="just"/>
            <a:r>
              <a:rPr lang="en-IN" sz="2000" dirty="0"/>
              <a:t>1. The selling price of new property is higher than old one.</a:t>
            </a:r>
          </a:p>
          <a:p>
            <a:pPr algn="just"/>
            <a:r>
              <a:rPr lang="en-IN" sz="2000" dirty="0"/>
              <a:t>2. 10 years after Remodelling the properties, the price start decreasing.</a:t>
            </a:r>
          </a:p>
          <a:p>
            <a:pPr algn="just"/>
            <a:r>
              <a:rPr lang="en-IN" sz="2000" dirty="0"/>
              <a:t>3. The selling price of new garage is also higher than old one.</a:t>
            </a:r>
          </a:p>
          <a:p>
            <a:pPr algn="just"/>
            <a:r>
              <a:rPr lang="en-IN" sz="2000" dirty="0"/>
              <a:t>4. Average </a:t>
            </a:r>
            <a:r>
              <a:rPr lang="en-IN" sz="2000" dirty="0" err="1"/>
              <a:t>SalePrice</a:t>
            </a:r>
            <a:r>
              <a:rPr lang="en-IN" sz="2000" dirty="0"/>
              <a:t> is 100000 to 300000.</a:t>
            </a:r>
          </a:p>
          <a:p>
            <a:pPr algn="just"/>
            <a:r>
              <a:rPr lang="en-IN" sz="2000" dirty="0"/>
              <a:t>5. As </a:t>
            </a:r>
            <a:r>
              <a:rPr lang="en-IN" sz="2000" dirty="0" err="1"/>
              <a:t>OverallQual</a:t>
            </a:r>
            <a:r>
              <a:rPr lang="en-IN" sz="2000" dirty="0"/>
              <a:t> increased, </a:t>
            </a:r>
            <a:r>
              <a:rPr lang="en-IN" sz="2000" dirty="0" err="1"/>
              <a:t>SalePrice</a:t>
            </a:r>
            <a:r>
              <a:rPr lang="en-IN" sz="2000" dirty="0"/>
              <a:t> is also increased.</a:t>
            </a:r>
          </a:p>
          <a:p>
            <a:pPr marL="0" indent="0">
              <a:buNone/>
            </a:pPr>
            <a:endParaRPr lang="en-IN" dirty="0"/>
          </a:p>
        </p:txBody>
      </p:sp>
    </p:spTree>
    <p:extLst>
      <p:ext uri="{BB962C8B-B14F-4D97-AF65-F5344CB8AC3E}">
        <p14:creationId xmlns:p14="http://schemas.microsoft.com/office/powerpoint/2010/main" val="1477454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592668"/>
          </a:xfrm>
        </p:spPr>
        <p:txBody>
          <a:bodyPr/>
          <a:lstStyle/>
          <a:p>
            <a:r>
              <a:rPr lang="en-IN" dirty="0"/>
              <a:t>Correlation:</a:t>
            </a:r>
          </a:p>
        </p:txBody>
      </p:sp>
      <p:sp>
        <p:nvSpPr>
          <p:cNvPr id="4" name="Text Placeholder 3"/>
          <p:cNvSpPr>
            <a:spLocks noGrp="1"/>
          </p:cNvSpPr>
          <p:nvPr>
            <p:ph type="body" sz="half" idx="2"/>
          </p:nvPr>
        </p:nvSpPr>
        <p:spPr>
          <a:xfrm>
            <a:off x="1482724" y="3124199"/>
            <a:ext cx="5426158" cy="1566334"/>
          </a:xfrm>
        </p:spPr>
        <p:txBody>
          <a:bodyPr anchor="t">
            <a:normAutofit/>
          </a:bodyPr>
          <a:lstStyle/>
          <a:p>
            <a:pPr algn="just"/>
            <a:r>
              <a:rPr lang="en-IN" sz="2000" dirty="0"/>
              <a:t>All the features are correlated with target. Overall quality and total ground area is highly correlated with target variable sales.</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594682" y="2023534"/>
            <a:ext cx="3280974" cy="3268134"/>
          </a:xfrm>
          <a:prstGeom prst="rect">
            <a:avLst/>
          </a:prstGeom>
          <a:noFill/>
          <a:ln>
            <a:noFill/>
          </a:ln>
        </p:spPr>
      </p:pic>
    </p:spTree>
    <p:extLst>
      <p:ext uri="{BB962C8B-B14F-4D97-AF65-F5344CB8AC3E}">
        <p14:creationId xmlns:p14="http://schemas.microsoft.com/office/powerpoint/2010/main" val="2441443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Machine Learning Algorithm Used</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sz="2000" b="1" dirty="0">
                <a:ea typeface="Bahnschrift SemiLight" panose="020B0502040204020203" pitchFamily="34" charset="0"/>
                <a:cs typeface="Mangal" panose="02040503050203030202" pitchFamily="18" charset="0"/>
              </a:rPr>
              <a:t>The different regression algorithm used in this project to build ML model are as below:</a:t>
            </a:r>
            <a:endParaRPr lang="en-IN" sz="2000" dirty="0">
              <a:ea typeface="Bahnschrift SemiLight" panose="020B0502040204020203" pitchFamily="34" charset="0"/>
              <a:cs typeface="Mangal" panose="02040503050203030202" pitchFamily="18" charset="0"/>
            </a:endParaRPr>
          </a:p>
          <a:p>
            <a:pPr lvl="0"/>
            <a:r>
              <a:rPr lang="en-IN" sz="2000" dirty="0" err="1"/>
              <a:t>RandomForestRegressor</a:t>
            </a:r>
            <a:endParaRPr lang="en-IN" sz="2000" dirty="0"/>
          </a:p>
          <a:p>
            <a:pPr lvl="0"/>
            <a:r>
              <a:rPr lang="en-IN" sz="2000" dirty="0" err="1"/>
              <a:t>DecisionTreeRegressor</a:t>
            </a:r>
            <a:endParaRPr lang="en-IN" sz="2000" dirty="0"/>
          </a:p>
          <a:p>
            <a:pPr lvl="0"/>
            <a:r>
              <a:rPr lang="en-IN" sz="2000" dirty="0" err="1"/>
              <a:t>SupportVectorRegressor</a:t>
            </a:r>
            <a:endParaRPr lang="en-IN" sz="2000" dirty="0"/>
          </a:p>
          <a:p>
            <a:pPr lvl="0"/>
            <a:r>
              <a:rPr lang="en-IN" sz="2000" dirty="0" err="1"/>
              <a:t>GradientBoostingRegressor</a:t>
            </a:r>
            <a:endParaRPr lang="en-IN" sz="2000" dirty="0"/>
          </a:p>
          <a:p>
            <a:pPr lvl="0"/>
            <a:r>
              <a:rPr lang="en-IN" sz="2000" dirty="0" err="1"/>
              <a:t>AdaBoostRegressor</a:t>
            </a:r>
            <a:endParaRPr lang="en-IN" sz="2000" dirty="0"/>
          </a:p>
          <a:p>
            <a:pPr lvl="0"/>
            <a:r>
              <a:rPr lang="en-IN" sz="2000" dirty="0" err="1"/>
              <a:t>KNeighborsRegressor</a:t>
            </a:r>
            <a:endParaRPr lang="en-IN" sz="2000" dirty="0"/>
          </a:p>
          <a:p>
            <a:pPr lvl="0"/>
            <a:r>
              <a:rPr lang="en-IN" sz="2000" dirty="0" err="1"/>
              <a:t>RandomForestRegressor</a:t>
            </a:r>
            <a:endParaRPr lang="en-IN" sz="2000" dirty="0"/>
          </a:p>
          <a:p>
            <a:pPr marL="0" indent="0">
              <a:buNone/>
            </a:pPr>
            <a:endParaRPr lang="en-IN" dirty="0"/>
          </a:p>
        </p:txBody>
      </p:sp>
    </p:spTree>
    <p:extLst>
      <p:ext uri="{BB962C8B-B14F-4D97-AF65-F5344CB8AC3E}">
        <p14:creationId xmlns:p14="http://schemas.microsoft.com/office/powerpoint/2010/main" val="1283693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Model Building Flow</a:t>
            </a:r>
            <a:endParaRPr lang="en-IN" dirty="0"/>
          </a:p>
        </p:txBody>
      </p:sp>
      <p:sp>
        <p:nvSpPr>
          <p:cNvPr id="3" name="Content Placeholder 2"/>
          <p:cNvSpPr>
            <a:spLocks noGrp="1"/>
          </p:cNvSpPr>
          <p:nvPr>
            <p:ph idx="1"/>
          </p:nvPr>
        </p:nvSpPr>
        <p:spPr>
          <a:xfrm>
            <a:off x="1484310" y="2438399"/>
            <a:ext cx="10018713" cy="3352801"/>
          </a:xfrm>
        </p:spPr>
        <p:txBody>
          <a:bodyPr>
            <a:normAutofit fontScale="92500" lnSpcReduction="10000"/>
          </a:bodyPr>
          <a:lstStyle/>
          <a:p>
            <a:pPr marL="177800" indent="-177800" algn="just">
              <a:buFont typeface="Wingdings" panose="05000000000000000000" pitchFamily="2" charset="2"/>
              <a:buChar char="§"/>
            </a:pPr>
            <a:r>
              <a:rPr lang="en-US" sz="2200" dirty="0"/>
              <a:t>ML Model Training on Various Algorithms</a:t>
            </a:r>
          </a:p>
          <a:p>
            <a:pPr marL="177800" indent="-177800" algn="just">
              <a:buFont typeface="Wingdings" panose="05000000000000000000" pitchFamily="2" charset="2"/>
              <a:buChar char="§"/>
            </a:pPr>
            <a:r>
              <a:rPr lang="en-US" sz="2200" dirty="0"/>
              <a:t>Finding Best Random state</a:t>
            </a:r>
          </a:p>
          <a:p>
            <a:pPr marL="177800" indent="-177800" algn="just">
              <a:buFont typeface="Wingdings" panose="05000000000000000000" pitchFamily="2" charset="2"/>
              <a:buChar char="§"/>
            </a:pPr>
            <a:r>
              <a:rPr lang="en-US" sz="2200" dirty="0"/>
              <a:t>Using test train split to Divide Training Data</a:t>
            </a:r>
          </a:p>
          <a:p>
            <a:pPr marL="177800" indent="-177800" algn="just">
              <a:buFont typeface="Wingdings" panose="05000000000000000000" pitchFamily="2" charset="2"/>
              <a:buChar char="§"/>
            </a:pPr>
            <a:r>
              <a:rPr lang="en-US" sz="2200" dirty="0"/>
              <a:t>Every model is hyper-parameter tuned.</a:t>
            </a:r>
          </a:p>
          <a:p>
            <a:pPr marL="177800" indent="-177800" algn="just">
              <a:buFont typeface="Wingdings" panose="05000000000000000000" pitchFamily="2" charset="2"/>
              <a:buChar char="§"/>
            </a:pPr>
            <a:r>
              <a:rPr lang="en-IN" sz="2200" dirty="0"/>
              <a:t>Apply 5 Fold Cross Validation with every different Model</a:t>
            </a:r>
          </a:p>
          <a:p>
            <a:pPr marL="177800" indent="-177800" algn="just">
              <a:buFont typeface="Wingdings" panose="05000000000000000000" pitchFamily="2" charset="2"/>
              <a:buChar char="§"/>
            </a:pPr>
            <a:r>
              <a:rPr lang="en-IN" sz="2200" dirty="0"/>
              <a:t>Saving final Model</a:t>
            </a:r>
          </a:p>
          <a:p>
            <a:pPr marL="177800" indent="-177800" algn="just">
              <a:buFont typeface="Wingdings" panose="05000000000000000000" pitchFamily="2" charset="2"/>
              <a:buChar char="§"/>
            </a:pPr>
            <a:r>
              <a:rPr lang="en-US" sz="2200" dirty="0"/>
              <a:t>Use 5 Fold Cross Validation on each unique model.</a:t>
            </a:r>
          </a:p>
          <a:p>
            <a:pPr marL="177800" indent="-177800" algn="just">
              <a:buFont typeface="Wingdings" panose="05000000000000000000" pitchFamily="2" charset="2"/>
              <a:buChar char="§"/>
            </a:pPr>
            <a:r>
              <a:rPr lang="en-US" sz="2200" dirty="0"/>
              <a:t>The Best Model is Chosen Using Evaluation Criteria</a:t>
            </a:r>
            <a:endParaRPr lang="en-IN" dirty="0"/>
          </a:p>
        </p:txBody>
      </p:sp>
    </p:spTree>
    <p:extLst>
      <p:ext uri="{BB962C8B-B14F-4D97-AF65-F5344CB8AC3E}">
        <p14:creationId xmlns:p14="http://schemas.microsoft.com/office/powerpoint/2010/main" val="3079156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202266"/>
          </a:xfrm>
        </p:spPr>
        <p:txBody>
          <a:bodyPr/>
          <a:lstStyle/>
          <a:p>
            <a:r>
              <a:rPr lang="en-US" dirty="0"/>
              <a:t>Principal Findings and Study Conclusions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4753769"/>
              </p:ext>
            </p:extLst>
          </p:nvPr>
        </p:nvGraphicFramePr>
        <p:xfrm>
          <a:off x="1811867" y="2074333"/>
          <a:ext cx="8373530" cy="3835402"/>
        </p:xfrm>
        <a:graphic>
          <a:graphicData uri="http://schemas.openxmlformats.org/drawingml/2006/table">
            <a:tbl>
              <a:tblPr firstRow="1" firstCol="1" bandRow="1">
                <a:tableStyleId>{93296810-A885-4BE3-A3E7-6D5BEEA58F35}</a:tableStyleId>
              </a:tblPr>
              <a:tblGrid>
                <a:gridCol w="2316981">
                  <a:extLst>
                    <a:ext uri="{9D8B030D-6E8A-4147-A177-3AD203B41FA5}">
                      <a16:colId xmlns:a16="http://schemas.microsoft.com/office/drawing/2014/main" val="20000"/>
                    </a:ext>
                  </a:extLst>
                </a:gridCol>
                <a:gridCol w="1460499">
                  <a:extLst>
                    <a:ext uri="{9D8B030D-6E8A-4147-A177-3AD203B41FA5}">
                      <a16:colId xmlns:a16="http://schemas.microsoft.com/office/drawing/2014/main" val="20001"/>
                    </a:ext>
                  </a:extLst>
                </a:gridCol>
                <a:gridCol w="1460499">
                  <a:extLst>
                    <a:ext uri="{9D8B030D-6E8A-4147-A177-3AD203B41FA5}">
                      <a16:colId xmlns:a16="http://schemas.microsoft.com/office/drawing/2014/main" val="20002"/>
                    </a:ext>
                  </a:extLst>
                </a:gridCol>
                <a:gridCol w="1460499">
                  <a:extLst>
                    <a:ext uri="{9D8B030D-6E8A-4147-A177-3AD203B41FA5}">
                      <a16:colId xmlns:a16="http://schemas.microsoft.com/office/drawing/2014/main" val="20003"/>
                    </a:ext>
                  </a:extLst>
                </a:gridCol>
                <a:gridCol w="1675052">
                  <a:extLst>
                    <a:ext uri="{9D8B030D-6E8A-4147-A177-3AD203B41FA5}">
                      <a16:colId xmlns:a16="http://schemas.microsoft.com/office/drawing/2014/main" val="20004"/>
                    </a:ext>
                  </a:extLst>
                </a:gridCol>
              </a:tblGrid>
              <a:tr h="643123">
                <a:tc gridSpan="5">
                  <a:txBody>
                    <a:bodyPr/>
                    <a:lstStyle/>
                    <a:p>
                      <a:pPr algn="ctr">
                        <a:lnSpc>
                          <a:spcPct val="107000"/>
                        </a:lnSpc>
                        <a:spcAft>
                          <a:spcPts val="0"/>
                        </a:spcAft>
                      </a:pPr>
                      <a:r>
                        <a:rPr lang="en-IN" sz="1400" dirty="0">
                          <a:effectLst/>
                        </a:rPr>
                        <a:t>Tables of Findings using different algorithms after Hyper Parameter Tuning</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562752">
                <a:tc>
                  <a:txBody>
                    <a:bodyPr/>
                    <a:lstStyle/>
                    <a:p>
                      <a:pPr algn="ctr">
                        <a:lnSpc>
                          <a:spcPct val="107000"/>
                        </a:lnSpc>
                        <a:spcAft>
                          <a:spcPts val="0"/>
                        </a:spcAft>
                      </a:pPr>
                      <a:r>
                        <a:rPr lang="en-IN" sz="1400">
                          <a:effectLst/>
                        </a:rPr>
                        <a:t>Algorithm</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dirty="0">
                          <a:effectLst/>
                        </a:rPr>
                        <a:t>R2 Score</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dirty="0">
                          <a:effectLst/>
                        </a:rPr>
                        <a:t>RMSE Value</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rPr>
                        <a:t>CV Score</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rPr>
                        <a:t>Standard Deviation</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33333">
                <a:tc>
                  <a:txBody>
                    <a:bodyPr/>
                    <a:lstStyle/>
                    <a:p>
                      <a:pPr>
                        <a:lnSpc>
                          <a:spcPct val="107000"/>
                        </a:lnSpc>
                        <a:spcAft>
                          <a:spcPts val="0"/>
                        </a:spcAft>
                      </a:pPr>
                      <a:r>
                        <a:rPr lang="en-IN" sz="1400">
                          <a:effectLst/>
                        </a:rPr>
                        <a:t>Linear Regression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dirty="0">
                          <a:effectLst/>
                        </a:rPr>
                        <a:t>0.881</a:t>
                      </a:r>
                      <a:endParaRPr lang="en-IN" sz="1400" dirty="0">
                        <a:effectLst/>
                        <a:latin typeface="Arial Black" panose="020B0A040201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25567  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0.789  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dirty="0">
                          <a:effectLst/>
                        </a:rPr>
                        <a:t>0.052 </a:t>
                      </a:r>
                      <a:endParaRPr lang="en-IN" sz="1400" dirty="0">
                        <a:effectLst/>
                        <a:latin typeface="Arial Black" panose="020B0A040201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82382">
                <a:tc>
                  <a:txBody>
                    <a:bodyPr/>
                    <a:lstStyle/>
                    <a:p>
                      <a:pPr>
                        <a:lnSpc>
                          <a:spcPct val="107000"/>
                        </a:lnSpc>
                        <a:spcAft>
                          <a:spcPts val="0"/>
                        </a:spcAft>
                      </a:pPr>
                      <a:r>
                        <a:rPr lang="en-IN" sz="1400" dirty="0">
                          <a:effectLst/>
                        </a:rPr>
                        <a:t>Decision Tree Regressor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0.788  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34163 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0.733 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dirty="0">
                          <a:effectLst/>
                        </a:rPr>
                        <a:t>0.059 </a:t>
                      </a:r>
                      <a:endParaRPr lang="en-IN" sz="1400" dirty="0">
                        <a:effectLst/>
                        <a:latin typeface="Arial Black" panose="020B0A040201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82382">
                <a:tc>
                  <a:txBody>
                    <a:bodyPr/>
                    <a:lstStyle/>
                    <a:p>
                      <a:pPr>
                        <a:lnSpc>
                          <a:spcPct val="107000"/>
                        </a:lnSpc>
                        <a:spcAft>
                          <a:spcPts val="0"/>
                        </a:spcAft>
                      </a:pPr>
                      <a:r>
                        <a:rPr lang="en-IN" sz="1400" dirty="0" err="1">
                          <a:effectLst/>
                        </a:rPr>
                        <a:t>KNeighbors</a:t>
                      </a:r>
                      <a:r>
                        <a:rPr lang="en-IN" sz="1400" dirty="0">
                          <a:effectLst/>
                        </a:rPr>
                        <a:t> Regressor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0.862  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27563  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0.789</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0.030  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82382">
                <a:tc>
                  <a:txBody>
                    <a:bodyPr/>
                    <a:lstStyle/>
                    <a:p>
                      <a:pPr>
                        <a:lnSpc>
                          <a:spcPct val="107000"/>
                        </a:lnSpc>
                        <a:spcAft>
                          <a:spcPts val="0"/>
                        </a:spcAft>
                      </a:pPr>
                      <a:r>
                        <a:rPr lang="en-IN" sz="1400" dirty="0">
                          <a:effectLst/>
                        </a:rPr>
                        <a:t>Random Forest Regressor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0.908  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22793  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dirty="0">
                          <a:effectLst/>
                        </a:rPr>
                        <a:t>0.833</a:t>
                      </a:r>
                      <a:endParaRPr lang="en-IN" sz="1400" dirty="0">
                        <a:effectLst/>
                        <a:latin typeface="Arial Black" panose="020B0A04020102020204" pitchFamily="34" charset="0"/>
                        <a:cs typeface="Times New Roman" panose="02020603050405020304" pitchFamily="18" charset="0"/>
                      </a:endParaRPr>
                    </a:p>
                  </a:txBody>
                  <a:tcPr marL="68580" marR="68580" marT="0" marB="0"/>
                </a:tc>
                <a:tc>
                  <a:txBody>
                    <a:bodyPr/>
                    <a:lstStyle/>
                    <a:p>
                      <a:r>
                        <a:rPr lang="en-IN" sz="1400" dirty="0">
                          <a:effectLst/>
                        </a:rPr>
                        <a:t>0.034</a:t>
                      </a:r>
                      <a:endParaRPr lang="en-IN" sz="1400" dirty="0">
                        <a:effectLst/>
                        <a:latin typeface="Arial Black" panose="020B0A040201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33333">
                <a:tc>
                  <a:txBody>
                    <a:bodyPr/>
                    <a:lstStyle/>
                    <a:p>
                      <a:pPr>
                        <a:lnSpc>
                          <a:spcPct val="107000"/>
                        </a:lnSpc>
                        <a:spcAft>
                          <a:spcPts val="0"/>
                        </a:spcAft>
                      </a:pPr>
                      <a:r>
                        <a:rPr lang="en-IN" sz="1400" dirty="0">
                          <a:effectLst/>
                        </a:rPr>
                        <a:t>SVR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dirty="0">
                          <a:effectLst/>
                        </a:rPr>
                        <a:t>0.631</a:t>
                      </a:r>
                      <a:endParaRPr lang="en-IN" sz="1400" dirty="0">
                        <a:effectLst/>
                        <a:latin typeface="Arial Black" panose="020B0A040201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45080  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0.595  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dirty="0">
                          <a:effectLst/>
                        </a:rPr>
                        <a:t>0.038</a:t>
                      </a:r>
                      <a:endParaRPr lang="en-IN" sz="1400" dirty="0">
                        <a:effectLst/>
                        <a:latin typeface="Arial Black" panose="020B0A040201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482382">
                <a:tc>
                  <a:txBody>
                    <a:bodyPr/>
                    <a:lstStyle/>
                    <a:p>
                      <a:pPr>
                        <a:lnSpc>
                          <a:spcPct val="107000"/>
                        </a:lnSpc>
                        <a:spcAft>
                          <a:spcPts val="0"/>
                        </a:spcAft>
                      </a:pPr>
                      <a:r>
                        <a:rPr lang="en-IN" sz="1400" dirty="0">
                          <a:effectLst/>
                        </a:rPr>
                        <a:t>Gradient Boosting Regressor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0.922  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20728  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dirty="0">
                          <a:effectLst/>
                        </a:rPr>
                        <a:t>0.846</a:t>
                      </a:r>
                      <a:endParaRPr lang="en-IN" sz="1400" dirty="0">
                        <a:effectLst/>
                        <a:latin typeface="Arial Black" panose="020B0A040201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0.018  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233333">
                <a:tc>
                  <a:txBody>
                    <a:bodyPr/>
                    <a:lstStyle/>
                    <a:p>
                      <a:pPr>
                        <a:lnSpc>
                          <a:spcPct val="107000"/>
                        </a:lnSpc>
                        <a:spcAft>
                          <a:spcPts val="0"/>
                        </a:spcAft>
                      </a:pPr>
                      <a:r>
                        <a:rPr lang="en-IN" sz="1400" dirty="0">
                          <a:effectLst/>
                        </a:rPr>
                        <a:t>Ada Boost Regressor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0.827  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30823  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dirty="0">
                          <a:effectLst/>
                        </a:rPr>
                        <a:t>0.766</a:t>
                      </a:r>
                      <a:endParaRPr lang="en-IN" sz="1400" dirty="0">
                        <a:effectLst/>
                        <a:latin typeface="Arial Black" panose="020B0A040201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0.033  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27926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a:xfrm>
            <a:off x="1484312" y="2289814"/>
            <a:ext cx="9812868" cy="2646253"/>
          </a:xfrm>
        </p:spPr>
        <p:txBody>
          <a:bodyPr>
            <a:normAutofit/>
          </a:bodyPr>
          <a:lstStyle/>
          <a:p>
            <a:pPr marL="0" indent="0" algn="just">
              <a:buNone/>
            </a:pPr>
            <a:r>
              <a:rPr lang="en-US" sz="2000" dirty="0"/>
              <a:t>The Gradient Boosting Regressor provides the highest R2 Score, the lowest RMSE Value, the highest CV Score, and the lowest Standard Deviation. As a result, the Gradient Boosting Regressor is chosen as the best model. R2 score is 0.922, or 92.2%, in total.</a:t>
            </a:r>
            <a:endParaRPr lang="en-IN" sz="2000" dirty="0"/>
          </a:p>
        </p:txBody>
      </p:sp>
    </p:spTree>
    <p:extLst>
      <p:ext uri="{BB962C8B-B14F-4D97-AF65-F5344CB8AC3E}">
        <p14:creationId xmlns:p14="http://schemas.microsoft.com/office/powerpoint/2010/main" val="1313460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B72519-1419-0AFA-A3DE-D74B34623882}"/>
              </a:ext>
            </a:extLst>
          </p:cNvPr>
          <p:cNvPicPr>
            <a:picLocks noChangeAspect="1"/>
          </p:cNvPicPr>
          <p:nvPr/>
        </p:nvPicPr>
        <p:blipFill>
          <a:blip r:embed="rId2"/>
          <a:stretch>
            <a:fillRect/>
          </a:stretch>
        </p:blipFill>
        <p:spPr>
          <a:xfrm>
            <a:off x="2074334" y="1428750"/>
            <a:ext cx="7772400" cy="3987490"/>
          </a:xfrm>
          <a:prstGeom prst="rect">
            <a:avLst/>
          </a:prstGeom>
        </p:spPr>
      </p:pic>
    </p:spTree>
    <p:extLst>
      <p:ext uri="{BB962C8B-B14F-4D97-AF65-F5344CB8AC3E}">
        <p14:creationId xmlns:p14="http://schemas.microsoft.com/office/powerpoint/2010/main" val="1470188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908147"/>
          </a:xfrm>
        </p:spPr>
        <p:txBody>
          <a:bodyPr/>
          <a:lstStyle/>
          <a:p>
            <a:pPr algn="ctr"/>
            <a:r>
              <a:rPr lang="en-US" dirty="0"/>
              <a:t>     Problem Statement </a:t>
            </a:r>
            <a:endParaRPr lang="en-IN" dirty="0"/>
          </a:p>
        </p:txBody>
      </p:sp>
      <p:sp>
        <p:nvSpPr>
          <p:cNvPr id="3" name="Content Placeholder 2"/>
          <p:cNvSpPr>
            <a:spLocks noGrp="1"/>
          </p:cNvSpPr>
          <p:nvPr>
            <p:ph idx="1"/>
          </p:nvPr>
        </p:nvSpPr>
        <p:spPr>
          <a:xfrm>
            <a:off x="1447801" y="2235200"/>
            <a:ext cx="10236200" cy="4062569"/>
          </a:xfrm>
        </p:spPr>
        <p:txBody>
          <a:bodyPr>
            <a:normAutofit/>
          </a:bodyPr>
          <a:lstStyle/>
          <a:p>
            <a:pPr marL="0" indent="0" algn="just">
              <a:buNone/>
            </a:pPr>
            <a:r>
              <a:rPr lang="en-IN" sz="2000" dirty="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p>
          <a:p>
            <a:pPr marL="0" indent="0" algn="just">
              <a:buNone/>
            </a:pPr>
            <a:r>
              <a:rPr lang="en-IN" sz="2000" dirty="0"/>
              <a:t>We are required to build a model using Machine Learning in order to predict the actual value of the prospective properties and decide whether to invest in them or not. </a:t>
            </a:r>
            <a:r>
              <a:rPr lang="en-IN" sz="2000" b="1" dirty="0"/>
              <a:t>For this company wants to know</a:t>
            </a:r>
            <a:r>
              <a:rPr lang="en-IN" sz="2000" dirty="0"/>
              <a:t>:</a:t>
            </a:r>
          </a:p>
          <a:p>
            <a:pPr marL="0" indent="0" algn="just">
              <a:buNone/>
            </a:pPr>
            <a:endParaRPr lang="en-IN" sz="2000" dirty="0"/>
          </a:p>
          <a:p>
            <a:pPr lvl="0" algn="just"/>
            <a:r>
              <a:rPr lang="en-IN" sz="2000" dirty="0"/>
              <a:t>Which variables are important to predict the price of variable?</a:t>
            </a:r>
          </a:p>
          <a:p>
            <a:pPr lvl="0" algn="just"/>
            <a:r>
              <a:rPr lang="en-IN" sz="2000" dirty="0"/>
              <a:t>How do these variables describe the price of the house?</a:t>
            </a:r>
          </a:p>
          <a:p>
            <a:pPr marL="0" indent="0">
              <a:buNone/>
            </a:pPr>
            <a:endParaRPr lang="en-IN" sz="2000" dirty="0"/>
          </a:p>
        </p:txBody>
      </p:sp>
    </p:spTree>
    <p:extLst>
      <p:ext uri="{BB962C8B-B14F-4D97-AF65-F5344CB8AC3E}">
        <p14:creationId xmlns:p14="http://schemas.microsoft.com/office/powerpoint/2010/main" val="2509973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67" y="753228"/>
            <a:ext cx="8585200" cy="1080938"/>
          </a:xfrm>
        </p:spPr>
        <p:txBody>
          <a:bodyPr>
            <a:normAutofit fontScale="90000"/>
          </a:bodyPr>
          <a:lstStyle/>
          <a:p>
            <a:pPr algn="ctr"/>
            <a:r>
              <a:rPr lang="en-US" dirty="0"/>
              <a:t>Background Concepts of the Domain Problem</a:t>
            </a:r>
            <a:endParaRPr lang="en-IN" dirty="0"/>
          </a:p>
        </p:txBody>
      </p:sp>
      <p:sp>
        <p:nvSpPr>
          <p:cNvPr id="3" name="Content Placeholder 2"/>
          <p:cNvSpPr>
            <a:spLocks noGrp="1"/>
          </p:cNvSpPr>
          <p:nvPr>
            <p:ph idx="1"/>
          </p:nvPr>
        </p:nvSpPr>
        <p:spPr>
          <a:xfrm>
            <a:off x="1278467" y="2653047"/>
            <a:ext cx="9635066" cy="3283141"/>
          </a:xfrm>
        </p:spPr>
        <p:txBody>
          <a:bodyPr>
            <a:normAutofit/>
          </a:bodyPr>
          <a:lstStyle/>
          <a:p>
            <a:pPr marL="0" indent="0" algn="just">
              <a:buNone/>
            </a:pPr>
            <a:r>
              <a:rPr lang="en-US" sz="2000" dirty="0"/>
              <a:t>For housing organizations to achieve their commercial objectives, machine learning approaches including predictive modelling, market mix modelling, and recommendation systems are applied. One of these housing companies is the source of our issue. Modeling the cost of homes using the relevant independent variables is necessary. The management will then utilize this model to determine exactly how the prices fluctuate depending on the variables. As a result, they can influence the company's strategy and concentrate on areas that will provide large returns. Additionally, using the model will help management better understand how prices change in a new market.</a:t>
            </a:r>
            <a:endParaRPr lang="en-IN" sz="2000" dirty="0"/>
          </a:p>
        </p:txBody>
      </p:sp>
    </p:spTree>
    <p:extLst>
      <p:ext uri="{BB962C8B-B14F-4D97-AF65-F5344CB8AC3E}">
        <p14:creationId xmlns:p14="http://schemas.microsoft.com/office/powerpoint/2010/main" val="2585551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977" y="753228"/>
            <a:ext cx="9122205" cy="1080938"/>
          </a:xfrm>
        </p:spPr>
        <p:txBody>
          <a:bodyPr>
            <a:normAutofit/>
          </a:bodyPr>
          <a:lstStyle/>
          <a:p>
            <a:pPr algn="ctr"/>
            <a:r>
              <a:rPr lang="en-US" dirty="0"/>
              <a:t>Mathematical Models to Solve the Issue</a:t>
            </a:r>
            <a:endParaRPr lang="en-IN" dirty="0"/>
          </a:p>
        </p:txBody>
      </p:sp>
      <p:sp>
        <p:nvSpPr>
          <p:cNvPr id="3" name="Content Placeholder 2"/>
          <p:cNvSpPr>
            <a:spLocks noGrp="1"/>
          </p:cNvSpPr>
          <p:nvPr>
            <p:ph idx="1"/>
          </p:nvPr>
        </p:nvSpPr>
        <p:spPr>
          <a:xfrm>
            <a:off x="1253067" y="2588653"/>
            <a:ext cx="10041466" cy="3347535"/>
          </a:xfrm>
        </p:spPr>
        <p:txBody>
          <a:bodyPr>
            <a:normAutofit/>
          </a:bodyPr>
          <a:lstStyle/>
          <a:p>
            <a:pPr algn="just"/>
            <a:r>
              <a:rPr lang="en-US" sz="2000" dirty="0"/>
              <a:t>With the aid of a regression-based algorithm, the project's objective is to forecast home prices. Different kinds of algorithms are used in this research. The algorithms operate with their own underlying mathematical equation.</a:t>
            </a:r>
            <a:r>
              <a:rPr lang="en-IN" sz="2000" dirty="0"/>
              <a:t> </a:t>
            </a:r>
          </a:p>
          <a:p>
            <a:pPr algn="just"/>
            <a:r>
              <a:rPr lang="en-US" sz="2000" dirty="0"/>
              <a:t>For training and testing purposes, this project uses two distinct data sets. The training and testing data are first subjected to several data pre-processing stages, such as data cleaning, data </a:t>
            </a:r>
            <a:r>
              <a:rPr lang="en-US" sz="2000" dirty="0" err="1"/>
              <a:t>visualisation</a:t>
            </a:r>
            <a:r>
              <a:rPr lang="en-US" sz="2000" dirty="0"/>
              <a:t>, and relationship between features and labels. After that, extraneous features are eliminated. When developing a model, the final model is chosen based on the accuracy score, RMSE value, tuning of the hyperparameters, and cross validation score of several algorithms. then identify the most crucial aspect out of all features.</a:t>
            </a:r>
            <a:endParaRPr lang="en-IN" dirty="0"/>
          </a:p>
        </p:txBody>
      </p:sp>
    </p:spTree>
    <p:extLst>
      <p:ext uri="{BB962C8B-B14F-4D97-AF65-F5344CB8AC3E}">
        <p14:creationId xmlns:p14="http://schemas.microsoft.com/office/powerpoint/2010/main" val="4125380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Sources of data and their formats</a:t>
            </a:r>
            <a:endParaRPr lang="en-IN" dirty="0"/>
          </a:p>
        </p:txBody>
      </p:sp>
      <p:sp>
        <p:nvSpPr>
          <p:cNvPr id="3" name="Content Placeholder 2"/>
          <p:cNvSpPr>
            <a:spLocks noGrp="1"/>
          </p:cNvSpPr>
          <p:nvPr>
            <p:ph idx="1"/>
          </p:nvPr>
        </p:nvSpPr>
        <p:spPr>
          <a:xfrm>
            <a:off x="1098020" y="2511379"/>
            <a:ext cx="10018713" cy="3424809"/>
          </a:xfrm>
        </p:spPr>
        <p:txBody>
          <a:bodyPr>
            <a:normAutofit/>
          </a:bodyPr>
          <a:lstStyle/>
          <a:p>
            <a:pPr algn="just"/>
            <a:r>
              <a:rPr lang="en-US" sz="2000" dirty="0"/>
              <a:t>The model is trained using training data. It contains 81 columns and 1168 rows. With the aid of this dataset, the model will be trained. It has one target variable and 80 independent characteristics (</a:t>
            </a:r>
            <a:r>
              <a:rPr lang="en-US" sz="2000" dirty="0" err="1"/>
              <a:t>SalePrice</a:t>
            </a:r>
            <a:r>
              <a:rPr lang="en-US" sz="2000" dirty="0"/>
              <a:t>).</a:t>
            </a:r>
          </a:p>
          <a:p>
            <a:pPr algn="just"/>
            <a:r>
              <a:rPr lang="en-US" sz="2000" dirty="0"/>
              <a:t>Test data, on the other hand, has 292 rows and 80 columns. After choosing the appropriate model, the target variable for the test data is predicted using the model.</a:t>
            </a:r>
          </a:p>
          <a:p>
            <a:pPr algn="just"/>
            <a:r>
              <a:rPr lang="en-US" sz="2000" dirty="0"/>
              <a:t>Using the info() method, the data format is determined. Out of 81 columns, there are a total of 43 category columns.</a:t>
            </a:r>
            <a:endParaRPr lang="en-IN" sz="2000" dirty="0"/>
          </a:p>
        </p:txBody>
      </p:sp>
    </p:spTree>
    <p:extLst>
      <p:ext uri="{BB962C8B-B14F-4D97-AF65-F5344CB8AC3E}">
        <p14:creationId xmlns:p14="http://schemas.microsoft.com/office/powerpoint/2010/main" val="3733643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r>
              <a:rPr lang="en-US" dirty="0"/>
              <a:t>Exploratory Data Analysis</a:t>
            </a:r>
            <a:endParaRPr lang="en-IN" dirty="0"/>
          </a:p>
        </p:txBody>
      </p:sp>
      <p:sp>
        <p:nvSpPr>
          <p:cNvPr id="3" name="Subtitle 2"/>
          <p:cNvSpPr>
            <a:spLocks noGrp="1"/>
          </p:cNvSpPr>
          <p:nvPr>
            <p:ph type="subTitle" idx="1"/>
          </p:nvPr>
        </p:nvSpPr>
        <p:spPr/>
        <p:txBody>
          <a:bodyPr/>
          <a:lstStyle/>
          <a:p>
            <a:pPr algn="ctr"/>
            <a:r>
              <a:rPr lang="en-US" dirty="0"/>
              <a:t>he feature analysis observation exploration.</a:t>
            </a:r>
            <a:endParaRPr lang="en-IN" dirty="0"/>
          </a:p>
        </p:txBody>
      </p:sp>
    </p:spTree>
    <p:extLst>
      <p:ext uri="{BB962C8B-B14F-4D97-AF65-F5344CB8AC3E}">
        <p14:creationId xmlns:p14="http://schemas.microsoft.com/office/powerpoint/2010/main" val="865502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 Tasks Perform</a:t>
            </a:r>
            <a:endParaRPr lang="en-IN" dirty="0"/>
          </a:p>
        </p:txBody>
      </p:sp>
      <p:sp>
        <p:nvSpPr>
          <p:cNvPr id="3" name="Content Placeholder 2"/>
          <p:cNvSpPr>
            <a:spLocks noGrp="1"/>
          </p:cNvSpPr>
          <p:nvPr>
            <p:ph idx="1"/>
          </p:nvPr>
        </p:nvSpPr>
        <p:spPr/>
        <p:txBody>
          <a:bodyPr>
            <a:normAutofit fontScale="77500" lnSpcReduction="20000"/>
          </a:bodyPr>
          <a:lstStyle/>
          <a:p>
            <a:pPr marL="273050" indent="-273050" algn="just">
              <a:buFont typeface="Wingdings" panose="05000000000000000000" pitchFamily="2" charset="2"/>
              <a:buChar char="§"/>
            </a:pPr>
            <a:r>
              <a:rPr lang="en-US" sz="2200" dirty="0"/>
              <a:t>Check the presence of duplicate or any data error.</a:t>
            </a:r>
          </a:p>
          <a:p>
            <a:pPr marL="273050" indent="-273050" algn="just">
              <a:buFont typeface="Wingdings" panose="05000000000000000000" pitchFamily="2" charset="2"/>
              <a:buChar char="§"/>
            </a:pPr>
            <a:r>
              <a:rPr lang="en-US" sz="2200" dirty="0"/>
              <a:t>Missing values present in data set.</a:t>
            </a:r>
          </a:p>
          <a:p>
            <a:pPr marL="273050" indent="-273050" algn="just">
              <a:buFont typeface="Wingdings" panose="05000000000000000000" pitchFamily="2" charset="2"/>
              <a:buChar char="§"/>
            </a:pPr>
            <a:r>
              <a:rPr lang="en-US" sz="2200" dirty="0"/>
              <a:t>Imputation of missing value with mean, median or mode is performed.</a:t>
            </a:r>
          </a:p>
          <a:p>
            <a:pPr marL="273050" indent="-273050" algn="just">
              <a:buFont typeface="Wingdings" panose="05000000000000000000" pitchFamily="2" charset="2"/>
              <a:buChar char="§"/>
            </a:pPr>
            <a:r>
              <a:rPr lang="en-US" sz="2200" dirty="0"/>
              <a:t>Feature Engineering for extraction of few new features out of existing features.</a:t>
            </a:r>
          </a:p>
          <a:p>
            <a:pPr marL="273050" indent="-273050" algn="just">
              <a:buFont typeface="Wingdings" panose="05000000000000000000" pitchFamily="2" charset="2"/>
              <a:buChar char="§"/>
            </a:pPr>
            <a:r>
              <a:rPr lang="en-US" sz="2200" dirty="0"/>
              <a:t>Feature selection</a:t>
            </a:r>
          </a:p>
          <a:p>
            <a:pPr marL="273050" indent="-273050" algn="just">
              <a:buFont typeface="Wingdings" panose="05000000000000000000" pitchFamily="2" charset="2"/>
              <a:buChar char="§"/>
            </a:pPr>
            <a:r>
              <a:rPr lang="en-US" sz="2200" dirty="0"/>
              <a:t>Label Encoding of Categorical features</a:t>
            </a:r>
          </a:p>
          <a:p>
            <a:pPr marL="273050" indent="-273050" algn="just">
              <a:buFont typeface="Wingdings" panose="05000000000000000000" pitchFamily="2" charset="2"/>
              <a:buChar char="§"/>
            </a:pPr>
            <a:r>
              <a:rPr lang="en-US" sz="2200" dirty="0"/>
              <a:t>Splitting of dataset into input &amp; target feature</a:t>
            </a:r>
          </a:p>
          <a:p>
            <a:pPr marL="273050" indent="-273050" algn="just">
              <a:buFont typeface="Wingdings" panose="05000000000000000000" pitchFamily="2" charset="2"/>
              <a:buChar char="§"/>
            </a:pPr>
            <a:r>
              <a:rPr lang="en-US" sz="2200" dirty="0"/>
              <a:t>Standard Scaling of data</a:t>
            </a:r>
          </a:p>
          <a:p>
            <a:pPr marL="273050" indent="-273050" algn="just">
              <a:buFont typeface="Wingdings" panose="05000000000000000000" pitchFamily="2" charset="2"/>
              <a:buChar char="§"/>
            </a:pPr>
            <a:r>
              <a:rPr lang="en-US" sz="2200" dirty="0"/>
              <a:t>Finding Final model with respect to best R2 Score, RMSE</a:t>
            </a:r>
            <a:endParaRPr lang="en-IN" sz="2200" dirty="0"/>
          </a:p>
          <a:p>
            <a:pPr marL="0" indent="0">
              <a:buNone/>
            </a:pPr>
            <a:endParaRPr lang="en-IN" dirty="0"/>
          </a:p>
        </p:txBody>
      </p:sp>
    </p:spTree>
    <p:extLst>
      <p:ext uri="{BB962C8B-B14F-4D97-AF65-F5344CB8AC3E}">
        <p14:creationId xmlns:p14="http://schemas.microsoft.com/office/powerpoint/2010/main" val="3391022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667933" y="495402"/>
            <a:ext cx="4013200" cy="2363707"/>
          </a:xfrm>
          <a:prstGeom prst="rect">
            <a:avLst/>
          </a:prstGeom>
          <a:noFill/>
          <a:ln>
            <a:noFill/>
          </a:ln>
        </p:spPr>
      </p:pic>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2833353" y="3431786"/>
            <a:ext cx="6040191" cy="2595527"/>
          </a:xfrm>
          <a:prstGeom prst="rect">
            <a:avLst/>
          </a:prstGeom>
          <a:noFill/>
          <a:ln>
            <a:noFill/>
          </a:ln>
        </p:spPr>
      </p:pic>
      <p:pic>
        <p:nvPicPr>
          <p:cNvPr id="4"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5999408" y="591490"/>
            <a:ext cx="3762777" cy="2267620"/>
          </a:xfrm>
          <a:prstGeom prst="rect">
            <a:avLst/>
          </a:prstGeom>
          <a:noFill/>
          <a:ln>
            <a:noFill/>
          </a:ln>
        </p:spPr>
      </p:pic>
    </p:spTree>
    <p:extLst>
      <p:ext uri="{BB962C8B-B14F-4D97-AF65-F5344CB8AC3E}">
        <p14:creationId xmlns:p14="http://schemas.microsoft.com/office/powerpoint/2010/main" val="24665573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217</TotalTime>
  <Words>1410</Words>
  <Application>Microsoft Office PowerPoint</Application>
  <PresentationFormat>Widescreen</PresentationFormat>
  <Paragraphs>142</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 Black</vt:lpstr>
      <vt:lpstr>Corbel</vt:lpstr>
      <vt:lpstr>Wingdings</vt:lpstr>
      <vt:lpstr>Parallax</vt:lpstr>
      <vt:lpstr>Analysis of Housing Price Predication</vt:lpstr>
      <vt:lpstr>           Housing Price Prediction </vt:lpstr>
      <vt:lpstr>     Problem Statement </vt:lpstr>
      <vt:lpstr>Background Concepts of the Domain Problem</vt:lpstr>
      <vt:lpstr>Mathematical Models to Solve the Issue</vt:lpstr>
      <vt:lpstr>Sources of data and their formats</vt:lpstr>
      <vt:lpstr>Exploratory Data Analysis</vt:lpstr>
      <vt:lpstr>Project Flow Tasks Perform</vt:lpstr>
      <vt:lpstr>PowerPoint Presentation</vt:lpstr>
      <vt:lpstr>Observations:</vt:lpstr>
      <vt:lpstr>Observations:</vt:lpstr>
      <vt:lpstr>1. Average LotFrontage is around 50-80 2. A lot of outliers are present. 3. There is No Significant relationship found between SalePrice &amp; LotFrontage.</vt:lpstr>
      <vt:lpstr>PowerPoint Presentation</vt:lpstr>
      <vt:lpstr>Observations:</vt:lpstr>
      <vt:lpstr>PowerPoint Presentation</vt:lpstr>
      <vt:lpstr>Observations:</vt:lpstr>
      <vt:lpstr>PowerPoint Presentation</vt:lpstr>
      <vt:lpstr>Observations:</vt:lpstr>
      <vt:lpstr>PowerPoint Presentation</vt:lpstr>
      <vt:lpstr>Observations:</vt:lpstr>
      <vt:lpstr>PowerPoint Presentation</vt:lpstr>
      <vt:lpstr>Observations:</vt:lpstr>
      <vt:lpstr>Correlation:</vt:lpstr>
      <vt:lpstr>Machine Learning Algorithm Used</vt:lpstr>
      <vt:lpstr>ML Model Building Flow</vt:lpstr>
      <vt:lpstr>Principal Findings and Study Conclusions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Predication &amp; Analysis Project</dc:title>
  <dc:creator>user</dc:creator>
  <cp:lastModifiedBy>Jay Pandey</cp:lastModifiedBy>
  <cp:revision>43</cp:revision>
  <dcterms:created xsi:type="dcterms:W3CDTF">2022-10-22T10:42:16Z</dcterms:created>
  <dcterms:modified xsi:type="dcterms:W3CDTF">2022-11-26T20:14:19Z</dcterms:modified>
</cp:coreProperties>
</file>