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94" r:id="rId4"/>
    <p:sldId id="259" r:id="rId5"/>
    <p:sldId id="260" r:id="rId6"/>
    <p:sldId id="261" r:id="rId7"/>
    <p:sldId id="265" r:id="rId8"/>
    <p:sldId id="291" r:id="rId9"/>
    <p:sldId id="295" r:id="rId10"/>
    <p:sldId id="296" r:id="rId11"/>
    <p:sldId id="269" r:id="rId12"/>
    <p:sldId id="297" r:id="rId13"/>
    <p:sldId id="272" r:id="rId14"/>
    <p:sldId id="270" r:id="rId15"/>
    <p:sldId id="298" r:id="rId16"/>
    <p:sldId id="283" r:id="rId17"/>
    <p:sldId id="284" r:id="rId18"/>
    <p:sldId id="287" r:id="rId19"/>
    <p:sldId id="288" r:id="rId20"/>
    <p:sldId id="293" r:id="rId21"/>
    <p:sldId id="289"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04T19:35:27.78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666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287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8764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41479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36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064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394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219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581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5620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420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272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86B75A-687E-405C-8A0B-8D00578BA2C3}" type="datetimeFigureOut">
              <a:rPr lang="en-US" smtClean="0"/>
              <a:pPr/>
              <a:t>1/15/2023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660533"/>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8937937" cy="1373070"/>
          </a:xfrm>
        </p:spPr>
        <p:txBody>
          <a:bodyPr>
            <a:normAutofit/>
          </a:bodyPr>
          <a:lstStyle/>
          <a:p>
            <a:pPr algn="ctr"/>
            <a:r>
              <a:rPr lang="fr-FR" altLang="en-US" sz="4400" b="1" dirty="0" err="1">
                <a:ln w="12700" cmpd="sng">
                  <a:solidFill>
                    <a:schemeClr val="accent4"/>
                  </a:solidFill>
                  <a:prstDash val="solid"/>
                </a:ln>
              </a:rPr>
              <a:t>Malignant</a:t>
            </a:r>
            <a:r>
              <a:rPr lang="fr-FR" altLang="en-US" sz="4400" b="1" dirty="0">
                <a:ln w="12700" cmpd="sng">
                  <a:solidFill>
                    <a:schemeClr val="accent4"/>
                  </a:solidFill>
                  <a:prstDash val="solid"/>
                </a:ln>
              </a:rPr>
              <a:t> Commentes Classifier</a:t>
            </a:r>
            <a:br>
              <a:rPr lang="en-IN" sz="4400" dirty="0"/>
            </a:br>
            <a:r>
              <a:rPr lang="en-IN" sz="4400" b="1" dirty="0">
                <a:ln w="12700" cmpd="sng">
                  <a:solidFill>
                    <a:schemeClr val="accent4"/>
                  </a:solidFill>
                  <a:prstDash val="solid"/>
                </a:ln>
              </a:rPr>
              <a:t>using Machine Learning</a:t>
            </a:r>
            <a:endParaRPr lang="en-IN" sz="4800" dirty="0"/>
          </a:p>
        </p:txBody>
      </p:sp>
      <p:sp>
        <p:nvSpPr>
          <p:cNvPr id="3" name="Subtitle 2"/>
          <p:cNvSpPr>
            <a:spLocks noGrp="1"/>
          </p:cNvSpPr>
          <p:nvPr>
            <p:ph type="subTitle" idx="1"/>
          </p:nvPr>
        </p:nvSpPr>
        <p:spPr>
          <a:xfrm>
            <a:off x="680322" y="5357611"/>
            <a:ext cx="8144134" cy="1094704"/>
          </a:xfrm>
        </p:spPr>
        <p:txBody>
          <a:bodyPr/>
          <a:lstStyle/>
          <a:p>
            <a:r>
              <a:rPr lang="en-US" dirty="0"/>
              <a:t>By- JAY PANDEY</a:t>
            </a:r>
          </a:p>
          <a:p>
            <a:r>
              <a:rPr lang="en-US" dirty="0"/>
              <a:t>Internship Batch No- 32</a:t>
            </a:r>
            <a:endParaRPr lang="en-IN" dirty="0"/>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02642" y="234044"/>
            <a:ext cx="1443824" cy="9340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br>
              <a:rPr lang="en-US" dirty="0"/>
            </a:br>
            <a:endParaRPr lang="en-IN" dirty="0"/>
          </a:p>
        </p:txBody>
      </p:sp>
      <p:sp>
        <p:nvSpPr>
          <p:cNvPr id="4" name="Text Placeholder 3"/>
          <p:cNvSpPr>
            <a:spLocks noGrp="1"/>
          </p:cNvSpPr>
          <p:nvPr>
            <p:ph type="body" sz="half" idx="2"/>
          </p:nvPr>
        </p:nvSpPr>
        <p:spPr>
          <a:xfrm>
            <a:off x="680322" y="2336873"/>
            <a:ext cx="7591611" cy="3600288"/>
          </a:xfrm>
        </p:spPr>
        <p:txBody>
          <a:bodyPr/>
          <a:lstStyle/>
          <a:p>
            <a:pPr marL="342900" indent="-342900">
              <a:buFont typeface="+mj-lt"/>
              <a:buAutoNum type="alphaLcParenR"/>
            </a:pPr>
            <a:r>
              <a:rPr lang="en-IN" dirty="0"/>
              <a:t>For rude comment distribution around 5% comment is rude while 95% are good comments.</a:t>
            </a:r>
          </a:p>
          <a:p>
            <a:pPr marL="342900" indent="-342900">
              <a:buFont typeface="+mj-lt"/>
              <a:buAutoNum type="alphaLcParenR"/>
            </a:pPr>
            <a:r>
              <a:rPr lang="en-IN" dirty="0"/>
              <a:t>For loathe comment distribution around 1% comment is rude while 99% are not loathe comments.</a:t>
            </a:r>
          </a:p>
          <a:p>
            <a:pPr marL="342900" indent="-342900">
              <a:buFont typeface="+mj-lt"/>
              <a:buAutoNum type="alphaLcParenR"/>
            </a:pPr>
            <a:r>
              <a:rPr lang="en-IN" dirty="0"/>
              <a:t>For threat comment distribution only 0.3% comment is </a:t>
            </a:r>
            <a:r>
              <a:rPr lang="en-IN" dirty="0" err="1"/>
              <a:t>highly_malignant</a:t>
            </a:r>
            <a:r>
              <a:rPr lang="en-IN" dirty="0"/>
              <a:t> while 99.7% are not threatening comments.</a:t>
            </a:r>
          </a:p>
          <a:p>
            <a:pPr marL="342900" indent="-342900">
              <a:buFont typeface="+mj-lt"/>
              <a:buAutoNum type="alphaLcParenR"/>
            </a:pPr>
            <a:r>
              <a:rPr lang="en-IN" dirty="0"/>
              <a:t>For abuse comment distribution around 5% comment is rude while 95% are good comments.</a:t>
            </a:r>
          </a:p>
        </p:txBody>
      </p:sp>
    </p:spTree>
    <p:extLst>
      <p:ext uri="{BB962C8B-B14F-4D97-AF65-F5344CB8AC3E}">
        <p14:creationId xmlns:p14="http://schemas.microsoft.com/office/powerpoint/2010/main" val="61139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134" y="785611"/>
            <a:ext cx="5138671" cy="4018209"/>
          </a:xfrm>
        </p:spPr>
        <p:txBody>
          <a:bodyPr anchor="t">
            <a:normAutofit/>
          </a:bodyPr>
          <a:lstStyle/>
          <a:p>
            <a:r>
              <a:rPr lang="en-IN" sz="2000" dirty="0"/>
              <a:t>1. The maximum negative comments comes with Malignant in nature followed by rude categories.</a:t>
            </a:r>
            <a:br>
              <a:rPr lang="en-IN" sz="2000" dirty="0"/>
            </a:br>
            <a:r>
              <a:rPr lang="en-IN" sz="2000" dirty="0"/>
              <a:t>2. Very few comments comes with threatening nature.</a:t>
            </a:r>
            <a:br>
              <a:rPr lang="en-IN" sz="2000" dirty="0"/>
            </a:br>
            <a:r>
              <a:rPr lang="en-IN" sz="2000" dirty="0"/>
              <a:t>3. Total percentage of negative comment is 10.2% while good comment is 89.8%.</a:t>
            </a:r>
            <a:br>
              <a:rPr lang="en-IN" sz="2000" dirty="0"/>
            </a:br>
            <a:r>
              <a:rPr lang="en-IN" sz="2000" dirty="0"/>
              <a:t>4. Around 90% comments are good while rest 10% comments are Negative in nature.</a:t>
            </a:r>
            <a:br>
              <a:rPr lang="en-IN" sz="2000" dirty="0"/>
            </a:br>
            <a:r>
              <a:rPr lang="en-IN" sz="2000" dirty="0"/>
              <a:t>5. Out of total negative comments around 43.58% are malignant in nature followed by 24.07% are rude comments.</a:t>
            </a:r>
            <a:br>
              <a:rPr lang="en-IN" sz="2000" dirty="0"/>
            </a:br>
            <a:endParaRPr lang="en-IN" sz="20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50006" y="938012"/>
            <a:ext cx="5572125" cy="2895600"/>
          </a:xfrm>
          <a:prstGeom prst="rect">
            <a:avLst/>
          </a:prstGeom>
          <a:noFill/>
          <a:ln>
            <a:noFill/>
          </a:ln>
        </p:spPr>
      </p:pic>
      <p:sp>
        <p:nvSpPr>
          <p:cNvPr id="3" name="TextBox 2"/>
          <p:cNvSpPr txBox="1"/>
          <p:nvPr/>
        </p:nvSpPr>
        <p:spPr>
          <a:xfrm>
            <a:off x="3636068" y="4649273"/>
            <a:ext cx="184731" cy="369332"/>
          </a:xfrm>
          <a:prstGeom prst="rect">
            <a:avLst/>
          </a:prstGeom>
          <a:noFill/>
        </p:spPr>
        <p:txBody>
          <a:bodyPr wrap="none" rtlCol="0">
            <a:spAutoFit/>
          </a:bodyPr>
          <a:lstStyle/>
          <a:p>
            <a:endParaRPr lang="en-IN" dirty="0"/>
          </a:p>
        </p:txBody>
      </p:sp>
      <p:sp>
        <p:nvSpPr>
          <p:cNvPr id="8" name="TextBox 7"/>
          <p:cNvSpPr txBox="1"/>
          <p:nvPr/>
        </p:nvSpPr>
        <p:spPr>
          <a:xfrm>
            <a:off x="850006" y="5018605"/>
            <a:ext cx="3953814" cy="646331"/>
          </a:xfrm>
          <a:prstGeom prst="rect">
            <a:avLst/>
          </a:prstGeom>
          <a:noFill/>
        </p:spPr>
        <p:txBody>
          <a:bodyPr wrap="square" rtlCol="0">
            <a:spAutoFit/>
          </a:bodyPr>
          <a:lstStyle/>
          <a:p>
            <a:r>
              <a:rPr lang="en-US" dirty="0"/>
              <a:t>The above graph is the count plot of different types of Bad comments</a:t>
            </a:r>
            <a:endParaRPr lang="en-IN" dirty="0"/>
          </a:p>
        </p:txBody>
      </p:sp>
    </p:spTree>
    <p:extLst>
      <p:ext uri="{BB962C8B-B14F-4D97-AF65-F5344CB8AC3E}">
        <p14:creationId xmlns:p14="http://schemas.microsoft.com/office/powerpoint/2010/main" val="272266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 Cloud for different Feature:</a:t>
            </a:r>
          </a:p>
        </p:txBody>
      </p:sp>
      <p:sp>
        <p:nvSpPr>
          <p:cNvPr id="4" name="Text Placeholder 3"/>
          <p:cNvSpPr>
            <a:spLocks noGrp="1"/>
          </p:cNvSpPr>
          <p:nvPr>
            <p:ph type="body" sz="half" idx="2"/>
          </p:nvPr>
        </p:nvSpPr>
        <p:spPr>
          <a:xfrm>
            <a:off x="8659707" y="3044064"/>
            <a:ext cx="2980266" cy="1501461"/>
          </a:xfrm>
        </p:spPr>
        <p:txBody>
          <a:bodyPr>
            <a:normAutofit/>
          </a:bodyPr>
          <a:lstStyle/>
          <a:p>
            <a:r>
              <a:rPr lang="en-IN" dirty="0"/>
              <a:t>We can see from the word clouds above that small texts are given less weight in their respective comment types than large texts are.</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766200" y="357746"/>
            <a:ext cx="4123499" cy="2686318"/>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853265" y="3555760"/>
            <a:ext cx="3949368" cy="2686319"/>
          </a:xfrm>
          <a:prstGeom prst="rect">
            <a:avLst/>
          </a:prstGeom>
          <a:noFill/>
          <a:ln>
            <a:noFill/>
          </a:ln>
        </p:spPr>
      </p:pic>
    </p:spTree>
    <p:extLst>
      <p:ext uri="{BB962C8B-B14F-4D97-AF65-F5344CB8AC3E}">
        <p14:creationId xmlns:p14="http://schemas.microsoft.com/office/powerpoint/2010/main" val="100921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41156" y="353094"/>
            <a:ext cx="4426303" cy="2931017"/>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921978" y="353094"/>
            <a:ext cx="4303848" cy="2931017"/>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933213" y="3587638"/>
            <a:ext cx="4475914" cy="2941950"/>
          </a:xfrm>
          <a:prstGeom prst="rect">
            <a:avLst/>
          </a:prstGeom>
          <a:noFill/>
          <a:ln>
            <a:no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210971" y="3587638"/>
            <a:ext cx="4220916" cy="2941950"/>
          </a:xfrm>
          <a:prstGeom prst="rect">
            <a:avLst/>
          </a:prstGeom>
          <a:noFill/>
          <a:ln>
            <a:noFill/>
          </a:ln>
        </p:spPr>
      </p:pic>
    </p:spTree>
    <p:extLst>
      <p:ext uri="{BB962C8B-B14F-4D97-AF65-F5344CB8AC3E}">
        <p14:creationId xmlns:p14="http://schemas.microsoft.com/office/powerpoint/2010/main" val="106728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a:t>
            </a:r>
          </a:p>
        </p:txBody>
      </p:sp>
      <p:sp>
        <p:nvSpPr>
          <p:cNvPr id="5" name="Content Placeholder 4"/>
          <p:cNvSpPr>
            <a:spLocks noGrp="1"/>
          </p:cNvSpPr>
          <p:nvPr>
            <p:ph idx="1"/>
          </p:nvPr>
        </p:nvSpPr>
        <p:spPr/>
        <p:txBody>
          <a:bodyPr>
            <a:normAutofit fontScale="92500" lnSpcReduction="10000"/>
          </a:bodyPr>
          <a:lstStyle/>
          <a:p>
            <a:r>
              <a:rPr lang="en-IN" sz="2000" dirty="0"/>
              <a:t>From word cloud of malignant comments, it is clear that it mostly consists of words like edits, hey, white, fucking, absurd, piss, cocksucker, Taliban etc.</a:t>
            </a:r>
          </a:p>
          <a:p>
            <a:r>
              <a:rPr lang="en-IN" sz="2000" dirty="0"/>
              <a:t>From word cloud of highly malignant comments, it is clear that it mostly consists of words like fuck, stupid, fucking, stupid, cocksucker, crow, piss, bitch, around, asshole etc.</a:t>
            </a:r>
          </a:p>
          <a:p>
            <a:r>
              <a:rPr lang="en-IN" sz="2000" dirty="0"/>
              <a:t>From word cloud of rude comments, it is clear that it mostly consists of words like shit, fucking, stuff, fucked, white, absurd, piece etc.</a:t>
            </a:r>
          </a:p>
          <a:p>
            <a:r>
              <a:rPr lang="en-IN" sz="2000" dirty="0"/>
              <a:t>From word cloud of threat comments, it is clear that it mostly consists of words like die, bitch, fuck, suck, stupid, back, hey, hi, back, last etc.</a:t>
            </a:r>
          </a:p>
          <a:p>
            <a:r>
              <a:rPr lang="en-IN" sz="2000" dirty="0"/>
              <a:t>From word cloud of abuse comments, it is clear that it mostly consists of words like edits, white, ass, stuff, shit, piss, fucking, cocksucker, </a:t>
            </a:r>
            <a:r>
              <a:rPr lang="en-IN" sz="2000" dirty="0" err="1"/>
              <a:t>antisemmitian</a:t>
            </a:r>
            <a:r>
              <a:rPr lang="en-IN" sz="2000" dirty="0"/>
              <a:t>, gay etc.</a:t>
            </a:r>
          </a:p>
          <a:p>
            <a:r>
              <a:rPr lang="en-IN" sz="2000" dirty="0"/>
              <a:t>From word cloud of abuse comments, it is clear that it mostly consists of words like fuck, gay, jew, kill, </a:t>
            </a:r>
            <a:r>
              <a:rPr lang="en-IN" sz="2000" dirty="0" err="1"/>
              <a:t>antisemmitian</a:t>
            </a:r>
            <a:r>
              <a:rPr lang="en-IN" sz="2000" dirty="0"/>
              <a:t>, think etc.</a:t>
            </a:r>
          </a:p>
          <a:p>
            <a:endParaRPr lang="en-IN" sz="2000" dirty="0"/>
          </a:p>
          <a:p>
            <a:endParaRPr lang="en-IN" sz="2000" dirty="0"/>
          </a:p>
        </p:txBody>
      </p:sp>
    </p:spTree>
    <p:extLst>
      <p:ext uri="{BB962C8B-B14F-4D97-AF65-F5344CB8AC3E}">
        <p14:creationId xmlns:p14="http://schemas.microsoft.com/office/powerpoint/2010/main" val="350542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AUC- ROC Curve: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686" y="2272406"/>
            <a:ext cx="3915075" cy="407687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82488" y="2272406"/>
            <a:ext cx="3609242" cy="4076879"/>
          </a:xfrm>
          <a:prstGeom prst="rect">
            <a:avLst/>
          </a:prstGeom>
          <a:noFill/>
          <a:ln>
            <a:noFill/>
          </a:ln>
        </p:spPr>
      </p:pic>
    </p:spTree>
    <p:extLst>
      <p:ext uri="{BB962C8B-B14F-4D97-AF65-F5344CB8AC3E}">
        <p14:creationId xmlns:p14="http://schemas.microsoft.com/office/powerpoint/2010/main" val="95855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classification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a:t>Gradient Boosting Classifier</a:t>
            </a:r>
          </a:p>
          <a:p>
            <a:pPr lvl="0"/>
            <a:r>
              <a:rPr lang="en-IN" sz="2000" dirty="0"/>
              <a:t>Random Forest Classifier</a:t>
            </a:r>
          </a:p>
          <a:p>
            <a:pPr lvl="0"/>
            <a:r>
              <a:rPr lang="en-IN" sz="2000" dirty="0"/>
              <a:t>Extra Trees Classifier</a:t>
            </a:r>
          </a:p>
          <a:p>
            <a:pPr lvl="0"/>
            <a:r>
              <a:rPr lang="en-IN" sz="2000" dirty="0"/>
              <a:t>Ada Boost Classifier</a:t>
            </a:r>
          </a:p>
          <a:p>
            <a:pPr marL="0" lvl="0" indent="0">
              <a:buNone/>
            </a:pPr>
            <a:endParaRPr lang="en-IN" sz="2000" dirty="0"/>
          </a:p>
        </p:txBody>
      </p:sp>
    </p:spTree>
    <p:extLst>
      <p:ext uri="{BB962C8B-B14F-4D97-AF65-F5344CB8AC3E}">
        <p14:creationId xmlns:p14="http://schemas.microsoft.com/office/powerpoint/2010/main" val="128369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and Conclusions of the Study</a:t>
            </a:r>
            <a:endParaRPr lang="en-IN" dirty="0"/>
          </a:p>
        </p:txBody>
      </p:sp>
      <p:sp>
        <p:nvSpPr>
          <p:cNvPr id="3" name="Content Placeholder 2"/>
          <p:cNvSpPr>
            <a:spLocks noGrp="1"/>
          </p:cNvSpPr>
          <p:nvPr>
            <p:ph idx="1"/>
          </p:nvPr>
        </p:nvSpPr>
        <p:spPr/>
        <p:txBody>
          <a:bodyPr/>
          <a:lstStyle/>
          <a:p>
            <a:pPr marL="0" indent="0">
              <a:buNone/>
            </a:pPr>
            <a:r>
              <a:rPr lang="en-IN" dirty="0"/>
              <a:t>Here, we observed the various detrimental effects that toxic or damaging social media remarks have on society. The ability to quickly and effectively identify remarks as hazardous could have a wide range of positive effects while also reducing the negative ones. We have also seen how easily accessible algorithms can be used in this way to handle this difficulty. It was shown in our particular investigation that a logistic regression solution offers a significant improvement in classification compared to any other approach.</a:t>
            </a:r>
          </a:p>
        </p:txBody>
      </p:sp>
    </p:spTree>
    <p:extLst>
      <p:ext uri="{BB962C8B-B14F-4D97-AF65-F5344CB8AC3E}">
        <p14:creationId xmlns:p14="http://schemas.microsoft.com/office/powerpoint/2010/main" val="12792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Hyperparameter</a:t>
            </a:r>
            <a:r>
              <a:rPr lang="en-US" dirty="0"/>
              <a:t> tuning:</a:t>
            </a:r>
            <a:endParaRPr lang="en-IN" dirty="0"/>
          </a:p>
        </p:txBody>
      </p:sp>
      <p:sp>
        <p:nvSpPr>
          <p:cNvPr id="3" name="Content Placeholder 2"/>
          <p:cNvSpPr>
            <a:spLocks noGrp="1"/>
          </p:cNvSpPr>
          <p:nvPr>
            <p:ph idx="1"/>
          </p:nvPr>
        </p:nvSpPr>
        <p:spPr>
          <a:xfrm>
            <a:off x="463639" y="3697357"/>
            <a:ext cx="10045335" cy="2597426"/>
          </a:xfrm>
        </p:spPr>
        <p:txBody>
          <a:bodyPr>
            <a:normAutofit fontScale="92500" lnSpcReduction="20000"/>
          </a:bodyPr>
          <a:lstStyle/>
          <a:p>
            <a:pPr marL="0" indent="0" algn="just">
              <a:buNone/>
            </a:pPr>
            <a:r>
              <a:rPr lang="en-IN" sz="2000" dirty="0"/>
              <a:t>Here for Random Forest, Logistic Regression and Extra tree classifier, the AUC score is same. Here also we take Logistic Regression for final model. So it is the final model for this dataset.</a:t>
            </a:r>
          </a:p>
          <a:p>
            <a:pPr marL="0" indent="0" algn="just">
              <a:buNone/>
            </a:pPr>
            <a:endParaRPr lang="en-IN" sz="2000" dirty="0"/>
          </a:p>
          <a:p>
            <a:pPr marL="0" indent="0" algn="just">
              <a:buNone/>
            </a:pPr>
            <a:r>
              <a:rPr lang="en-IN" sz="2000" dirty="0"/>
              <a:t>Here accuracy score is slightly improved after using hyper parameter tuning. First, accuracy score         was 0.957762013385807, but after applying hyper parameter tuning it is 0.9624495525530795</a:t>
            </a:r>
          </a:p>
          <a:p>
            <a:pPr marL="0" indent="0" algn="just">
              <a:buNone/>
            </a:pPr>
            <a:endParaRPr lang="en-US" sz="2000" dirty="0"/>
          </a:p>
          <a:p>
            <a:pPr marL="0" indent="0" algn="just">
              <a:buNone/>
            </a:pPr>
            <a:r>
              <a:rPr lang="en-IN" sz="2000" dirty="0"/>
              <a:t>Best </a:t>
            </a:r>
            <a:r>
              <a:rPr lang="en-IN" sz="2000" dirty="0" err="1"/>
              <a:t>params</a:t>
            </a:r>
            <a:r>
              <a:rPr lang="en-IN" sz="2000" dirty="0"/>
              <a:t>:  {'C': 1.0, 'penalty': 'l1', 'solver': '</a:t>
            </a:r>
            <a:r>
              <a:rPr lang="en-IN" sz="2000" dirty="0" err="1"/>
              <a:t>liblinear</a:t>
            </a:r>
            <a:r>
              <a:rPr lang="en-IN" sz="2000" dirty="0"/>
              <a:t>'}</a:t>
            </a:r>
          </a:p>
        </p:txBody>
      </p:sp>
      <p:sp>
        <p:nvSpPr>
          <p:cNvPr id="7"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Best params:  {'C': 1.0, 'penalty': 'l1', 'solver': 'liblinear'}Here accuracy score is slightly improved after using hyper parameter tuning. First, accuracy score         was 0.957762013385807, but after applying hyper parameter tuning it is 0.9624495525530795.</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395443" y="2227599"/>
            <a:ext cx="6616035" cy="1178210"/>
          </a:xfrm>
          <a:prstGeom prst="rect">
            <a:avLst/>
          </a:prstGeom>
          <a:noFill/>
          <a:ln>
            <a:noFill/>
          </a:ln>
        </p:spPr>
      </p:pic>
    </p:spTree>
    <p:extLst>
      <p:ext uri="{BB962C8B-B14F-4D97-AF65-F5344CB8AC3E}">
        <p14:creationId xmlns:p14="http://schemas.microsoft.com/office/powerpoint/2010/main" val="131346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Introduction to </a:t>
            </a:r>
            <a:r>
              <a:rPr lang="fr-FR" dirty="0" err="1"/>
              <a:t>Malignant</a:t>
            </a:r>
            <a:r>
              <a:rPr lang="fr-FR" dirty="0"/>
              <a:t> </a:t>
            </a:r>
            <a:r>
              <a:rPr lang="fr-FR" dirty="0" err="1"/>
              <a:t>Comments</a:t>
            </a:r>
            <a:r>
              <a:rPr lang="fr-FR" dirty="0"/>
              <a:t> Classifier </a:t>
            </a:r>
            <a:endParaRPr lang="en-IN" dirty="0"/>
          </a:p>
        </p:txBody>
      </p:sp>
      <p:sp>
        <p:nvSpPr>
          <p:cNvPr id="3" name="Content Placeholder 2"/>
          <p:cNvSpPr>
            <a:spLocks noGrp="1"/>
          </p:cNvSpPr>
          <p:nvPr>
            <p:ph idx="1"/>
          </p:nvPr>
        </p:nvSpPr>
        <p:spPr>
          <a:xfrm>
            <a:off x="6568224" y="2446986"/>
            <a:ext cx="5177308" cy="3734873"/>
          </a:xfrm>
        </p:spPr>
        <p:txBody>
          <a:bodyPr>
            <a:normAutofit fontScale="92500" lnSpcReduction="20000"/>
          </a:bodyPr>
          <a:lstStyle/>
          <a:p>
            <a:pPr marL="0" indent="0">
              <a:buNone/>
            </a:pPr>
            <a:endParaRPr lang="en-US" dirty="0"/>
          </a:p>
          <a:p>
            <a:pPr marL="0" indent="0">
              <a:buNone/>
            </a:pPr>
            <a:r>
              <a:rPr lang="en-IN" dirty="0"/>
              <a:t>People can now freely express themselves online due to the growth of social media. However, concurrently, this has led to the emergence of conflict and hatred, making online spaces hostile for users. Despite the fact that researchers have discovered that hate is an issue on a number of platforms, there aren't any models for detecting hate online. Online hatred has been identified as a significant hazard on social media websites, including abusive language, aggressiveness, cyberbullying, hatefulness, and many more. The most common environment for such harmful behaviour is social media platforms.</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B0153A63-9289-FF21-364D-A6ED7B0CC759}"/>
              </a:ext>
            </a:extLst>
          </p:cNvPr>
          <p:cNvPicPr>
            <a:picLocks noChangeAspect="1"/>
          </p:cNvPicPr>
          <p:nvPr/>
        </p:nvPicPr>
        <p:blipFill>
          <a:blip r:embed="rId2"/>
          <a:stretch>
            <a:fillRect/>
          </a:stretch>
        </p:blipFill>
        <p:spPr>
          <a:xfrm>
            <a:off x="680321" y="2446986"/>
            <a:ext cx="5197290" cy="3894157"/>
          </a:xfrm>
          <a:prstGeom prst="rect">
            <a:avLst/>
          </a:prstGeom>
        </p:spPr>
      </p:pic>
    </p:spTree>
    <p:extLst>
      <p:ext uri="{BB962C8B-B14F-4D97-AF65-F5344CB8AC3E}">
        <p14:creationId xmlns:p14="http://schemas.microsoft.com/office/powerpoint/2010/main" val="49884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 and Confusion Matrix:</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27949" y="2183302"/>
            <a:ext cx="3655454" cy="3856889"/>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71138" y="2280968"/>
            <a:ext cx="5265267" cy="3759223"/>
          </a:xfrm>
          <a:prstGeom prst="rect">
            <a:avLst/>
          </a:prstGeom>
          <a:noFill/>
          <a:ln>
            <a:noFill/>
          </a:ln>
        </p:spPr>
      </p:pic>
    </p:spTree>
    <p:extLst>
      <p:ext uri="{BB962C8B-B14F-4D97-AF65-F5344CB8AC3E}">
        <p14:creationId xmlns:p14="http://schemas.microsoft.com/office/powerpoint/2010/main" val="38083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40158"/>
            <a:ext cx="9613861" cy="89400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680321" y="2562895"/>
            <a:ext cx="9613861" cy="3373293"/>
          </a:xfrm>
        </p:spPr>
        <p:txBody>
          <a:bodyPr>
            <a:normAutofit/>
          </a:bodyPr>
          <a:lstStyle/>
          <a:p>
            <a:pPr marL="0" indent="0">
              <a:buNone/>
            </a:pPr>
            <a:r>
              <a:rPr lang="en-IN" sz="2000" dirty="0"/>
              <a:t>Additionally, the following studies are examples that might be taken into account for future work in this field:</a:t>
            </a:r>
          </a:p>
          <a:p>
            <a:pPr lvl="0"/>
            <a:r>
              <a:rPr lang="en-IN" sz="2000" dirty="0"/>
              <a:t>We offer the following strategy to enhance NLP classifiers: Convolutional neural networks (CNN) and Support vector clustering (SVC) are two additional algorithms that can be used to enhance the performance of existing classifiers. In the present study, the issue was reduced to two classes, although it is worthwhile to pursue the primary objective of six classes of remarks.</a:t>
            </a:r>
          </a:p>
          <a:p>
            <a:pPr lvl="0"/>
            <a:r>
              <a:rPr lang="en-IN" sz="2000" dirty="0"/>
              <a:t>For text processing and text classification, we also advocate the use of SVM. To achieve the best results, a grid search is necessary for hyper-parameter optimization.</a:t>
            </a:r>
          </a:p>
          <a:p>
            <a:pPr marL="0" indent="0">
              <a:buNone/>
            </a:pPr>
            <a:endParaRPr lang="en-IN" sz="2000" dirty="0"/>
          </a:p>
        </p:txBody>
      </p:sp>
    </p:spTree>
    <p:extLst>
      <p:ext uri="{BB962C8B-B14F-4D97-AF65-F5344CB8AC3E}">
        <p14:creationId xmlns:p14="http://schemas.microsoft.com/office/powerpoint/2010/main" val="213500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9DE44-3B71-47E3-0278-61B40EB69064}"/>
              </a:ext>
            </a:extLst>
          </p:cNvPr>
          <p:cNvPicPr>
            <a:picLocks noChangeAspect="1"/>
          </p:cNvPicPr>
          <p:nvPr/>
        </p:nvPicPr>
        <p:blipFill>
          <a:blip r:embed="rId2"/>
          <a:stretch>
            <a:fillRect/>
          </a:stretch>
        </p:blipFill>
        <p:spPr>
          <a:xfrm>
            <a:off x="4011749" y="1649576"/>
            <a:ext cx="4168501" cy="3558848"/>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normAutofit fontScale="90000"/>
          </a:bodyPr>
          <a:lstStyle/>
          <a:p>
            <a:r>
              <a:rPr lang="en-US" dirty="0"/>
              <a:t>Introduction to </a:t>
            </a:r>
            <a:r>
              <a:rPr lang="fr-FR" dirty="0" err="1"/>
              <a:t>Malignant</a:t>
            </a:r>
            <a:r>
              <a:rPr lang="fr-FR" dirty="0"/>
              <a:t> </a:t>
            </a:r>
            <a:r>
              <a:rPr lang="fr-FR" dirty="0" err="1"/>
              <a:t>Comments</a:t>
            </a:r>
            <a:r>
              <a:rPr lang="fr-FR" dirty="0"/>
              <a:t> Classifier </a:t>
            </a:r>
            <a:endParaRPr lang="en-IN" dirty="0"/>
          </a:p>
        </p:txBody>
      </p:sp>
      <p:sp>
        <p:nvSpPr>
          <p:cNvPr id="3" name="Content Placeholder 2"/>
          <p:cNvSpPr>
            <a:spLocks noGrp="1"/>
          </p:cNvSpPr>
          <p:nvPr>
            <p:ph idx="1"/>
          </p:nvPr>
        </p:nvSpPr>
        <p:spPr/>
        <p:txBody>
          <a:bodyPr>
            <a:normAutofit/>
          </a:bodyPr>
          <a:lstStyle/>
          <a:p>
            <a:pPr marL="0" indent="0">
              <a:buNone/>
            </a:pPr>
            <a:r>
              <a:rPr lang="en-IN" dirty="0"/>
              <a:t>On various social media platforms, there has been a striking rise in the number of instances of cyberbullying and trolls. People are criticising many celebrities and influencers, and they frequently encounter harsh and abusive remarks. Anyone can suffer from the mental effects of this, which can include despair, mental disease, self-hatred, and suicidal thoughts.</a:t>
            </a:r>
          </a:p>
          <a:p>
            <a:pPr marL="0" indent="0">
              <a:buNone/>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dirty="0" err="1"/>
              <a:t>unoffensive</a:t>
            </a:r>
            <a:r>
              <a:rPr lang="en-US" dirty="0"/>
              <a:t>, but “u are an idiot” is clearly offensive</a:t>
            </a:r>
            <a:endParaRPr lang="en-IN" dirty="0"/>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t>Problem Statement </a:t>
            </a:r>
            <a:endParaRPr lang="en-IN" dirty="0"/>
          </a:p>
        </p:txBody>
      </p:sp>
      <p:sp>
        <p:nvSpPr>
          <p:cNvPr id="3" name="Content Placeholder 2"/>
          <p:cNvSpPr>
            <a:spLocks noGrp="1"/>
          </p:cNvSpPr>
          <p:nvPr>
            <p:ph idx="1"/>
          </p:nvPr>
        </p:nvSpPr>
        <p:spPr>
          <a:xfrm>
            <a:off x="772733" y="2562896"/>
            <a:ext cx="5087154" cy="2009104"/>
          </a:xfrm>
        </p:spPr>
        <p:txBody>
          <a:bodyPr>
            <a:normAutofit/>
          </a:bodyPr>
          <a:lstStyle/>
          <a:p>
            <a:pPr marL="0" indent="0" algn="just">
              <a:buNone/>
            </a:pPr>
            <a:r>
              <a:rPr lang="en-IN" b="1" dirty="0">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a:p>
            <a:pPr marL="0" indent="0" algn="just">
              <a:buNone/>
            </a:pPr>
            <a:endParaRPr lang="en-US" sz="2000" dirty="0"/>
          </a:p>
        </p:txBody>
      </p:sp>
      <p:pic>
        <p:nvPicPr>
          <p:cNvPr id="5" name="Picture 4">
            <a:extLst>
              <a:ext uri="{FF2B5EF4-FFF2-40B4-BE49-F238E27FC236}">
                <a16:creationId xmlns:a16="http://schemas.microsoft.com/office/drawing/2014/main" id="{2DD28CED-16AC-921F-58B0-CDC95AD45C21}"/>
              </a:ext>
            </a:extLst>
          </p:cNvPr>
          <p:cNvPicPr>
            <a:picLocks noChangeAspect="1"/>
          </p:cNvPicPr>
          <p:nvPr/>
        </p:nvPicPr>
        <p:blipFill>
          <a:blip r:embed="rId2"/>
          <a:stretch>
            <a:fillRect/>
          </a:stretch>
        </p:blipFill>
        <p:spPr>
          <a:xfrm>
            <a:off x="7209238" y="2191068"/>
            <a:ext cx="3814362" cy="3090611"/>
          </a:xfrm>
          <a:prstGeom prst="rect">
            <a:avLst/>
          </a:prstGeom>
        </p:spPr>
      </p:pic>
    </p:spTree>
    <p:extLst>
      <p:ext uri="{BB962C8B-B14F-4D97-AF65-F5344CB8AC3E}">
        <p14:creationId xmlns:p14="http://schemas.microsoft.com/office/powerpoint/2010/main" val="250997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t>Data Sources and their formats</a:t>
            </a:r>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endParaRPr lang="en-US" sz="2000" dirty="0"/>
          </a:p>
          <a:p>
            <a:pPr marL="0" indent="0" algn="just">
              <a:buNone/>
            </a:pPr>
            <a:r>
              <a:rPr lang="en-IN" sz="2000" dirty="0"/>
              <a:t>There are two set of data, training and testing. Training dataset has 159571 rows and 8 columns in other hand the testing dataset has 153164 rows and 2 columns. The model will train with the help of training dataset. It has 6 integer datatype and 2 object datatype. All integer datatype are actually binary in nature.</a:t>
            </a:r>
          </a:p>
        </p:txBody>
      </p:sp>
    </p:spTree>
    <p:extLst>
      <p:ext uri="{BB962C8B-B14F-4D97-AF65-F5344CB8AC3E}">
        <p14:creationId xmlns:p14="http://schemas.microsoft.com/office/powerpoint/2010/main" val="258555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IN" dirty="0"/>
              <a:t>' --', 'null', 'NA', '  ' are not present in the </a:t>
            </a:r>
            <a:r>
              <a:rPr lang="en-IN" dirty="0" err="1"/>
              <a:t>traing</a:t>
            </a:r>
            <a:r>
              <a:rPr lang="en-IN" dirty="0"/>
              <a:t> and testing dataset.</a:t>
            </a:r>
          </a:p>
          <a:p>
            <a:pPr algn="just">
              <a:buFont typeface="Wingdings" panose="05000000000000000000" pitchFamily="2" charset="2"/>
              <a:buChar char="Ø"/>
            </a:pPr>
            <a:r>
              <a:rPr lang="en-IN" dirty="0"/>
              <a:t>Drop the unnecessary column ‘id’ from both dataset.</a:t>
            </a:r>
          </a:p>
          <a:p>
            <a:pPr algn="just">
              <a:buFont typeface="Wingdings" panose="05000000000000000000" pitchFamily="2" charset="2"/>
              <a:buChar char="Ø"/>
            </a:pPr>
            <a:r>
              <a:rPr lang="en-IN" dirty="0"/>
              <a:t>calculate the comment length before cleaning.</a:t>
            </a:r>
          </a:p>
          <a:p>
            <a:pPr algn="just">
              <a:buFont typeface="Wingdings" panose="05000000000000000000" pitchFamily="2" charset="2"/>
              <a:buChar char="Ø"/>
            </a:pPr>
            <a:r>
              <a:rPr lang="en-IN" dirty="0"/>
              <a:t>Here, the comments are 6 different type. If anyone is present the comment tagged as a malignant comment (bad/ negative) comment. So let’s make a new column named. If it is 0= Good comment, 1= malignant comment.</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Different feature’s data Distribution</a:t>
            </a:r>
          </a:p>
        </p:txBody>
      </p:sp>
      <p:sp>
        <p:nvSpPr>
          <p:cNvPr id="4" name="Text Placeholder 3"/>
          <p:cNvSpPr>
            <a:spLocks noGrp="1"/>
          </p:cNvSpPr>
          <p:nvPr>
            <p:ph type="body" sz="half" idx="2"/>
          </p:nvPr>
        </p:nvSpPr>
        <p:spPr/>
        <p:txBody>
          <a:bodyPr>
            <a:normAutofit lnSpcReduction="10000"/>
          </a:bodyPr>
          <a:lstStyle/>
          <a:p>
            <a:r>
              <a:rPr lang="en-IN" sz="2800" b="1" dirty="0"/>
              <a:t>Observations:</a:t>
            </a:r>
            <a:endParaRPr lang="en-IN" sz="2800" dirty="0"/>
          </a:p>
          <a:p>
            <a:endParaRPr lang="en-IN" dirty="0"/>
          </a:p>
          <a:p>
            <a:r>
              <a:rPr lang="en-IN" sz="1800" dirty="0"/>
              <a:t>1. For malignant comment distribution around 10% comment is malignant while 90% are good comments.</a:t>
            </a:r>
          </a:p>
          <a:p>
            <a:r>
              <a:rPr lang="en-IN" sz="1800" dirty="0"/>
              <a:t>2. For </a:t>
            </a:r>
            <a:r>
              <a:rPr lang="en-IN" sz="1800" dirty="0" err="1"/>
              <a:t>highly_malignant</a:t>
            </a:r>
            <a:r>
              <a:rPr lang="en-IN" sz="1800" dirty="0"/>
              <a:t> comment distribution around 1% comment is </a:t>
            </a:r>
            <a:r>
              <a:rPr lang="en-IN" sz="1800" dirty="0" err="1"/>
              <a:t>highly_malignant</a:t>
            </a:r>
            <a:r>
              <a:rPr lang="en-IN" sz="1800" dirty="0"/>
              <a:t> while 99% are good comments.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92370" y="989046"/>
            <a:ext cx="6315963" cy="2287553"/>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92369" y="3765544"/>
            <a:ext cx="6315963" cy="2287553"/>
          </a:xfrm>
          <a:prstGeom prst="rect">
            <a:avLst/>
          </a:prstGeom>
          <a:noFill/>
          <a:ln>
            <a:noFill/>
          </a:ln>
        </p:spPr>
      </p:pic>
    </p:spTree>
    <p:extLst>
      <p:ext uri="{BB962C8B-B14F-4D97-AF65-F5344CB8AC3E}">
        <p14:creationId xmlns:p14="http://schemas.microsoft.com/office/powerpoint/2010/main" val="384495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feature’s data Distribution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49726" y="610781"/>
            <a:ext cx="6136873" cy="204787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08834" y="3834736"/>
            <a:ext cx="2119630" cy="2047875"/>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3191694" y="3834736"/>
            <a:ext cx="2093890" cy="20478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5901884" y="3871089"/>
            <a:ext cx="2183164" cy="1975168"/>
          </a:xfrm>
          <a:prstGeom prst="rect">
            <a:avLst/>
          </a:prstGeom>
          <a:noFill/>
          <a:ln>
            <a:noFill/>
          </a:ln>
        </p:spPr>
      </p:pic>
    </p:spTree>
    <p:extLst>
      <p:ext uri="{BB962C8B-B14F-4D97-AF65-F5344CB8AC3E}">
        <p14:creationId xmlns:p14="http://schemas.microsoft.com/office/powerpoint/2010/main" val="4047933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235</TotalTime>
  <Words>1347</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Rockwell</vt:lpstr>
      <vt:lpstr>Rockwell Condensed</vt:lpstr>
      <vt:lpstr>Times New Roman</vt:lpstr>
      <vt:lpstr>Wingdings</vt:lpstr>
      <vt:lpstr>Wood Type</vt:lpstr>
      <vt:lpstr>Malignant Commentes Classifier using Machine Learning</vt:lpstr>
      <vt:lpstr>Introduction to Malignant Comments Classifier </vt:lpstr>
      <vt:lpstr>Introduction to Malignant Comments Classifier </vt:lpstr>
      <vt:lpstr>Problem Statement </vt:lpstr>
      <vt:lpstr>Data Sources and their formats</vt:lpstr>
      <vt:lpstr>Data Pre-processing</vt:lpstr>
      <vt:lpstr>Exploratory Data Analysis</vt:lpstr>
      <vt:lpstr>Different feature’s data Distribution</vt:lpstr>
      <vt:lpstr>Different feature’s data Distribution</vt:lpstr>
      <vt:lpstr>Observations: </vt:lpstr>
      <vt:lpstr>1. The maximum negative comments comes with Malignant in nature followed by rude categories. 2. Very few comments comes with threatening nature. 3. Total percentage of negative comment is 10.2% while good comment is 89.8%. 4. Around 90% comments are good while rest 10% comments are Negative in nature. 5. Out of total negative comments around 43.58% are malignant in nature followed by 24.07% are rude comments. </vt:lpstr>
      <vt:lpstr>Word Cloud for different Feature:</vt:lpstr>
      <vt:lpstr>PowerPoint Presentation</vt:lpstr>
      <vt:lpstr>Observations:</vt:lpstr>
      <vt:lpstr> AUC- ROC Curve:</vt:lpstr>
      <vt:lpstr>Machine Learning Model Building</vt:lpstr>
      <vt:lpstr>Machine Learning Algorithm Used</vt:lpstr>
      <vt:lpstr>Key Findings and Conclusions of the Study</vt:lpstr>
      <vt:lpstr>Hyperparameter tuning:</vt:lpstr>
      <vt:lpstr>Final Model and Confusion Matrix:</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Shalini Roy</cp:lastModifiedBy>
  <cp:revision>79</cp:revision>
  <dcterms:created xsi:type="dcterms:W3CDTF">2022-10-22T10:42:16Z</dcterms:created>
  <dcterms:modified xsi:type="dcterms:W3CDTF">2023-01-15T18:13:19Z</dcterms:modified>
</cp:coreProperties>
</file>