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58" r:id="rId4"/>
    <p:sldId id="259" r:id="rId5"/>
    <p:sldId id="260" r:id="rId6"/>
    <p:sldId id="263" r:id="rId7"/>
    <p:sldId id="262" r:id="rId8"/>
    <p:sldId id="270" r:id="rId9"/>
    <p:sldId id="264" r:id="rId10"/>
    <p:sldId id="265" r:id="rId11"/>
    <p:sldId id="266" r:id="rId12"/>
    <p:sldId id="267" r:id="rId13"/>
    <p:sldId id="268" r:id="rId14"/>
    <p:sldId id="269" r:id="rId15"/>
    <p:sldId id="272" r:id="rId16"/>
    <p:sldId id="273"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113" d="100"/>
          <a:sy n="113" d="100"/>
        </p:scale>
        <p:origin x="4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12/29/2022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55921607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3772648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1577260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9319415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76452266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A1C593-65D0-4073-BCC9-577B9352EA97}" type="datetimeFigureOut">
              <a:rPr lang="en-US" smtClean="0"/>
              <a:t>12/29/2022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86149842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A1C593-65D0-4073-BCC9-577B9352EA97}" type="datetimeFigureOut">
              <a:rPr lang="en-US" smtClean="0"/>
              <a:t>12/29/2022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6611162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19036058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0761548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66531148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77776685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12/29/2022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66597770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12/29/2022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2485502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12/29/2022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20388449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12/29/2022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91050689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00779131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7467937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3A1C593-65D0-4073-BCC9-577B9352EA97}" type="datetimeFigureOut">
              <a:rPr lang="en-US" smtClean="0"/>
              <a:t>12/29/2022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199005533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p:bldLst>
  </p:timing>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b="1" dirty="0">
                <a:latin typeface="Calibri" panose="020F0502020204030204" charset="0"/>
                <a:cs typeface="Calibri" panose="020F0502020204030204" charset="0"/>
              </a:rPr>
              <a:t>Fake news detection problem</a:t>
            </a:r>
          </a:p>
        </p:txBody>
      </p:sp>
      <p:sp>
        <p:nvSpPr>
          <p:cNvPr id="3" name="Subtitle 2"/>
          <p:cNvSpPr>
            <a:spLocks noGrp="1"/>
          </p:cNvSpPr>
          <p:nvPr>
            <p:ph type="subTitle" idx="1"/>
          </p:nvPr>
        </p:nvSpPr>
        <p:spPr>
          <a:xfrm>
            <a:off x="3055408" y="2546350"/>
            <a:ext cx="7393517" cy="1222375"/>
          </a:xfrm>
        </p:spPr>
        <p:txBody>
          <a:bodyPr/>
          <a:lstStyle/>
          <a:p>
            <a:r>
              <a:rPr lang="en-US" sz="1800" b="1" dirty="0">
                <a:latin typeface="Calibri" panose="020F0502020204030204" charset="0"/>
                <a:cs typeface="Calibri" panose="020F0502020204030204" charset="0"/>
                <a:sym typeface="+mn-ea"/>
              </a:rPr>
              <a:t>By - </a:t>
            </a:r>
            <a:r>
              <a:rPr lang="en-IN" altLang="en-US" sz="1800" b="1" dirty="0">
                <a:latin typeface="Calibri" panose="020F0502020204030204" charset="0"/>
                <a:cs typeface="Calibri" panose="020F0502020204030204" charset="0"/>
                <a:sym typeface="+mn-ea"/>
              </a:rPr>
              <a:t>JAY PANDEY</a:t>
            </a:r>
          </a:p>
          <a:p>
            <a:r>
              <a:rPr lang="en-US" sz="1800" b="1" dirty="0">
                <a:latin typeface="Calibri" panose="020F0502020204030204" charset="0"/>
                <a:cs typeface="Calibri" panose="020F0502020204030204" charset="0"/>
                <a:sym typeface="+mn-ea"/>
              </a:rPr>
              <a:t>Internship Batch No- 32</a:t>
            </a:r>
            <a:endParaRPr lang="en-US" sz="1800" b="1" dirty="0">
              <a:latin typeface="Calibri" panose="020F0502020204030204" charset="0"/>
              <a:cs typeface="Calibri" panose="020F050202020403020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8502" y="311726"/>
            <a:ext cx="1604691" cy="103814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Calibri" panose="020F0502020204030204" charset="0"/>
                <a:cs typeface="Calibri" panose="020F0502020204030204" charset="0"/>
                <a:sym typeface="+mn-ea"/>
              </a:rPr>
              <a:t>Linear Regression</a:t>
            </a:r>
            <a:endParaRPr lang="en-US" b="1"/>
          </a:p>
        </p:txBody>
      </p:sp>
      <p:pic>
        <p:nvPicPr>
          <p:cNvPr id="6" name="Content Placeholder 5"/>
          <p:cNvPicPr>
            <a:picLocks noGrp="1" noChangeAspect="1"/>
          </p:cNvPicPr>
          <p:nvPr>
            <p:ph sz="half" idx="1"/>
          </p:nvPr>
        </p:nvPicPr>
        <p:blipFill>
          <a:blip r:embed="rId2"/>
          <a:stretch>
            <a:fillRect/>
          </a:stretch>
        </p:blipFill>
        <p:spPr>
          <a:xfrm>
            <a:off x="1120775" y="2580591"/>
            <a:ext cx="5024438" cy="2841406"/>
          </a:xfrm>
          <a:prstGeom prst="rect">
            <a:avLst/>
          </a:prstGeom>
        </p:spPr>
      </p:pic>
      <p:sp>
        <p:nvSpPr>
          <p:cNvPr id="7" name="Content Placeholder 6"/>
          <p:cNvSpPr>
            <a:spLocks noGrp="1"/>
          </p:cNvSpPr>
          <p:nvPr>
            <p:ph sz="half" idx="2"/>
          </p:nvPr>
        </p:nvSpPr>
        <p:spPr>
          <a:xfrm>
            <a:off x="520700" y="1859280"/>
            <a:ext cx="6906895" cy="555625"/>
          </a:xfrm>
        </p:spPr>
        <p:txBody>
          <a:bodyPr/>
          <a:lstStyle/>
          <a:p>
            <a:pPr marL="0" indent="0">
              <a:buNone/>
            </a:pPr>
            <a:r>
              <a:rPr lang="en-IN" altLang="en-US" sz="2400">
                <a:latin typeface="Calibri" panose="020F0502020204030204" charset="0"/>
                <a:cs typeface="Calibri" panose="020F0502020204030204" charset="0"/>
              </a:rPr>
              <a:t>Below is the Accuracy report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latin typeface="Calibri" panose="020F0502020204030204" charset="0"/>
                <a:cs typeface="Calibri" panose="020F0502020204030204" charset="0"/>
                <a:sym typeface="+mn-ea"/>
              </a:rPr>
              <a:t>Decision Tree</a:t>
            </a:r>
            <a:r>
              <a:rPr lang="en-IN" b="1" dirty="0">
                <a:latin typeface="Calibri" panose="020F0502020204030204" charset="0"/>
                <a:cs typeface="Calibri" panose="020F0502020204030204" charset="0"/>
                <a:sym typeface="+mn-ea"/>
              </a:rPr>
              <a:t> Classification</a:t>
            </a:r>
            <a:endParaRPr lang="en-US" b="1"/>
          </a:p>
        </p:txBody>
      </p:sp>
      <p:pic>
        <p:nvPicPr>
          <p:cNvPr id="5" name="Content Placeholder 4"/>
          <p:cNvPicPr>
            <a:picLocks noGrp="1" noChangeAspect="1"/>
          </p:cNvPicPr>
          <p:nvPr>
            <p:ph sz="half" idx="1"/>
          </p:nvPr>
        </p:nvPicPr>
        <p:blipFill>
          <a:blip r:embed="rId2"/>
          <a:stretch>
            <a:fillRect/>
          </a:stretch>
        </p:blipFill>
        <p:spPr>
          <a:xfrm>
            <a:off x="759460" y="1608455"/>
            <a:ext cx="7065010" cy="39408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77545"/>
            <a:ext cx="10972800" cy="740410"/>
          </a:xfrm>
        </p:spPr>
        <p:txBody>
          <a:bodyPr>
            <a:normAutofit fontScale="90000"/>
          </a:bodyPr>
          <a:lstStyle/>
          <a:p>
            <a:r>
              <a:rPr lang="en-IN" b="1" dirty="0" err="1">
                <a:latin typeface="Calibri" panose="020F0502020204030204" charset="0"/>
                <a:cs typeface="Calibri" panose="020F0502020204030204" charset="0"/>
                <a:sym typeface="+mn-ea"/>
              </a:rPr>
              <a:t>Gradient Boosting</a:t>
            </a:r>
            <a:r>
              <a:rPr lang="en-IN" b="1" dirty="0">
                <a:latin typeface="Calibri" panose="020F0502020204030204" charset="0"/>
                <a:cs typeface="Calibri" panose="020F0502020204030204" charset="0"/>
                <a:sym typeface="+mn-ea"/>
              </a:rPr>
              <a:t> </a:t>
            </a:r>
            <a:r>
              <a:rPr lang="en-IN" b="1" dirty="0" err="1">
                <a:latin typeface="Calibri" panose="020F0502020204030204" charset="0"/>
                <a:cs typeface="Calibri" panose="020F0502020204030204" charset="0"/>
                <a:sym typeface="+mn-ea"/>
              </a:rPr>
              <a:t>Classifier</a:t>
            </a:r>
            <a:br>
              <a:rPr lang="en-IN" b="1" dirty="0" err="1">
                <a:latin typeface="Calibri" panose="020F0502020204030204" charset="0"/>
                <a:cs typeface="Calibri" panose="020F0502020204030204" charset="0"/>
                <a:sym typeface="+mn-ea"/>
              </a:rPr>
            </a:br>
            <a:endParaRPr lang="en-US" b="1"/>
          </a:p>
        </p:txBody>
      </p:sp>
      <p:pic>
        <p:nvPicPr>
          <p:cNvPr id="5" name="Content Placeholder 4"/>
          <p:cNvPicPr>
            <a:picLocks noGrp="1" noChangeAspect="1"/>
          </p:cNvPicPr>
          <p:nvPr>
            <p:ph sz="half" idx="1"/>
          </p:nvPr>
        </p:nvPicPr>
        <p:blipFill>
          <a:blip r:embed="rId2"/>
          <a:stretch>
            <a:fillRect/>
          </a:stretch>
        </p:blipFill>
        <p:spPr>
          <a:xfrm>
            <a:off x="850900" y="1699260"/>
            <a:ext cx="7035165" cy="40246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latin typeface="Calibri" panose="020F0502020204030204" charset="0"/>
                <a:cs typeface="Calibri" panose="020F0502020204030204" charset="0"/>
                <a:sym typeface="+mn-ea"/>
              </a:rPr>
              <a:t>Random Forest</a:t>
            </a:r>
            <a:r>
              <a:rPr lang="en-IN" b="1" dirty="0">
                <a:latin typeface="Calibri" panose="020F0502020204030204" charset="0"/>
                <a:cs typeface="Calibri" panose="020F0502020204030204" charset="0"/>
                <a:sym typeface="+mn-ea"/>
              </a:rPr>
              <a:t> </a:t>
            </a:r>
            <a:r>
              <a:rPr lang="en-IN" b="1" dirty="0" err="1">
                <a:latin typeface="Calibri" panose="020F0502020204030204" charset="0"/>
                <a:cs typeface="Calibri" panose="020F0502020204030204" charset="0"/>
                <a:sym typeface="+mn-ea"/>
              </a:rPr>
              <a:t>Classifier</a:t>
            </a:r>
            <a:endParaRPr lang="en-US" b="1"/>
          </a:p>
        </p:txBody>
      </p:sp>
      <p:pic>
        <p:nvPicPr>
          <p:cNvPr id="5" name="Content Placeholder 4"/>
          <p:cNvPicPr>
            <a:picLocks noGrp="1" noChangeAspect="1"/>
          </p:cNvPicPr>
          <p:nvPr>
            <p:ph sz="half" idx="1"/>
          </p:nvPr>
        </p:nvPicPr>
        <p:blipFill>
          <a:blip r:embed="rId2"/>
          <a:stretch>
            <a:fillRect/>
          </a:stretch>
        </p:blipFill>
        <p:spPr>
          <a:xfrm>
            <a:off x="295910" y="1551305"/>
            <a:ext cx="7430135" cy="46558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Calibri" panose="020F0502020204030204" charset="0"/>
                <a:cs typeface="Calibri" panose="020F0502020204030204" charset="0"/>
              </a:rPr>
              <a:t>Model Testing With Manual Entry</a:t>
            </a:r>
          </a:p>
        </p:txBody>
      </p:sp>
      <p:sp>
        <p:nvSpPr>
          <p:cNvPr id="4" name="Content Placeholder 3"/>
          <p:cNvSpPr>
            <a:spLocks noGrp="1"/>
          </p:cNvSpPr>
          <p:nvPr>
            <p:ph sz="half" idx="1"/>
          </p:nvPr>
        </p:nvSpPr>
        <p:spPr>
          <a:xfrm>
            <a:off x="609600" y="1501140"/>
            <a:ext cx="10465435" cy="975360"/>
          </a:xfrm>
        </p:spPr>
        <p:txBody>
          <a:bodyPr/>
          <a:lstStyle/>
          <a:p>
            <a:pPr>
              <a:buFont typeface="Wingdings" panose="05000000000000000000" charset="0"/>
              <a:buChar char="Ø"/>
            </a:pPr>
            <a:r>
              <a:rPr lang="en-IN" altLang="en-US" sz="2800">
                <a:latin typeface="Calibri" panose="020F0502020204030204" charset="0"/>
                <a:cs typeface="Calibri" panose="020F0502020204030204" charset="0"/>
              </a:rPr>
              <a:t>We have done two manual testing and result are below:</a:t>
            </a:r>
          </a:p>
          <a:p>
            <a:pPr>
              <a:buFont typeface="Wingdings" panose="05000000000000000000" charset="0"/>
              <a:buChar char="Ø"/>
            </a:pPr>
            <a:endParaRPr lang="en-IN" altLang="en-US"/>
          </a:p>
        </p:txBody>
      </p:sp>
      <p:pic>
        <p:nvPicPr>
          <p:cNvPr id="106" name="Content Placeholder 105"/>
          <p:cNvPicPr>
            <a:picLocks noGrp="1" noChangeAspect="1"/>
          </p:cNvPicPr>
          <p:nvPr>
            <p:ph sz="half" idx="2"/>
          </p:nvPr>
        </p:nvPicPr>
        <p:blipFill>
          <a:blip r:embed="rId2"/>
          <a:stretch>
            <a:fillRect/>
          </a:stretch>
        </p:blipFill>
        <p:spPr>
          <a:xfrm>
            <a:off x="553720" y="2162810"/>
            <a:ext cx="8435340" cy="403415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IN" altLang="en-US" b="1">
                <a:latin typeface="Calibri" panose="020F0502020204030204" charset="0"/>
                <a:cs typeface="Calibri" panose="020F0502020204030204" charset="0"/>
              </a:rPr>
              <a:t>Cont.</a:t>
            </a:r>
          </a:p>
        </p:txBody>
      </p:sp>
      <p:pic>
        <p:nvPicPr>
          <p:cNvPr id="107" name="Content Placeholder 106"/>
          <p:cNvPicPr>
            <a:picLocks noGrp="1" noChangeAspect="1"/>
          </p:cNvPicPr>
          <p:nvPr>
            <p:ph idx="4294967295"/>
          </p:nvPr>
        </p:nvPicPr>
        <p:blipFill>
          <a:blip r:embed="rId2"/>
          <a:stretch>
            <a:fillRect/>
          </a:stretch>
        </p:blipFill>
        <p:spPr>
          <a:xfrm>
            <a:off x="0" y="1509713"/>
            <a:ext cx="8131175" cy="4525962"/>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5400" b="1">
                <a:latin typeface="Calibri" panose="020F0502020204030204" charset="0"/>
                <a:cs typeface="Calibri" panose="020F0502020204030204" charset="0"/>
              </a:rPr>
              <a:t>Saving the Model</a:t>
            </a:r>
          </a:p>
        </p:txBody>
      </p:sp>
      <p:pic>
        <p:nvPicPr>
          <p:cNvPr id="108" name="Content Placeholder 107"/>
          <p:cNvPicPr>
            <a:picLocks noGrp="1" noChangeAspect="1"/>
          </p:cNvPicPr>
          <p:nvPr>
            <p:ph sz="half" idx="1"/>
          </p:nvPr>
        </p:nvPicPr>
        <p:blipFill>
          <a:blip r:embed="rId2"/>
          <a:stretch>
            <a:fillRect/>
          </a:stretch>
        </p:blipFill>
        <p:spPr>
          <a:xfrm>
            <a:off x="952500" y="2720975"/>
            <a:ext cx="6590030" cy="1538605"/>
          </a:xfrm>
          <a:prstGeom prst="rect">
            <a:avLst/>
          </a:prstGeom>
          <a:noFill/>
          <a:ln w="9525">
            <a:noFill/>
          </a:ln>
        </p:spPr>
      </p:pic>
      <p:sp>
        <p:nvSpPr>
          <p:cNvPr id="5" name="Content Placeholder 4"/>
          <p:cNvSpPr>
            <a:spLocks noGrp="1"/>
          </p:cNvSpPr>
          <p:nvPr>
            <p:ph sz="half" idx="2"/>
          </p:nvPr>
        </p:nvSpPr>
        <p:spPr>
          <a:xfrm>
            <a:off x="852805" y="2056130"/>
            <a:ext cx="10729595" cy="1400810"/>
          </a:xfrm>
        </p:spPr>
        <p:txBody>
          <a:bodyPr/>
          <a:lstStyle/>
          <a:p>
            <a:pPr marL="0" indent="0">
              <a:buNone/>
            </a:pPr>
            <a:r>
              <a:rPr lang="en-IN" altLang="en-US" sz="2400">
                <a:latin typeface="Calibri" panose="020F0502020204030204" charset="0"/>
                <a:cs typeface="Calibri" panose="020F0502020204030204" charset="0"/>
              </a:rPr>
              <a:t>Saving the model with pickle method for future reference.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DEBC25AA-5F1D-DF35-59D7-16BAEB90C13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6733" y="1295399"/>
            <a:ext cx="9948333" cy="42672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charset="0"/>
                <a:cs typeface="Calibri" panose="020F0502020204030204" charset="0"/>
                <a:sym typeface="+mn-ea"/>
              </a:rPr>
              <a:t>Introduction</a:t>
            </a:r>
            <a:endParaRPr lang="en-US" b="1">
              <a:latin typeface="Calibri" panose="020F0502020204030204" charset="0"/>
              <a:cs typeface="Calibri" panose="020F0502020204030204" charset="0"/>
            </a:endParaRPr>
          </a:p>
        </p:txBody>
      </p:sp>
      <p:sp>
        <p:nvSpPr>
          <p:cNvPr id="3" name="Content Placeholder 2"/>
          <p:cNvSpPr>
            <a:spLocks noGrp="1"/>
          </p:cNvSpPr>
          <p:nvPr>
            <p:ph sz="half" idx="1"/>
          </p:nvPr>
        </p:nvSpPr>
        <p:spPr>
          <a:xfrm>
            <a:off x="609600" y="1856105"/>
            <a:ext cx="5384800" cy="4270375"/>
          </a:xfrm>
        </p:spPr>
        <p:txBody>
          <a:bodyPr/>
          <a:lstStyle/>
          <a:p>
            <a:pPr marL="0" indent="0" algn="just">
              <a:buNone/>
            </a:pPr>
            <a:r>
              <a:rPr lang="en-US" sz="2000">
                <a:latin typeface="Calibri" panose="020F0502020204030204" charset="0"/>
                <a:cs typeface="Calibri" panose="020F0502020204030204" charset="0"/>
              </a:rPr>
              <a:t>Fake news's simple meaning is to incorporate information that leads people to the wrong path. Nowadays fake news spreading like water and people share this information without verifying it. This is often done to further or impose certain ideas and is often achieved with political agendas.</a:t>
            </a:r>
          </a:p>
          <a:p>
            <a:pPr marL="0" indent="0" algn="just">
              <a:buNone/>
            </a:pPr>
            <a:r>
              <a:rPr lang="en-US" sz="2000">
                <a:latin typeface="Calibri" panose="020F0502020204030204" charset="0"/>
                <a:cs typeface="Calibri" panose="020F0502020204030204" charset="0"/>
              </a:rPr>
              <a:t>For media outlets, the ability to attract viewers to their websites is necessary to generate online advertising revenue. So it is necessary to detect fake news.</a:t>
            </a:r>
          </a:p>
        </p:txBody>
      </p:sp>
      <p:pic>
        <p:nvPicPr>
          <p:cNvPr id="2050" name="Picture 2" descr="See the source image">
            <a:extLst>
              <a:ext uri="{FF2B5EF4-FFF2-40B4-BE49-F238E27FC236}">
                <a16:creationId xmlns:a16="http://schemas.microsoft.com/office/drawing/2014/main" id="{4F7E3C7A-6C69-FB43-7E8B-F3A47FA774B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24094" y="1856105"/>
            <a:ext cx="5333999" cy="30003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latin typeface="Calibri" panose="020F0502020204030204" charset="0"/>
                <a:cs typeface="Calibri" panose="020F0502020204030204" charset="0"/>
                <a:sym typeface="+mn-ea"/>
              </a:rPr>
              <a:t>Problem Statement</a:t>
            </a:r>
          </a:p>
        </p:txBody>
      </p:sp>
      <p:sp>
        <p:nvSpPr>
          <p:cNvPr id="3" name="Content Placeholder 2"/>
          <p:cNvSpPr>
            <a:spLocks noGrp="1"/>
          </p:cNvSpPr>
          <p:nvPr>
            <p:ph sz="half" idx="1"/>
          </p:nvPr>
        </p:nvSpPr>
        <p:spPr>
          <a:xfrm>
            <a:off x="609600" y="2286635"/>
            <a:ext cx="11189335" cy="3839845"/>
          </a:xfrm>
        </p:spPr>
        <p:txBody>
          <a:bodyPr/>
          <a:lstStyle/>
          <a:p>
            <a:pPr marL="0" indent="0">
              <a:buNone/>
            </a:pPr>
            <a:r>
              <a:rPr lang="en-US" sz="2400">
                <a:latin typeface="Calibri" panose="020F0502020204030204" charset="0"/>
                <a:cs typeface="Calibri" panose="020F0502020204030204" charset="0"/>
                <a:sym typeface="+mn-ea"/>
              </a:rPr>
              <a:t>Fake news has become one of the biggest problems of our age. It has serious impact on our online as well as offline discourse. One can even go as far as saying that, to date, fake news poses a clear and present danger to western democracy and stability of the society.</a:t>
            </a:r>
            <a:endParaRPr lang="en-US" sz="2400">
              <a:latin typeface="Calibri" panose="020F0502020204030204" charset="0"/>
              <a:cs typeface="Calibri" panose="020F0502020204030204" charset="0"/>
            </a:endParaRPr>
          </a:p>
          <a:p>
            <a:pPr marL="0" indent="0">
              <a:buNone/>
            </a:pP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Calibri" panose="020F0502020204030204" charset="0"/>
                <a:cs typeface="Calibri" panose="020F0502020204030204" charset="0"/>
                <a:sym typeface="+mn-ea"/>
              </a:rPr>
              <a:t>Data Sources and their formats</a:t>
            </a:r>
          </a:p>
        </p:txBody>
      </p:sp>
      <p:sp>
        <p:nvSpPr>
          <p:cNvPr id="3" name="Content Placeholder 2"/>
          <p:cNvSpPr>
            <a:spLocks noGrp="1"/>
          </p:cNvSpPr>
          <p:nvPr>
            <p:ph sz="half" idx="1"/>
          </p:nvPr>
        </p:nvSpPr>
        <p:spPr>
          <a:xfrm>
            <a:off x="609600" y="2324735"/>
            <a:ext cx="11303000" cy="3801745"/>
          </a:xfrm>
        </p:spPr>
        <p:txBody>
          <a:bodyPr/>
          <a:lstStyle/>
          <a:p>
            <a:pPr algn="just">
              <a:buFont typeface="Wingdings" panose="05000000000000000000" pitchFamily="2" charset="2"/>
              <a:buChar char="Ø"/>
            </a:pPr>
            <a:r>
              <a:rPr lang="en-IN" altLang="en-US" sz="2400" dirty="0">
                <a:latin typeface="Calibri" panose="020F0502020204030204" charset="0"/>
                <a:cs typeface="Calibri" panose="020F0502020204030204" charset="0"/>
                <a:sym typeface="+mn-ea"/>
              </a:rPr>
              <a:t>Fake dataset - 23481 </a:t>
            </a:r>
            <a:r>
              <a:rPr lang="en-US" sz="2400" dirty="0">
                <a:latin typeface="Calibri" panose="020F0502020204030204" charset="0"/>
                <a:cs typeface="Calibri" panose="020F0502020204030204" charset="0"/>
                <a:sym typeface="+mn-ea"/>
              </a:rPr>
              <a:t>rows and </a:t>
            </a:r>
            <a:r>
              <a:rPr lang="en-IN" altLang="en-US" sz="2400" dirty="0">
                <a:latin typeface="Calibri" panose="020F0502020204030204" charset="0"/>
                <a:cs typeface="Calibri" panose="020F0502020204030204" charset="0"/>
                <a:sym typeface="+mn-ea"/>
              </a:rPr>
              <a:t>5</a:t>
            </a:r>
            <a:r>
              <a:rPr lang="en-US" sz="2400" dirty="0">
                <a:latin typeface="Calibri" panose="020F0502020204030204" charset="0"/>
                <a:cs typeface="Calibri" panose="020F0502020204030204" charset="0"/>
                <a:sym typeface="+mn-ea"/>
              </a:rPr>
              <a:t> columns.</a:t>
            </a:r>
          </a:p>
          <a:p>
            <a:pPr algn="just">
              <a:buFont typeface="Wingdings" panose="05000000000000000000" pitchFamily="2" charset="2"/>
              <a:buChar char="Ø"/>
            </a:pPr>
            <a:r>
              <a:rPr lang="en-IN" altLang="en-US" sz="2400" dirty="0">
                <a:latin typeface="Calibri" panose="020F0502020204030204" charset="0"/>
                <a:cs typeface="Calibri" panose="020F0502020204030204" charset="0"/>
              </a:rPr>
              <a:t>True dataset - 21417 </a:t>
            </a:r>
            <a:r>
              <a:rPr lang="en-US" sz="2400" dirty="0">
                <a:latin typeface="Calibri" panose="020F0502020204030204" charset="0"/>
                <a:cs typeface="Calibri" panose="020F0502020204030204" charset="0"/>
                <a:sym typeface="+mn-ea"/>
              </a:rPr>
              <a:t>rows and </a:t>
            </a:r>
            <a:r>
              <a:rPr lang="en-IN" altLang="en-US" sz="2400" dirty="0">
                <a:latin typeface="Calibri" panose="020F0502020204030204" charset="0"/>
                <a:cs typeface="Calibri" panose="020F0502020204030204" charset="0"/>
                <a:sym typeface="+mn-ea"/>
              </a:rPr>
              <a:t>5</a:t>
            </a:r>
            <a:r>
              <a:rPr lang="en-US" sz="2400" dirty="0">
                <a:latin typeface="Calibri" panose="020F0502020204030204" charset="0"/>
                <a:cs typeface="Calibri" panose="020F0502020204030204" charset="0"/>
                <a:sym typeface="+mn-ea"/>
              </a:rPr>
              <a:t> columns.</a:t>
            </a:r>
            <a:endParaRPr lang="en-US" sz="2400" dirty="0">
              <a:latin typeface="Calibri" panose="020F0502020204030204" charset="0"/>
              <a:cs typeface="Calibri" panose="020F0502020204030204" charset="0"/>
            </a:endParaRPr>
          </a:p>
          <a:p>
            <a:pPr algn="just">
              <a:buFont typeface="Wingdings" panose="05000000000000000000" pitchFamily="2" charset="2"/>
              <a:buChar char="Ø"/>
            </a:pPr>
            <a:r>
              <a:rPr lang="en-US" sz="2400" dirty="0">
                <a:latin typeface="Calibri" panose="020F0502020204030204" charset="0"/>
                <a:cs typeface="Calibri" panose="020F0502020204030204" charset="0"/>
                <a:sym typeface="+mn-ea"/>
              </a:rPr>
              <a:t>Our target feature is </a:t>
            </a:r>
            <a:r>
              <a:rPr lang="en-IN" altLang="en-US" sz="2400" dirty="0">
                <a:latin typeface="Calibri" panose="020F0502020204030204" charset="0"/>
                <a:cs typeface="Calibri" panose="020F0502020204030204" charset="0"/>
                <a:sym typeface="+mn-ea"/>
              </a:rPr>
              <a:t>to analyse the news</a:t>
            </a:r>
            <a:r>
              <a:rPr lang="en-US" sz="2400" dirty="0">
                <a:latin typeface="Calibri" panose="020F0502020204030204" charset="0"/>
                <a:cs typeface="Calibri" panose="020F0502020204030204" charset="0"/>
                <a:sym typeface="+mn-ea"/>
              </a:rPr>
              <a:t>.</a:t>
            </a:r>
            <a:endParaRPr lang="en-US" sz="2400" dirty="0">
              <a:latin typeface="Calibri" panose="020F0502020204030204" charset="0"/>
              <a:cs typeface="Calibri" panose="020F0502020204030204" charset="0"/>
            </a:endParaRPr>
          </a:p>
          <a:p>
            <a:pPr algn="just">
              <a:buFont typeface="Wingdings" panose="05000000000000000000" pitchFamily="2" charset="2"/>
              <a:buChar char="Ø"/>
            </a:pPr>
            <a:r>
              <a:rPr lang="en-US" sz="2400" dirty="0">
                <a:latin typeface="Calibri" panose="020F0502020204030204" charset="0"/>
                <a:cs typeface="Calibri" panose="020F0502020204030204" charset="0"/>
                <a:sym typeface="+mn-ea"/>
              </a:rPr>
              <a:t>Most of the features are categorical.</a:t>
            </a:r>
            <a:endParaRPr lang="en-US" sz="2400" dirty="0">
              <a:latin typeface="Calibri" panose="020F0502020204030204" charset="0"/>
              <a:cs typeface="Calibri" panose="020F0502020204030204" charset="0"/>
            </a:endParaRPr>
          </a:p>
          <a:p>
            <a:endParaRPr lang="en-US" sz="2400" dirty="0">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b="1" dirty="0">
                <a:latin typeface="Calibri" panose="020F0502020204030204" charset="0"/>
                <a:cs typeface="Calibri" panose="020F0502020204030204" charset="0"/>
                <a:sym typeface="+mn-ea"/>
              </a:rPr>
              <a:t>Data Pre-processing</a:t>
            </a:r>
            <a:endParaRPr lang="en-US" sz="4800" b="1">
              <a:latin typeface="Calibri" panose="020F0502020204030204" charset="0"/>
              <a:cs typeface="Calibri" panose="020F0502020204030204" charset="0"/>
            </a:endParaRPr>
          </a:p>
        </p:txBody>
      </p:sp>
      <p:sp>
        <p:nvSpPr>
          <p:cNvPr id="3" name="Content Placeholder 2"/>
          <p:cNvSpPr>
            <a:spLocks noGrp="1"/>
          </p:cNvSpPr>
          <p:nvPr>
            <p:ph sz="half" idx="1"/>
          </p:nvPr>
        </p:nvSpPr>
        <p:spPr>
          <a:xfrm>
            <a:off x="609600" y="2120265"/>
            <a:ext cx="11024235" cy="4006215"/>
          </a:xfrm>
        </p:spPr>
        <p:txBody>
          <a:bodyPr/>
          <a:lstStyle/>
          <a:p>
            <a:pPr algn="just">
              <a:buFont typeface="Wingdings" panose="05000000000000000000" pitchFamily="2" charset="2"/>
              <a:buChar char="Ø"/>
            </a:pPr>
            <a:r>
              <a:rPr lang="en-IN" altLang="en-US" sz="2800">
                <a:latin typeface="Calibri" panose="020F0502020204030204" charset="0"/>
                <a:cs typeface="Calibri" panose="020F0502020204030204" charset="0"/>
                <a:sym typeface="+mn-ea"/>
              </a:rPr>
              <a:t>No, </a:t>
            </a:r>
            <a:r>
              <a:rPr lang="en-US" sz="2800" dirty="0">
                <a:latin typeface="Calibri" panose="020F0502020204030204" charset="0"/>
                <a:cs typeface="Calibri" panose="020F0502020204030204" charset="0"/>
                <a:sym typeface="+mn-ea"/>
              </a:rPr>
              <a:t>Null value is present</a:t>
            </a:r>
            <a:r>
              <a:rPr lang="en-IN" altLang="en-US" sz="2800" dirty="0">
                <a:latin typeface="Calibri" panose="020F0502020204030204" charset="0"/>
                <a:cs typeface="Calibri" panose="020F0502020204030204" charset="0"/>
                <a:sym typeface="+mn-ea"/>
              </a:rPr>
              <a:t>.</a:t>
            </a:r>
            <a:endParaRPr lang="en-US" sz="2800" dirty="0">
              <a:latin typeface="Calibri" panose="020F0502020204030204" charset="0"/>
              <a:cs typeface="Calibri" panose="020F0502020204030204" charset="0"/>
              <a:sym typeface="+mn-ea"/>
            </a:endParaRPr>
          </a:p>
          <a:p>
            <a:pPr algn="just">
              <a:buFont typeface="Wingdings" panose="05000000000000000000" pitchFamily="2" charset="2"/>
              <a:buChar char="Ø"/>
            </a:pPr>
            <a:r>
              <a:rPr lang="en-IN" altLang="en-US" sz="2800">
                <a:latin typeface="Calibri" panose="020F0502020204030204" charset="0"/>
                <a:cs typeface="Calibri" panose="020F0502020204030204" charset="0"/>
              </a:rPr>
              <a:t>Removing last 10 rows from both the dataset, for manual testing.</a:t>
            </a:r>
          </a:p>
          <a:p>
            <a:pPr algn="just">
              <a:buFont typeface="Wingdings" panose="05000000000000000000" pitchFamily="2" charset="2"/>
              <a:buChar char="Ø"/>
            </a:pPr>
            <a:r>
              <a:rPr lang="en-IN" altLang="en-US" sz="2800">
                <a:latin typeface="Calibri" panose="020F0502020204030204" charset="0"/>
                <a:cs typeface="Calibri" panose="020F0502020204030204" charset="0"/>
              </a:rPr>
              <a:t>Merging the manual testing dataframe in single dataset and save it in a csv file.</a:t>
            </a:r>
          </a:p>
          <a:p>
            <a:pPr algn="just">
              <a:buFont typeface="Wingdings" panose="05000000000000000000" pitchFamily="2" charset="2"/>
              <a:buChar char="Ø"/>
            </a:pPr>
            <a:r>
              <a:rPr lang="en-IN" altLang="en-US" sz="2800">
                <a:latin typeface="Calibri" panose="020F0502020204030204" charset="0"/>
                <a:cs typeface="Calibri" panose="020F0502020204030204" charset="0"/>
              </a:rPr>
              <a:t>"title", "subject" and "date" columns is not required for detecting the fake news, so I am going to drop the columns.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noChangeArrowheads="1"/>
          </p:cNvSpPr>
          <p:nvPr>
            <p:ph type="ctrTitle"/>
          </p:nvPr>
        </p:nvSpPr>
        <p:spPr/>
        <p:txBody>
          <a:bodyPr/>
          <a:lstStyle/>
          <a:p>
            <a:r>
              <a:rPr lang="en-US" sz="4400" b="1" dirty="0">
                <a:latin typeface="Calibri" panose="020F0502020204030204" charset="0"/>
                <a:cs typeface="Calibri" panose="020F0502020204030204" charset="0"/>
                <a:sym typeface="+mn-ea"/>
              </a:rPr>
              <a:t>Exploratory Data Analysis</a:t>
            </a:r>
          </a:p>
        </p:txBody>
      </p:sp>
      <p:sp>
        <p:nvSpPr>
          <p:cNvPr id="5" name="Subtitle 4"/>
          <p:cNvSpPr>
            <a:spLocks noGrp="1" noChangeArrowheads="1"/>
          </p:cNvSpPr>
          <p:nvPr>
            <p:ph type="subTitle" idx="1"/>
          </p:nvPr>
        </p:nvSpPr>
        <p:spPr>
          <a:xfrm>
            <a:off x="742315" y="2492375"/>
            <a:ext cx="10768965" cy="1222375"/>
          </a:xfrm>
        </p:spPr>
        <p:txBody>
          <a:bodyPr>
            <a:normAutofit fontScale="92500" lnSpcReduction="20000"/>
          </a:bodyPr>
          <a:lstStyle/>
          <a:p>
            <a:pPr marL="342900" indent="-342900" algn="l">
              <a:buFont typeface="Wingdings" panose="05000000000000000000" charset="0"/>
              <a:buChar char="Ø"/>
            </a:pPr>
            <a:r>
              <a:rPr lang="en-IN" altLang="en-US" sz="2000">
                <a:latin typeface="Calibri" panose="020F0502020204030204" charset="0"/>
                <a:cs typeface="Calibri" panose="020F0502020204030204" charset="0"/>
              </a:rPr>
              <a:t>As we do not have multiple columns and value to perform the EDA. Therefore not performing many EDA anlysis. </a:t>
            </a:r>
          </a:p>
          <a:p>
            <a:pPr marL="342900" indent="-342900" algn="l">
              <a:buFont typeface="Wingdings" panose="05000000000000000000" charset="0"/>
              <a:buChar char="Ø"/>
            </a:pPr>
            <a:r>
              <a:rPr lang="en-IN" altLang="en-US" sz="2000">
                <a:latin typeface="Calibri" panose="020F0502020204030204" charset="0"/>
                <a:cs typeface="Calibri" panose="020F0502020204030204" charset="0"/>
              </a:rPr>
              <a:t>Checked only NULL values, duplicated entires, blank row and coloums.</a:t>
            </a:r>
          </a:p>
          <a:p>
            <a:pPr marL="342900" indent="-342900" algn="l">
              <a:buFont typeface="Wingdings" panose="05000000000000000000" charset="0"/>
              <a:buChar char="Ø"/>
            </a:pPr>
            <a:r>
              <a:rPr lang="en-IN" altLang="en-US" sz="2000">
                <a:latin typeface="Calibri" panose="020F0502020204030204" charset="0"/>
                <a:cs typeface="Calibri" panose="020F0502020204030204" charset="0"/>
              </a:rPr>
              <a:t>There is no NULL values present in dataset.</a:t>
            </a:r>
          </a:p>
          <a:p>
            <a:pPr marL="342900" indent="-342900" algn="l">
              <a:buFont typeface="Wingdings" panose="05000000000000000000" charset="0"/>
            </a:pPr>
            <a:endParaRPr lang="en-IN" altLang="en-US" sz="2000">
              <a:latin typeface="Calibri" panose="020F0502020204030204" charset="0"/>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noChangeArrowheads="1"/>
          </p:cNvSpPr>
          <p:nvPr>
            <p:ph type="ctrTitle"/>
          </p:nvPr>
        </p:nvSpPr>
        <p:spPr/>
        <p:txBody>
          <a:bodyPr>
            <a:normAutofit fontScale="90000"/>
          </a:bodyPr>
          <a:lstStyle/>
          <a:p>
            <a:r>
              <a:rPr lang="en-US" b="1" dirty="0">
                <a:latin typeface="Calibri" panose="020F0502020204030204" charset="0"/>
                <a:cs typeface="Calibri" panose="020F0502020204030204" charset="0"/>
                <a:sym typeface="+mn-ea"/>
              </a:rPr>
              <a:t>Machine Learning </a:t>
            </a:r>
            <a:r>
              <a:rPr lang="en-IN" altLang="en-US" b="1" dirty="0">
                <a:latin typeface="Calibri" panose="020F0502020204030204" charset="0"/>
                <a:cs typeface="Calibri" panose="020F0502020204030204" charset="0"/>
                <a:sym typeface="+mn-ea"/>
              </a:rPr>
              <a:t>-</a:t>
            </a:r>
            <a:br>
              <a:rPr lang="en-US" b="1" dirty="0">
                <a:latin typeface="Calibri" panose="020F0502020204030204" charset="0"/>
                <a:cs typeface="Calibri" panose="020F0502020204030204" charset="0"/>
                <a:sym typeface="+mn-ea"/>
              </a:rPr>
            </a:br>
            <a:r>
              <a:rPr lang="en-US" b="1" dirty="0">
                <a:latin typeface="Calibri" panose="020F0502020204030204" charset="0"/>
                <a:cs typeface="Calibri" panose="020F0502020204030204" charset="0"/>
                <a:sym typeface="+mn-ea"/>
              </a:rPr>
              <a:t>Model Building</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4800" b="1">
                <a:latin typeface="Calibri" panose="020F0502020204030204" charset="0"/>
                <a:cs typeface="Calibri" panose="020F0502020204030204" charset="0"/>
              </a:rPr>
              <a:t>N</a:t>
            </a:r>
            <a:r>
              <a:rPr lang="en-US" sz="4800" b="1">
                <a:latin typeface="Calibri" panose="020F0502020204030204" charset="0"/>
                <a:cs typeface="Calibri" panose="020F0502020204030204" charset="0"/>
              </a:rPr>
              <a:t>atural </a:t>
            </a:r>
            <a:r>
              <a:rPr lang="en-IN" altLang="en-US" sz="4800" b="1">
                <a:latin typeface="Calibri" panose="020F0502020204030204" charset="0"/>
                <a:cs typeface="Calibri" panose="020F0502020204030204" charset="0"/>
              </a:rPr>
              <a:t>L</a:t>
            </a:r>
            <a:r>
              <a:rPr lang="en-US" sz="4800" b="1">
                <a:latin typeface="Calibri" panose="020F0502020204030204" charset="0"/>
                <a:cs typeface="Calibri" panose="020F0502020204030204" charset="0"/>
              </a:rPr>
              <a:t>anguage </a:t>
            </a:r>
            <a:r>
              <a:rPr lang="en-IN" altLang="en-US" sz="4800" b="1">
                <a:latin typeface="Calibri" panose="020F0502020204030204" charset="0"/>
                <a:cs typeface="Calibri" panose="020F0502020204030204" charset="0"/>
              </a:rPr>
              <a:t>P</a:t>
            </a:r>
            <a:r>
              <a:rPr lang="en-US" sz="4800" b="1">
                <a:latin typeface="Calibri" panose="020F0502020204030204" charset="0"/>
                <a:cs typeface="Calibri" panose="020F0502020204030204" charset="0"/>
              </a:rPr>
              <a:t>rocessing</a:t>
            </a:r>
          </a:p>
        </p:txBody>
      </p:sp>
      <p:sp>
        <p:nvSpPr>
          <p:cNvPr id="3" name="Content Placeholder 2"/>
          <p:cNvSpPr>
            <a:spLocks noGrp="1"/>
          </p:cNvSpPr>
          <p:nvPr>
            <p:ph idx="1"/>
          </p:nvPr>
        </p:nvSpPr>
        <p:spPr/>
        <p:txBody>
          <a:bodyPr/>
          <a:lstStyle/>
          <a:p>
            <a:pPr>
              <a:buFont typeface="Wingdings" panose="05000000000000000000" charset="0"/>
              <a:buChar char="Ø"/>
            </a:pPr>
            <a:r>
              <a:rPr lang="en-US" sz="2000">
                <a:latin typeface="Calibri" panose="020F0502020204030204" charset="0"/>
                <a:cs typeface="Calibri" panose="020F0502020204030204" charset="0"/>
              </a:rPr>
              <a:t>Machine learning data only works with numerical features so we have to convert text data into numerical columns. So we have to preprocess the text and that is called natural language processing.</a:t>
            </a:r>
          </a:p>
          <a:p>
            <a:pPr>
              <a:buFont typeface="Wingdings" panose="05000000000000000000" charset="0"/>
              <a:buChar char="Ø"/>
            </a:pPr>
            <a:r>
              <a:rPr lang="en-US" sz="2000">
                <a:latin typeface="Calibri" panose="020F0502020204030204" charset="0"/>
                <a:cs typeface="Calibri" panose="020F0502020204030204" charset="0"/>
              </a:rPr>
              <a:t>In-text preprocess we are cleaning our text by steaming, lemmatization, remove stopwords, remove special symbols and numbers, etc. After cleaning the data we have to feed this text data into a vectorizer which will convert this text data into numerical features.</a:t>
            </a:r>
          </a:p>
          <a:p>
            <a:pPr marL="0" indent="0">
              <a:buFont typeface="Wingdings" panose="05000000000000000000" charset="0"/>
              <a:buNone/>
            </a:pPr>
            <a:endParaRPr lang="en-US" sz="2000">
              <a:latin typeface="Calibri" panose="020F0502020204030204" charset="0"/>
              <a:cs typeface="Calibri" panose="020F0502020204030204" charset="0"/>
            </a:endParaRPr>
          </a:p>
          <a:p>
            <a:pPr marL="0" indent="0">
              <a:buFont typeface="Wingdings" panose="05000000000000000000" charset="0"/>
              <a:buNone/>
            </a:pPr>
            <a:r>
              <a:rPr lang="en-IN" altLang="en-US" sz="2000">
                <a:latin typeface="Calibri" panose="020F0502020204030204" charset="0"/>
                <a:cs typeface="Calibri" panose="020F0502020204030204" charset="0"/>
              </a:rPr>
              <a:t>Analysing the dataframe with help of </a:t>
            </a:r>
            <a:r>
              <a:rPr lang="en-US" sz="2000">
                <a:latin typeface="Calibri" panose="020F0502020204030204" charset="0"/>
                <a:cs typeface="Calibri" panose="020F0502020204030204" charset="0"/>
                <a:sym typeface="+mn-ea"/>
              </a:rPr>
              <a:t>natural language processing</a:t>
            </a:r>
            <a:r>
              <a:rPr lang="en-IN" altLang="en-US" sz="2000">
                <a:latin typeface="Calibri" panose="020F0502020204030204" charset="0"/>
                <a:cs typeface="Calibri" panose="020F0502020204030204" charset="0"/>
                <a:sym typeface="+mn-ea"/>
              </a:rPr>
              <a:t>:</a:t>
            </a:r>
            <a:endParaRPr lang="en-US" sz="2000">
              <a:latin typeface="Calibri" panose="020F0502020204030204" charset="0"/>
              <a:cs typeface="Calibri" panose="020F0502020204030204" charset="0"/>
            </a:endParaRPr>
          </a:p>
          <a:p>
            <a:pPr>
              <a:buFont typeface="Wingdings" panose="05000000000000000000" charset="0"/>
              <a:buChar char="Ø"/>
            </a:pPr>
            <a:r>
              <a:rPr lang="en-IN" altLang="en-US" sz="2000">
                <a:latin typeface="Calibri" panose="020F0502020204030204" charset="0"/>
                <a:cs typeface="Calibri" panose="020F0502020204030204" charset="0"/>
              </a:rPr>
              <a:t>Classified the ‘fake news’ with 0 and ‘ture news’ with 1.</a:t>
            </a:r>
          </a:p>
          <a:p>
            <a:pPr>
              <a:buFont typeface="Wingdings" panose="05000000000000000000" charset="0"/>
              <a:buChar char="Ø"/>
            </a:pPr>
            <a:r>
              <a:rPr lang="en-IN" altLang="en-US" sz="2000">
                <a:latin typeface="Calibri" panose="020F0502020204030204" charset="0"/>
                <a:cs typeface="Calibri" panose="020F0502020204030204" charset="0"/>
              </a:rPr>
              <a:t>Removing last 10 rows from both the dataset, for manual testing.</a:t>
            </a:r>
          </a:p>
          <a:p>
            <a:pPr>
              <a:buFont typeface="Wingdings" panose="05000000000000000000" charset="0"/>
              <a:buChar char="Ø"/>
            </a:pPr>
            <a:r>
              <a:rPr lang="en-IN" altLang="en-US" sz="2000">
                <a:latin typeface="Calibri" panose="020F0502020204030204" charset="0"/>
                <a:cs typeface="Calibri" panose="020F0502020204030204" charset="0"/>
              </a:rPr>
              <a:t>Merging the manual testing dataframe in single dataset.</a:t>
            </a:r>
          </a:p>
          <a:p>
            <a:pPr>
              <a:buFont typeface="Wingdings" panose="05000000000000000000" charset="0"/>
              <a:buChar char="Ø"/>
            </a:pPr>
            <a:r>
              <a:rPr lang="en-IN" altLang="en-US" sz="2000">
                <a:latin typeface="Calibri" panose="020F0502020204030204" charset="0"/>
                <a:cs typeface="Calibri" panose="020F0502020204030204" charset="0"/>
              </a:rPr>
              <a:t>Merging the main fake and true dataframe.</a:t>
            </a:r>
          </a:p>
          <a:p>
            <a:pPr>
              <a:buFont typeface="Wingdings" panose="05000000000000000000" charset="0"/>
              <a:buChar char="Ø"/>
            </a:pPr>
            <a:endParaRPr lang="en-IN" altLang="en-US" sz="2000">
              <a:latin typeface="Calibri" panose="020F0502020204030204" charset="0"/>
              <a:cs typeface="Calibri" panose="020F0502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91210"/>
            <a:ext cx="10972800" cy="626745"/>
          </a:xfrm>
        </p:spPr>
        <p:txBody>
          <a:bodyPr>
            <a:normAutofit fontScale="90000"/>
          </a:bodyPr>
          <a:lstStyle/>
          <a:p>
            <a:r>
              <a:rPr lang="en-US" sz="4000" b="1" dirty="0">
                <a:latin typeface="Calibri" panose="020F0502020204030204" charset="0"/>
                <a:cs typeface="Calibri" panose="020F0502020204030204" charset="0"/>
                <a:sym typeface="+mn-ea"/>
              </a:rPr>
              <a:t>Machine Learning Algorithm Used</a:t>
            </a:r>
            <a:br>
              <a:rPr lang="en-IN" b="1" dirty="0"/>
            </a:br>
            <a:endParaRPr lang="en-US" b="1"/>
          </a:p>
        </p:txBody>
      </p:sp>
      <p:sp>
        <p:nvSpPr>
          <p:cNvPr id="3" name="Content Placeholder 2"/>
          <p:cNvSpPr>
            <a:spLocks noGrp="1"/>
          </p:cNvSpPr>
          <p:nvPr>
            <p:ph idx="1"/>
          </p:nvPr>
        </p:nvSpPr>
        <p:spPr>
          <a:xfrm>
            <a:off x="609600" y="2292350"/>
            <a:ext cx="10972800" cy="3834130"/>
          </a:xfrm>
        </p:spPr>
        <p:txBody>
          <a:bodyPr/>
          <a:lstStyle/>
          <a:p>
            <a:pPr marL="0" indent="0">
              <a:buNone/>
            </a:pPr>
            <a:r>
              <a:rPr lang="en-IN" sz="2000" b="1" dirty="0">
                <a:latin typeface="Calibri" panose="020F0502020204030204" charset="0"/>
                <a:ea typeface="Bahnschrift SemiLight" panose="020B0502040204020203" charset="0"/>
                <a:cs typeface="Calibri" panose="020F0502020204030204" charset="0"/>
                <a:sym typeface="+mn-ea"/>
              </a:rPr>
              <a:t>The different regression algorithm used in this project to build ML model are as below:</a:t>
            </a:r>
            <a:endParaRPr lang="en-IN" sz="2000" dirty="0">
              <a:latin typeface="Calibri" panose="020F0502020204030204" charset="0"/>
              <a:ea typeface="Bahnschrift SemiLight" panose="020B0502040204020203" charset="0"/>
              <a:cs typeface="Calibri" panose="020F0502020204030204" charset="0"/>
            </a:endParaRPr>
          </a:p>
          <a:p>
            <a:pPr lvl="0">
              <a:buFont typeface="Wingdings" panose="05000000000000000000" charset="0"/>
              <a:buChar char="Ø"/>
            </a:pPr>
            <a:r>
              <a:rPr lang="en-IN" sz="2000" dirty="0">
                <a:latin typeface="Calibri" panose="020F0502020204030204" charset="0"/>
                <a:cs typeface="Calibri" panose="020F0502020204030204" charset="0"/>
                <a:sym typeface="+mn-ea"/>
              </a:rPr>
              <a:t>Linear Regression</a:t>
            </a:r>
            <a:endParaRPr lang="en-IN" sz="2000" dirty="0">
              <a:latin typeface="Calibri" panose="020F0502020204030204" charset="0"/>
              <a:cs typeface="Calibri" panose="020F0502020204030204" charset="0"/>
            </a:endParaRPr>
          </a:p>
          <a:p>
            <a:pPr lvl="0">
              <a:buFont typeface="Wingdings" panose="05000000000000000000" charset="0"/>
              <a:buChar char="Ø"/>
            </a:pPr>
            <a:r>
              <a:rPr lang="en-IN" sz="2000" dirty="0" err="1">
                <a:latin typeface="Calibri" panose="020F0502020204030204" charset="0"/>
                <a:cs typeface="Calibri" panose="020F0502020204030204" charset="0"/>
                <a:sym typeface="+mn-ea"/>
              </a:rPr>
              <a:t>Decision Tree</a:t>
            </a:r>
            <a:r>
              <a:rPr lang="en-IN" sz="2000" dirty="0">
                <a:latin typeface="Calibri" panose="020F0502020204030204" charset="0"/>
                <a:cs typeface="Calibri" panose="020F0502020204030204" charset="0"/>
                <a:sym typeface="+mn-ea"/>
              </a:rPr>
              <a:t> Classification</a:t>
            </a:r>
            <a:endParaRPr lang="en-IN" sz="2000" dirty="0">
              <a:latin typeface="Calibri" panose="020F0502020204030204" charset="0"/>
              <a:cs typeface="Calibri" panose="020F0502020204030204" charset="0"/>
            </a:endParaRPr>
          </a:p>
          <a:p>
            <a:pPr lvl="0">
              <a:buFont typeface="Wingdings" panose="05000000000000000000" charset="0"/>
              <a:buChar char="Ø"/>
            </a:pPr>
            <a:r>
              <a:rPr lang="en-IN" sz="2000" dirty="0" err="1">
                <a:latin typeface="Calibri" panose="020F0502020204030204" charset="0"/>
                <a:cs typeface="Calibri" panose="020F0502020204030204" charset="0"/>
                <a:sym typeface="+mn-ea"/>
              </a:rPr>
              <a:t>Gradient Boosting</a:t>
            </a:r>
            <a:r>
              <a:rPr lang="en-IN" sz="2000" dirty="0">
                <a:latin typeface="Calibri" panose="020F0502020204030204" charset="0"/>
                <a:cs typeface="Calibri" panose="020F0502020204030204" charset="0"/>
                <a:sym typeface="+mn-ea"/>
              </a:rPr>
              <a:t> </a:t>
            </a:r>
            <a:r>
              <a:rPr lang="en-IN" sz="2000" dirty="0" err="1">
                <a:latin typeface="Calibri" panose="020F0502020204030204" charset="0"/>
                <a:cs typeface="Calibri" panose="020F0502020204030204" charset="0"/>
                <a:sym typeface="+mn-ea"/>
              </a:rPr>
              <a:t>Classifier</a:t>
            </a:r>
          </a:p>
          <a:p>
            <a:pPr lvl="0">
              <a:buFont typeface="Wingdings" panose="05000000000000000000" charset="0"/>
              <a:buChar char="Ø"/>
            </a:pPr>
            <a:r>
              <a:rPr lang="en-IN" sz="2000" dirty="0" err="1">
                <a:latin typeface="Calibri" panose="020F0502020204030204" charset="0"/>
                <a:cs typeface="Calibri" panose="020F0502020204030204" charset="0"/>
                <a:sym typeface="+mn-ea"/>
              </a:rPr>
              <a:t>Random Forest</a:t>
            </a:r>
            <a:r>
              <a:rPr lang="en-IN" sz="2000" dirty="0">
                <a:latin typeface="Calibri" panose="020F0502020204030204" charset="0"/>
                <a:cs typeface="Calibri" panose="020F0502020204030204" charset="0"/>
                <a:sym typeface="+mn-ea"/>
              </a:rPr>
              <a:t> </a:t>
            </a:r>
            <a:r>
              <a:rPr lang="en-IN" sz="2000" dirty="0" err="1">
                <a:latin typeface="Calibri" panose="020F0502020204030204" charset="0"/>
                <a:cs typeface="Calibri" panose="020F0502020204030204" charset="0"/>
                <a:sym typeface="+mn-ea"/>
              </a:rPr>
              <a:t>Classifier</a:t>
            </a:r>
            <a:endParaRPr lang="en-IN" sz="2000" dirty="0">
              <a:latin typeface="Calibri" panose="020F0502020204030204" charset="0"/>
              <a:cs typeface="Calibri" panose="020F0502020204030204" charset="0"/>
            </a:endParaRPr>
          </a:p>
          <a:p>
            <a:pPr marL="0" indent="0">
              <a:buNone/>
            </a:pPr>
            <a:endParaRPr lang="en-US" sz="2000">
              <a:latin typeface="Calibri" panose="020F0502020204030204" charset="0"/>
              <a:cs typeface="Calibri" panose="020F0502020204030204" charset="0"/>
            </a:endParaRPr>
          </a:p>
        </p:txBody>
      </p:sp>
    </p:spTree>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5</TotalTime>
  <Words>530</Words>
  <Application>Microsoft Office PowerPoint</Application>
  <PresentationFormat>Widescreen</PresentationFormat>
  <Paragraphs>48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Corbel</vt:lpstr>
      <vt:lpstr>Wingdings</vt:lpstr>
      <vt:lpstr>Depth</vt:lpstr>
      <vt:lpstr>Fake news detection problem</vt:lpstr>
      <vt:lpstr>Introduction</vt:lpstr>
      <vt:lpstr>Problem Statement</vt:lpstr>
      <vt:lpstr>Data Sources and their formats</vt:lpstr>
      <vt:lpstr>Data Pre-processing</vt:lpstr>
      <vt:lpstr>Exploratory Data Analysis</vt:lpstr>
      <vt:lpstr>Machine Learning - Model Building</vt:lpstr>
      <vt:lpstr>Natural Language Processing</vt:lpstr>
      <vt:lpstr>Machine Learning Algorithm Used </vt:lpstr>
      <vt:lpstr>Linear Regression</vt:lpstr>
      <vt:lpstr>Decision Tree Classification</vt:lpstr>
      <vt:lpstr>Gradient Boosting Classifier </vt:lpstr>
      <vt:lpstr>Random Forest Classifier</vt:lpstr>
      <vt:lpstr>Model Testing With Manual Entry</vt:lpstr>
      <vt:lpstr>Cont.</vt:lpstr>
      <vt:lpstr>Saving the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problem</dc:title>
  <dc:creator>Shalini</dc:creator>
  <cp:lastModifiedBy>Shalini Roy</cp:lastModifiedBy>
  <cp:revision>90</cp:revision>
  <dcterms:created xsi:type="dcterms:W3CDTF">2022-12-29T09:58:00Z</dcterms:created>
  <dcterms:modified xsi:type="dcterms:W3CDTF">2022-12-29T13:27:46Z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2DB6DEC8406948BF9AAA06D8AAE53E13</vt:lpwstr>
  </property>
  <property fmtid="{D5CDD505-2E9C-101B-9397-08002B2CF9AE}" pid="3" name="KSOProductBuildVer">
    <vt:lpwstr>1033-11.2.0.11440</vt:lpwstr>
  </property>
</Properties>
</file>