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5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2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325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40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3282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099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10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1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7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03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916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530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432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4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34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12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720884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292" y="1545466"/>
            <a:ext cx="8543636" cy="2125014"/>
          </a:xfrm>
          <a:noFill/>
        </p:spPr>
        <p:txBody>
          <a:bodyPr>
            <a:normAutofit/>
          </a:bodyPr>
          <a:lstStyle/>
          <a:p>
            <a:pPr algn="ctr"/>
            <a:r>
              <a:rPr lang="en-US" sz="4500" b="1" dirty="0">
                <a:ln>
                  <a:solidFill>
                    <a:schemeClr val="accent1"/>
                  </a:solidFill>
                </a:ln>
                <a:solidFill>
                  <a:schemeClr val="tx2">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Presentation On “Customer Retention”</a:t>
            </a:r>
            <a:endParaRPr lang="en-IN" sz="4500" b="1" dirty="0">
              <a:ln>
                <a:solidFill>
                  <a:schemeClr val="accent1"/>
                </a:solidFill>
              </a:ln>
              <a:solidFill>
                <a:schemeClr val="tx2">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p:cNvSpPr>
            <a:spLocks noGrp="1"/>
          </p:cNvSpPr>
          <p:nvPr>
            <p:ph type="subTitle" idx="1"/>
          </p:nvPr>
        </p:nvSpPr>
        <p:spPr/>
        <p:txBody>
          <a:bodyPr/>
          <a:lstStyle/>
          <a:p>
            <a:pPr algn="ctr"/>
            <a:r>
              <a:rPr lang="en-IN" b="1" dirty="0">
                <a:solidFill>
                  <a:schemeClr val="tx1"/>
                </a:solidFill>
                <a:latin typeface="Algerian" panose="04020705040A02060702" pitchFamily="82" charset="0"/>
              </a:rPr>
              <a:t>Presented by  Jay Pandey</a:t>
            </a:r>
          </a:p>
          <a:p>
            <a:pPr algn="ctr"/>
            <a:endParaRPr lang="en-US" b="1" i="1" dirty="0">
              <a:solidFill>
                <a:schemeClr val="tx1"/>
              </a:solidFill>
              <a:latin typeface="Eras Demi ITC" panose="020B0805030504020804" pitchFamily="34" charset="0"/>
            </a:endParaRPr>
          </a:p>
          <a:p>
            <a:pPr algn="ctr"/>
            <a:endParaRPr lang="en-IN" b="1" i="1" dirty="0">
              <a:solidFill>
                <a:schemeClr val="tx1"/>
              </a:solidFill>
              <a:latin typeface="Eras Demi ITC" panose="020B0805030504020804" pitchFamily="34" charset="0"/>
            </a:endParaRPr>
          </a:p>
          <a:p>
            <a:endParaRPr lang="en-US" dirty="0"/>
          </a:p>
          <a:p>
            <a:endParaRPr lang="en-IN" dirty="0"/>
          </a:p>
        </p:txBody>
      </p:sp>
    </p:spTree>
    <p:extLst>
      <p:ext uri="{BB962C8B-B14F-4D97-AF65-F5344CB8AC3E}">
        <p14:creationId xmlns:p14="http://schemas.microsoft.com/office/powerpoint/2010/main" val="109733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Exploratory data analysis</a:t>
            </a:r>
            <a:endParaRPr lang="en-IN" dirty="0"/>
          </a:p>
        </p:txBody>
      </p:sp>
      <p:sp>
        <p:nvSpPr>
          <p:cNvPr id="3" name="Content Placeholder 2"/>
          <p:cNvSpPr>
            <a:spLocks noGrp="1"/>
          </p:cNvSpPr>
          <p:nvPr>
            <p:ph idx="1"/>
          </p:nvPr>
        </p:nvSpPr>
        <p:spPr>
          <a:xfrm>
            <a:off x="794328" y="1584102"/>
            <a:ext cx="9033164" cy="4087026"/>
          </a:xfrm>
        </p:spPr>
        <p:txBody>
          <a:bodyPr>
            <a:normAutofit fontScale="92500" lnSpcReduction="10000"/>
          </a:bodyPr>
          <a:lstStyle/>
          <a:p>
            <a:endParaRPr lang="en-IN" dirty="0"/>
          </a:p>
          <a:p>
            <a:r>
              <a:rPr lang="en-IN" dirty="0"/>
              <a:t>Mozilla Firefox is used only by device with 5 inch screen size.</a:t>
            </a:r>
          </a:p>
          <a:p>
            <a:r>
              <a:rPr lang="en-IN" dirty="0"/>
              <a:t>Content marketing and display Advert is less popular than Search Engine</a:t>
            </a:r>
          </a:p>
          <a:p>
            <a:r>
              <a:rPr lang="en-IN" dirty="0"/>
              <a:t>Content Marketing is mainly access by IOS/Mac user.</a:t>
            </a:r>
          </a:p>
          <a:p>
            <a:r>
              <a:rPr lang="en-IN" dirty="0"/>
              <a:t>Max laptop have Window OS</a:t>
            </a:r>
          </a:p>
          <a:p>
            <a:r>
              <a:rPr lang="en-IN" dirty="0"/>
              <a:t>171 customer sometimes abandon shopping cart.</a:t>
            </a:r>
          </a:p>
          <a:p>
            <a:r>
              <a:rPr lang="en-IN" dirty="0"/>
              <a:t>The customer who explore less than 5 mins before making purchase have very less tendency to abandon cart.</a:t>
            </a:r>
          </a:p>
          <a:p>
            <a:r>
              <a:rPr lang="en-IN" dirty="0"/>
              <a:t>It can conclude that the website is more popular to the young aged customer as all the response from them are very positive form all aspects.</a:t>
            </a:r>
          </a:p>
          <a:p>
            <a:r>
              <a:rPr lang="en-IN" dirty="0"/>
              <a:t>90% customer are agreed that User satisfaction cannot exist without trust.</a:t>
            </a:r>
          </a:p>
          <a:p>
            <a:r>
              <a:rPr lang="en-IN" dirty="0"/>
              <a:t>54.3 % customer are strongly agreed that Shopping online is convenient and flexible</a:t>
            </a:r>
          </a:p>
          <a:p>
            <a:pPr marL="0" indent="0">
              <a:buNone/>
            </a:pPr>
            <a:endParaRPr lang="en-IN" dirty="0"/>
          </a:p>
        </p:txBody>
      </p:sp>
    </p:spTree>
    <p:extLst>
      <p:ext uri="{BB962C8B-B14F-4D97-AF65-F5344CB8AC3E}">
        <p14:creationId xmlns:p14="http://schemas.microsoft.com/office/powerpoint/2010/main" val="31533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a:xfrm>
            <a:off x="677334" y="1616365"/>
            <a:ext cx="8596668" cy="4054762"/>
          </a:xfrm>
        </p:spPr>
        <p:txBody>
          <a:bodyPr>
            <a:normAutofit/>
          </a:bodyPr>
          <a:lstStyle/>
          <a:p>
            <a:r>
              <a:rPr lang="en-US" sz="1600" dirty="0"/>
              <a:t>Benefit of Flipkart is </a:t>
            </a:r>
            <a:r>
              <a:rPr lang="en-IN" sz="1600" dirty="0"/>
              <a:t>fast delivery of products and convenient to use</a:t>
            </a:r>
          </a:p>
          <a:p>
            <a:r>
              <a:rPr lang="en-IN" sz="1600" dirty="0"/>
              <a:t>Max customers says that, Myntra has the drawback of having late declaration of price.</a:t>
            </a:r>
            <a:endParaRPr lang="en-US" sz="1600" dirty="0"/>
          </a:p>
          <a:p>
            <a:r>
              <a:rPr lang="en-US" sz="1600" dirty="0"/>
              <a:t>The most reliable website from different parameter is Amazon. </a:t>
            </a:r>
            <a:r>
              <a:rPr lang="en-IN" sz="1600" dirty="0"/>
              <a:t>But still it need to do some improvement like disturbance free shopping experience during promotion, corresponding product price early during promotion, Need to give more payment options to customers etc.</a:t>
            </a:r>
          </a:p>
          <a:p>
            <a:r>
              <a:rPr lang="en-IN" sz="1600" dirty="0"/>
              <a:t>Delivery time of Paytm need to reduce.</a:t>
            </a:r>
          </a:p>
          <a:p>
            <a:r>
              <a:rPr lang="en-IN" sz="1600" dirty="0"/>
              <a:t>Max customers uses there debit/credit cards for there payment.</a:t>
            </a:r>
          </a:p>
          <a:p>
            <a:r>
              <a:rPr lang="en-IN" sz="1600" dirty="0" err="1"/>
              <a:t>Paytm</a:t>
            </a:r>
            <a:r>
              <a:rPr lang="en-IN" sz="1600" dirty="0"/>
              <a:t> and </a:t>
            </a:r>
            <a:r>
              <a:rPr lang="en-IN" sz="1600" dirty="0" err="1"/>
              <a:t>Snapdeal</a:t>
            </a:r>
            <a:r>
              <a:rPr lang="en-IN" sz="1600" dirty="0"/>
              <a:t> has maximum drawbacks it is because of their dead old strategies</a:t>
            </a:r>
          </a:p>
          <a:p>
            <a:r>
              <a:rPr lang="en-IN" sz="1600" dirty="0" err="1"/>
              <a:t>Snapdeal</a:t>
            </a:r>
            <a:r>
              <a:rPr lang="en-IN" sz="1600" dirty="0"/>
              <a:t> and </a:t>
            </a:r>
            <a:r>
              <a:rPr lang="en-IN" sz="1600" dirty="0" err="1"/>
              <a:t>Paytm</a:t>
            </a:r>
            <a:r>
              <a:rPr lang="en-IN" sz="1600" dirty="0"/>
              <a:t> have many drawbacks of having limited payment modes, not much secure, liable and also they have a complaint of late delivery.</a:t>
            </a:r>
          </a:p>
          <a:p>
            <a:endParaRPr lang="en-IN" dirty="0"/>
          </a:p>
          <a:p>
            <a:endParaRPr lang="en-IN"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endParaRPr lang="en-IN" dirty="0"/>
          </a:p>
          <a:p>
            <a:endParaRPr lang="en-IN" dirty="0"/>
          </a:p>
          <a:p>
            <a:endParaRPr lang="en-IN" dirty="0">
              <a:solidFill>
                <a:schemeClr val="accent1">
                  <a:lumMod val="75000"/>
                </a:schemeClr>
              </a:solidFill>
              <a:latin typeface="Century" panose="02040604050505020304" pitchFamily="18" charset="0"/>
              <a:ea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32990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399C12-6242-0A4D-240D-A27DB10EE217}"/>
              </a:ext>
            </a:extLst>
          </p:cNvPr>
          <p:cNvPicPr>
            <a:picLocks noGrp="1" noChangeAspect="1"/>
          </p:cNvPicPr>
          <p:nvPr>
            <p:ph idx="1"/>
          </p:nvPr>
        </p:nvPicPr>
        <p:blipFill>
          <a:blip r:embed="rId2"/>
          <a:stretch>
            <a:fillRect/>
          </a:stretch>
        </p:blipFill>
        <p:spPr>
          <a:xfrm>
            <a:off x="1494294" y="1597892"/>
            <a:ext cx="7363379" cy="4061876"/>
          </a:xfrm>
        </p:spPr>
      </p:pic>
    </p:spTree>
    <p:extLst>
      <p:ext uri="{BB962C8B-B14F-4D97-AF65-F5344CB8AC3E}">
        <p14:creationId xmlns:p14="http://schemas.microsoft.com/office/powerpoint/2010/main" val="134232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entury" panose="02040604050505020304" pitchFamily="18" charset="0"/>
              </a:rPr>
              <a:t>Content:</a:t>
            </a:r>
            <a:endParaRPr lang="en-IN" dirty="0">
              <a:solidFill>
                <a:schemeClr val="tx1"/>
              </a:solidFill>
            </a:endParaRPr>
          </a:p>
        </p:txBody>
      </p:sp>
      <p:sp>
        <p:nvSpPr>
          <p:cNvPr id="3" name="Content Placeholder 2"/>
          <p:cNvSpPr>
            <a:spLocks noGrp="1"/>
          </p:cNvSpPr>
          <p:nvPr>
            <p:ph idx="1"/>
          </p:nvPr>
        </p:nvSpPr>
        <p:spPr/>
        <p:txBody>
          <a:bodyPr/>
          <a:lstStyle/>
          <a:p>
            <a:r>
              <a:rPr lang="en-US" dirty="0"/>
              <a:t>Abstract</a:t>
            </a:r>
          </a:p>
          <a:p>
            <a:r>
              <a:rPr lang="en-US" dirty="0"/>
              <a:t>Problem Statement</a:t>
            </a:r>
          </a:p>
          <a:p>
            <a:r>
              <a:rPr lang="en-US" dirty="0"/>
              <a:t>What is customer Retention?</a:t>
            </a:r>
          </a:p>
          <a:p>
            <a:r>
              <a:rPr lang="en-US" dirty="0"/>
              <a:t>Exploratory data analysis</a:t>
            </a:r>
          </a:p>
          <a:p>
            <a:r>
              <a:rPr lang="en-US" dirty="0"/>
              <a:t>Visualization</a:t>
            </a:r>
          </a:p>
          <a:p>
            <a:r>
              <a:rPr lang="en-US" dirty="0"/>
              <a:t>Conclusion</a:t>
            </a:r>
          </a:p>
        </p:txBody>
      </p:sp>
    </p:spTree>
    <p:extLst>
      <p:ext uri="{BB962C8B-B14F-4D97-AF65-F5344CB8AC3E}">
        <p14:creationId xmlns:p14="http://schemas.microsoft.com/office/powerpoint/2010/main" val="251990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Abstract</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a:latin typeface="+mj-lt"/>
              </a:rPr>
              <a:t>This is a study of customer retention dataset </a:t>
            </a:r>
            <a:r>
              <a:rPr lang="en-IN" dirty="0">
                <a:latin typeface="+mj-lt"/>
              </a:rPr>
              <a:t>which is collected from the Indian online shoppers. It is an overview of the e-retail success, which are important for  customer satisfaction:-</a:t>
            </a:r>
          </a:p>
          <a:p>
            <a:pPr>
              <a:buFont typeface="Wingdings" panose="05000000000000000000" pitchFamily="2" charset="2"/>
              <a:buChar char="v"/>
            </a:pPr>
            <a:r>
              <a:rPr lang="en-US" dirty="0">
                <a:solidFill>
                  <a:schemeClr val="accent1">
                    <a:lumMod val="75000"/>
                  </a:schemeClr>
                </a:solidFill>
                <a:latin typeface="+mj-lt"/>
              </a:rPr>
              <a:t>Customer Retention Criteria</a:t>
            </a:r>
          </a:p>
          <a:p>
            <a:pPr>
              <a:buFont typeface="Wingdings" panose="05000000000000000000" pitchFamily="2" charset="2"/>
              <a:buChar char="v"/>
            </a:pPr>
            <a:r>
              <a:rPr lang="en-US" dirty="0">
                <a:solidFill>
                  <a:schemeClr val="accent1">
                    <a:lumMod val="75000"/>
                  </a:schemeClr>
                </a:solidFill>
                <a:latin typeface="+mj-lt"/>
              </a:rPr>
              <a:t>Complete Problem analysis</a:t>
            </a:r>
          </a:p>
          <a:p>
            <a:pPr>
              <a:buFont typeface="Wingdings" panose="05000000000000000000" pitchFamily="2" charset="2"/>
              <a:buChar char="v"/>
            </a:pPr>
            <a:r>
              <a:rPr lang="en-US" dirty="0">
                <a:solidFill>
                  <a:schemeClr val="accent1">
                    <a:lumMod val="75000"/>
                  </a:schemeClr>
                </a:solidFill>
                <a:latin typeface="+mj-lt"/>
              </a:rPr>
              <a:t>Conclusion for betterment</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13046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Problem Statement</a:t>
            </a:r>
            <a:br>
              <a:rPr lang="en-US" dirty="0"/>
            </a:br>
            <a:endParaRPr lang="en-IN" dirty="0"/>
          </a:p>
        </p:txBody>
      </p:sp>
      <p:sp>
        <p:nvSpPr>
          <p:cNvPr id="3" name="Content Placeholder 2"/>
          <p:cNvSpPr>
            <a:spLocks noGrp="1"/>
          </p:cNvSpPr>
          <p:nvPr>
            <p:ph idx="1"/>
          </p:nvPr>
        </p:nvSpPr>
        <p:spPr/>
        <p:txBody>
          <a:bodyPr>
            <a:normAutofit/>
          </a:bodyPr>
          <a:lstStyle/>
          <a:p>
            <a:pPr marL="0" indent="0">
              <a:buNone/>
            </a:pPr>
            <a:r>
              <a:rPr lang="en-IN" dirty="0">
                <a:solidFill>
                  <a:schemeClr val="accent1">
                    <a:lumMod val="75000"/>
                  </a:schemeClr>
                </a:solidFill>
                <a:latin typeface="+mj-lt"/>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p:txBody>
      </p:sp>
    </p:spTree>
    <p:extLst>
      <p:ext uri="{BB962C8B-B14F-4D97-AF65-F5344CB8AC3E}">
        <p14:creationId xmlns:p14="http://schemas.microsoft.com/office/powerpoint/2010/main" val="218573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What is customer Retention?</a:t>
            </a:r>
            <a:endParaRPr lang="en-IN" dirty="0">
              <a:latin typeface="Algerian" panose="04020705040A02060702" pitchFamily="82" charset="0"/>
            </a:endParaRPr>
          </a:p>
        </p:txBody>
      </p:sp>
      <p:sp>
        <p:nvSpPr>
          <p:cNvPr id="3" name="Content Placeholder 2"/>
          <p:cNvSpPr>
            <a:spLocks noGrp="1"/>
          </p:cNvSpPr>
          <p:nvPr>
            <p:ph idx="1"/>
          </p:nvPr>
        </p:nvSpPr>
        <p:spPr>
          <a:xfrm>
            <a:off x="960582" y="1930401"/>
            <a:ext cx="8596668" cy="2632364"/>
          </a:xfrm>
        </p:spPr>
        <p:txBody>
          <a:bodyPr>
            <a:normAutofit/>
          </a:bodyPr>
          <a:lstStyle/>
          <a:p>
            <a:pPr marL="0" indent="0">
              <a:buNone/>
            </a:pPr>
            <a:r>
              <a:rPr lang="en-US" dirty="0">
                <a:solidFill>
                  <a:schemeClr val="accent1">
                    <a:lumMod val="75000"/>
                  </a:schemeClr>
                </a:solidFill>
                <a:latin typeface="+mj-lt"/>
                <a:ea typeface="Calibri" panose="020F0502020204030204" pitchFamily="34" charset="0"/>
              </a:rPr>
              <a:t>Keeping customers is more cost effective for businesses than finding new ones, so customer retention is a priority for most organizations. Customer retention refers to a group of strategies used by a company to enhance the proportion of returning customers and the profitability of each individual client.</a:t>
            </a:r>
            <a:br>
              <a:rPr lang="en-US" dirty="0">
                <a:solidFill>
                  <a:schemeClr val="accent1">
                    <a:lumMod val="75000"/>
                  </a:schemeClr>
                </a:solidFill>
                <a:latin typeface="+mj-lt"/>
                <a:ea typeface="Calibri" panose="020F0502020204030204" pitchFamily="34" charset="0"/>
              </a:rPr>
            </a:b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Utilizing customer retention tactics enables you to give and receive more value from your existing customer base. You want to make sure the clients you've worked so hard to get will stick around, enjoy doing business with you, and continue to find value in your offerings.</a:t>
            </a:r>
            <a:endParaRPr lang="en-IN" dirty="0">
              <a:solidFill>
                <a:schemeClr val="accent1">
                  <a:lumMod val="75000"/>
                </a:schemeClr>
              </a:solidFill>
              <a:latin typeface="+mj-lt"/>
              <a:ea typeface="Calibri" panose="020F0502020204030204" pitchFamily="34" charset="0"/>
            </a:endParaRPr>
          </a:p>
        </p:txBody>
      </p:sp>
    </p:spTree>
    <p:extLst>
      <p:ext uri="{BB962C8B-B14F-4D97-AF65-F5344CB8AC3E}">
        <p14:creationId xmlns:p14="http://schemas.microsoft.com/office/powerpoint/2010/main" val="41694130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sz="2700" dirty="0">
                <a:solidFill>
                  <a:schemeClr val="accent1">
                    <a:lumMod val="75000"/>
                  </a:schemeClr>
                </a:solidFill>
                <a:latin typeface="Bodoni MT" panose="02070603080606020203" pitchFamily="18" charset="0"/>
                <a:ea typeface="Calibri" panose="020F0502020204030204" pitchFamily="34" charset="0"/>
                <a:cs typeface="+mn-cs"/>
              </a:rPr>
              <a:t>Data visualization</a:t>
            </a:r>
            <a:endParaRPr lang="en-IN" sz="2700" dirty="0">
              <a:solidFill>
                <a:schemeClr val="accent1">
                  <a:lumMod val="75000"/>
                </a:schemeClr>
              </a:solidFill>
              <a:latin typeface="Bodoni MT" panose="02070603080606020203" pitchFamily="18" charset="0"/>
              <a:ea typeface="Calibri" panose="020F0502020204030204" pitchFamily="34" charset="0"/>
              <a:cs typeface="+mn-cs"/>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9" y="2703490"/>
            <a:ext cx="7102764" cy="2409423"/>
          </a:xfrm>
        </p:spPr>
      </p:pic>
    </p:spTree>
    <p:extLst>
      <p:ext uri="{BB962C8B-B14F-4D97-AF65-F5344CB8AC3E}">
        <p14:creationId xmlns:p14="http://schemas.microsoft.com/office/powerpoint/2010/main" val="425147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5" y="624110"/>
            <a:ext cx="7647709" cy="1037265"/>
          </a:xfrm>
        </p:spPr>
        <p:txBody>
          <a:bodyPr>
            <a:normAutofit/>
          </a:bodyPr>
          <a:lstStyle/>
          <a:p>
            <a:pPr algn="ctr"/>
            <a:r>
              <a:rPr lang="en-US" sz="2800" dirty="0">
                <a:latin typeface="Algerian" panose="04020705040A02060702" pitchFamily="82" charset="0"/>
              </a:rPr>
              <a:t>Exploratory data analysis</a:t>
            </a:r>
            <a:br>
              <a:rPr lang="en-US" sz="2800" dirty="0">
                <a:latin typeface="Algerian" panose="04020705040A02060702" pitchFamily="82" charset="0"/>
              </a:rPr>
            </a:br>
            <a:r>
              <a:rPr lang="en-US" sz="2700" dirty="0">
                <a:solidFill>
                  <a:schemeClr val="accent1">
                    <a:lumMod val="75000"/>
                  </a:schemeClr>
                </a:solidFill>
                <a:latin typeface="Bodoni MT" panose="02070603080606020203" pitchFamily="18" charset="0"/>
                <a:ea typeface="Calibri" panose="020F0502020204030204" pitchFamily="34" charset="0"/>
              </a:rPr>
              <a:t>Data visualization</a:t>
            </a:r>
            <a:endParaRPr lang="en-IN" sz="2700" dirty="0">
              <a:solidFill>
                <a:schemeClr val="accent1">
                  <a:lumMod val="75000"/>
                </a:schemeClr>
              </a:solidFill>
              <a:latin typeface="Bodoni MT" panose="02070603080606020203" pitchFamily="18" charset="0"/>
              <a:ea typeface="Calibri" panose="020F0502020204030204" pitchFamily="34" charset="0"/>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655" y="2007316"/>
            <a:ext cx="7980218" cy="3002566"/>
          </a:xfrm>
        </p:spPr>
      </p:pic>
    </p:spTree>
    <p:extLst>
      <p:ext uri="{BB962C8B-B14F-4D97-AF65-F5344CB8AC3E}">
        <p14:creationId xmlns:p14="http://schemas.microsoft.com/office/powerpoint/2010/main" val="14548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619" y="624110"/>
            <a:ext cx="7758545" cy="1243327"/>
          </a:xfrm>
        </p:spPr>
        <p:txBody>
          <a:bodyPr>
            <a:normAutofit/>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dirty="0">
                <a:solidFill>
                  <a:schemeClr val="accent1">
                    <a:lumMod val="75000"/>
                  </a:schemeClr>
                </a:solidFill>
                <a:latin typeface="Bodoni MT" panose="02070603080606020203" pitchFamily="18" charset="0"/>
                <a:ea typeface="Calibri" panose="020F0502020204030204" pitchFamily="34" charset="0"/>
              </a:rPr>
              <a:t>Data 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527" y="2131676"/>
            <a:ext cx="8035637" cy="2929722"/>
          </a:xfrm>
        </p:spPr>
      </p:pic>
    </p:spTree>
    <p:extLst>
      <p:ext uri="{BB962C8B-B14F-4D97-AF65-F5344CB8AC3E}">
        <p14:creationId xmlns:p14="http://schemas.microsoft.com/office/powerpoint/2010/main" val="149651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927" y="624111"/>
            <a:ext cx="8543637" cy="1213926"/>
          </a:xfrm>
        </p:spPr>
        <p:txBody>
          <a:bodyPr>
            <a:normAutofit fontScale="90000"/>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sz="1800" dirty="0">
                <a:latin typeface="Algerian" panose="04020705040A02060702" pitchFamily="82" charset="0"/>
              </a:rPr>
              <a:t>O</a:t>
            </a:r>
            <a:r>
              <a:rPr lang="en-US" sz="1800" dirty="0"/>
              <a:t>bservations of the data analysis in pie plot and bar plot.</a:t>
            </a:r>
            <a:br>
              <a:rPr lang="en-US" dirty="0">
                <a:latin typeface="Algerian" panose="04020705040A02060702" pitchFamily="82" charset="0"/>
              </a:rPr>
            </a:br>
            <a:endParaRPr lang="en-IN" dirty="0"/>
          </a:p>
        </p:txBody>
      </p:sp>
      <p:sp>
        <p:nvSpPr>
          <p:cNvPr id="3" name="Content Placeholder 2"/>
          <p:cNvSpPr>
            <a:spLocks noGrp="1"/>
          </p:cNvSpPr>
          <p:nvPr>
            <p:ph idx="1"/>
          </p:nvPr>
        </p:nvSpPr>
        <p:spPr>
          <a:xfrm>
            <a:off x="1043709" y="2161309"/>
            <a:ext cx="8663709" cy="2364509"/>
          </a:xfrm>
        </p:spPr>
        <p:txBody>
          <a:bodyPr>
            <a:normAutofit/>
          </a:bodyPr>
          <a:lstStyle/>
          <a:p>
            <a:r>
              <a:rPr lang="en-IN" dirty="0"/>
              <a:t>Female customers are maximum with 66.9%</a:t>
            </a:r>
          </a:p>
          <a:p>
            <a:r>
              <a:rPr lang="en-IN" dirty="0"/>
              <a:t>From 51 and above age group of customer are Male</a:t>
            </a:r>
          </a:p>
          <a:p>
            <a:r>
              <a:rPr lang="en-IN" dirty="0"/>
              <a:t>Approximate 70% customers are using mobile internet</a:t>
            </a:r>
          </a:p>
          <a:p>
            <a:r>
              <a:rPr lang="en-IN" dirty="0"/>
              <a:t>Maximum customer are from Delhi followed by Greater Noida</a:t>
            </a:r>
          </a:p>
          <a:p>
            <a:r>
              <a:rPr lang="en-IN" dirty="0"/>
              <a:t>Max user are use Google Chrome as their browser followed by safari.</a:t>
            </a:r>
          </a:p>
          <a:p>
            <a:endParaRPr lang="en-IN" dirty="0"/>
          </a:p>
        </p:txBody>
      </p:sp>
    </p:spTree>
    <p:extLst>
      <p:ext uri="{BB962C8B-B14F-4D97-AF65-F5344CB8AC3E}">
        <p14:creationId xmlns:p14="http://schemas.microsoft.com/office/powerpoint/2010/main" val="2004525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644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Bodoni MT</vt:lpstr>
      <vt:lpstr>Cascadia Code SemiBold</vt:lpstr>
      <vt:lpstr>Century</vt:lpstr>
      <vt:lpstr>Eras Demi ITC</vt:lpstr>
      <vt:lpstr>Trebuchet MS</vt:lpstr>
      <vt:lpstr>Wingdings</vt:lpstr>
      <vt:lpstr>Wingdings 3</vt:lpstr>
      <vt:lpstr>Facet</vt:lpstr>
      <vt:lpstr>Presentation On “Customer Retention”</vt:lpstr>
      <vt:lpstr>Content:</vt:lpstr>
      <vt:lpstr>Abstract</vt:lpstr>
      <vt:lpstr>Problem Statement </vt:lpstr>
      <vt:lpstr>What is customer Retention?</vt:lpstr>
      <vt:lpstr>Exploratory data analysis Data visualization</vt:lpstr>
      <vt:lpstr>Exploratory data analysis Data visualization</vt:lpstr>
      <vt:lpstr>Exploratory data analysis Data visualization</vt:lpstr>
      <vt:lpstr>Exploratory data analysis Observations of the data analysis in pie plot and bar plot. </vt:lpstr>
      <vt:lpstr>Exploratory data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“Customer Retention”</dc:title>
  <dc:creator>user</dc:creator>
  <cp:lastModifiedBy>Jay Pandey</cp:lastModifiedBy>
  <cp:revision>26</cp:revision>
  <dcterms:created xsi:type="dcterms:W3CDTF">2022-10-13T16:01:09Z</dcterms:created>
  <dcterms:modified xsi:type="dcterms:W3CDTF">2022-11-16T14:39:47Z</dcterms:modified>
</cp:coreProperties>
</file>