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2" r:id="rId2"/>
  </p:sldMasterIdLst>
  <p:notesMasterIdLst>
    <p:notesMasterId r:id="rId13"/>
  </p:notesMasterIdLst>
  <p:sldIdLst>
    <p:sldId id="257" r:id="rId3"/>
    <p:sldId id="259" r:id="rId4"/>
    <p:sldId id="258" r:id="rId5"/>
    <p:sldId id="261" r:id="rId6"/>
    <p:sldId id="262" r:id="rId7"/>
    <p:sldId id="266" r:id="rId8"/>
    <p:sldId id="267" r:id="rId9"/>
    <p:sldId id="265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durangan, Jai" initials="PJ" lastIdx="1" clrIdx="0">
    <p:extLst>
      <p:ext uri="{19B8F6BF-5375-455C-9EA6-DF929625EA0E}">
        <p15:presenceInfo xmlns:p15="http://schemas.microsoft.com/office/powerpoint/2012/main" userId="S::J.Pandurangan@keefegroup.com::3ea6782d-a9ab-486d-ba21-2b8b3acabb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09502-481A-44E6-A13D-E9BE2A331AD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D2EB2-B670-4570-9991-044DB9B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pi-management/api-management-howto-cache-external" TargetMode="External"/><Relationship Id="rId3" Type="http://schemas.openxmlformats.org/officeDocument/2006/relationships/hyperlink" Target="https://docs.microsoft.com/en-us/azure/api-management/api-management-howto-ca-certificates" TargetMode="External"/><Relationship Id="rId7" Type="http://schemas.openxmlformats.org/officeDocument/2006/relationships/hyperlink" Target="https://docs.microsoft.com/en-us/azure/api-management/api-management-howto-mutual-certificates-for-cli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service-fabric/service-fabric-api-management-overview" TargetMode="External"/><Relationship Id="rId5" Type="http://schemas.openxmlformats.org/officeDocument/2006/relationships/hyperlink" Target="https://docs.microsoft.com/en-us/azure/api-management/api-management-access-restriction-policies#validate-client-certificate" TargetMode="External"/><Relationship Id="rId4" Type="http://schemas.openxmlformats.org/officeDocument/2006/relationships/hyperlink" Target="https://docs.microsoft.com/en-us/azure/api-management/api-management-howto-ca-certificates#create-custom-ca-for-self-hosted-gatewa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API Management gateway (also called data plane or runtime) is the service component that's responsible for proxying API requests, applying policies, and collecting telemetry.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API gateway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the endpoint that: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Accepts API calls and routes them to appropriate backends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Verifies API keys and other credentials presented with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Enforces usage quotas and rate limits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Transforms requests and responses specified in policy statements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Caches responses to improve response latency and minimize the load on backend services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Emits logs, metrics, and traces for monitoring, reporting, and troubleshooting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management plane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the administrative interface where you set up your API program. Use it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Provision and configure API Management service settings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Define or import API schema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Package APIs into products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Set up policies like quotas or transformations on the APIs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Get insights from analytics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Developer portal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an automatically generated, fully customizable website with the documentation of your APIs. Using the developer portal, developers can: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Read API documentation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Call an API via the interactive console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an account and subscribe to get API keys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Access analytics on their own usage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Download API definitions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 API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9FF8-7EF9-47FD-BB58-03CB8C3CD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C034E-9C7D-418F-851C-01D4728AC1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80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C034E-9C7D-418F-851C-01D4728AC1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5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Monitor logs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Upstream (backend side) TLS version and cipher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Validation of server and client certificates using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CA root certificates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uploaded to API Management service. You can configure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custom certificate authorities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your self-hosted gateways and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client certificate validation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policies to enforce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Integration with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Service Fabric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TLS session resumption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Client certificate renegotiation. This means that for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7"/>
              </a:rPr>
              <a:t>client certificate authentication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work, API consumers must present their certificates as part of the initial TLS handshake. To ensure this behavior, enable the Negotiate Client Certificate setting when configuring a self-hosted gateway custom hostname.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Built-in cache. Learn about using an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8"/>
              </a:rPr>
              <a:t>external Redis-compatible cache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in self-hosted gateways.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6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08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79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E9FF8-7EF9-47FD-BB58-03CB8C3CD2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7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3D2-78BD-484D-AEEC-AAD11BCE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FE33-1824-490B-9692-92CB0A8F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FFD0-68C3-4B01-BF25-C4E56609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A515-ED15-42CD-BC49-16ED7CF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E048-03E1-47AF-A2AF-D0915165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1FB8-8A41-4BAF-AC56-2FF3DF79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C0B7-893B-4D99-BB24-979B4EFB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745D5-5515-4184-9B4A-34BEFF822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50C6C-10C2-45B4-9A9E-FF9C1119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E2ED-318D-4409-BF97-55AA443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5702-FEE1-47CD-95DB-BE2D481B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94C9-8462-481B-A031-4F3D3B15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CBBA-A156-4E2F-95A0-0791A8A9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BC60-6699-4F7B-9EF7-02186FB57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1A16-3FB4-4818-91DC-78F83E2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933F-88CB-4CC6-AA9C-6078E865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E386-3353-4AD7-9C71-2487F39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372E-C6F7-447C-BB04-EE18DBB6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0BA2-B8EE-4C9A-BCB9-7332A4F13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E37E-D842-4AA3-AFCB-F0F4E4E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6ED-4A05-40E7-B850-77DC04F2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46F3-B246-4F8E-957E-A64F2B3A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DE3B-EB92-4B77-B1BC-411573F8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F090-F5FB-4D84-8808-80EAB234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5C0D-82DC-4223-9872-70AEE61E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B4E4-B312-4742-A8DA-52D1454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1AB3-545D-423F-925E-D4C60EF1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A43B-E572-4929-9188-BD12209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DAF0-D542-4E71-8F68-FA3F8E36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E282-344C-44D9-A4BC-D5CAFDF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2AB1-0E3E-4423-9B88-344C78AF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E0D5-56ED-4068-A9AA-63BB418D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5D4C-9E58-40E9-9A5E-63F52437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487B-5134-4E63-A1B0-9C32405C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C015-D008-4F06-8F0C-96F177D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9165-1CF2-45B7-80C8-89F7AB1B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8D1-AA18-4D80-B4FE-BD48DB54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18BA-F9CA-4182-BFCF-0C9330F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EAE3-AC39-40E9-A91E-C35D0250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6842-3F18-4538-BBD5-68DAAA9B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41D8-CBED-4E4E-B595-597D29E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3E74-F4E6-4521-8CC3-17122F3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A331-DF39-45D7-8014-A019439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6F14-BB6A-484E-888C-C5BBAE13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96F0-3552-4EFB-B2BA-94C349AF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90DD-0AD7-4E5A-B0AC-A5D8752F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F948E-07B2-498C-9818-9EAEC5681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F21A-DDBD-40C7-A56D-670CCA1D0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AAE9B-917F-4DC5-BFD0-649FC0B3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2415-6845-4292-9640-C2A85DD5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BC001-6C0D-453F-B759-11C9BF97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975-9789-43B1-BE94-8869AFBC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0B271-EBF3-4365-8816-61088D05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6F8D-A914-467B-9D5F-84D9A37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B5669-0751-4A20-BDB3-27A95911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4198-9C16-4845-879B-8E168094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1F93-8E5B-4707-8DE3-B2F65864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6ED5-CC62-4CEE-A4B5-A1B48DF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68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F6B1F-9909-4351-9DAA-F83DF9B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9E04-97A7-4882-878A-8AF62D48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40E1-8EE3-4807-B8B4-E262C68F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39B-A86B-4FC0-82DA-45BBA55097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04DF-8A7A-4546-BE6D-086B89E1D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F986-00F9-410B-B2F7-C9B71DEEB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CD88-9696-4997-B38B-EE2A4F8B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andurangan/Azure-API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azure/api-management/api-management-policies" TargetMode="External"/><Relationship Id="rId5" Type="http://schemas.openxmlformats.org/officeDocument/2006/relationships/hyperlink" Target="https://github.com/Azure/api-management-policy-snippets/tree/master/examples" TargetMode="External"/><Relationship Id="rId4" Type="http://schemas.openxmlformats.org/officeDocument/2006/relationships/hyperlink" Target="https://github.com/Azure/api-management-developer-por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698170"/>
            <a:ext cx="10572000" cy="2754087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Let's abstract management &amp; control of the integration APIs with Azure API Management</a:t>
            </a:r>
            <a:b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0001" y="5297538"/>
            <a:ext cx="10572000" cy="11947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Jaikrishnan Pandurangan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https://www.linkedin.com/in/pjkrish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ABD32-DF80-498F-8915-B0C70898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29" y="5297538"/>
            <a:ext cx="100592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1" y="2026920"/>
            <a:ext cx="10571998" cy="4103292"/>
          </a:xfrm>
        </p:spPr>
        <p:txBody>
          <a:bodyPr>
            <a:normAutofit/>
          </a:bodyPr>
          <a:lstStyle/>
          <a:p>
            <a:r>
              <a:rPr lang="en-US" b="1" dirty="0"/>
              <a:t>Slides - </a:t>
            </a:r>
            <a:r>
              <a:rPr lang="en-US" b="1" dirty="0">
                <a:hlinkClick r:id="rId3"/>
              </a:rPr>
              <a:t>https://github.com/jpandurangan/Azure-APIM</a:t>
            </a:r>
            <a:endParaRPr lang="en-US" b="1" dirty="0"/>
          </a:p>
          <a:p>
            <a:r>
              <a:rPr lang="en-US" b="1" dirty="0"/>
              <a:t>Developer Portal - </a:t>
            </a:r>
            <a:r>
              <a:rPr lang="en-US" b="1" dirty="0">
                <a:hlinkClick r:id="rId4"/>
              </a:rPr>
              <a:t>https://github.com/Azure/api-management-developer-portal</a:t>
            </a:r>
            <a:endParaRPr lang="en-US" b="1" dirty="0"/>
          </a:p>
          <a:p>
            <a:r>
              <a:rPr lang="en-US" b="1" dirty="0"/>
              <a:t>Policy snippets - </a:t>
            </a:r>
            <a:r>
              <a:rPr lang="en-US" b="1" dirty="0">
                <a:hlinkClick r:id="rId5"/>
              </a:rPr>
              <a:t>https://github.com/Azure/api-management-policy-snippets/tree/master/examples</a:t>
            </a:r>
            <a:endParaRPr lang="en-US" b="1" dirty="0"/>
          </a:p>
          <a:p>
            <a:r>
              <a:rPr lang="en-US" b="1" dirty="0"/>
              <a:t>Policy refences doc - </a:t>
            </a:r>
            <a:r>
              <a:rPr lang="en-US" b="1" dirty="0">
                <a:hlinkClick r:id="rId6"/>
              </a:rPr>
              <a:t>https://learn.microsoft.com/en-us/azure/api-management/api-management-policies</a:t>
            </a:r>
            <a:r>
              <a:rPr lang="en-US" b="1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B96D2C5-0C5E-457A-9731-8B91FEA98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50" y="2222500"/>
            <a:ext cx="10562848" cy="3638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Azure API Management is a cloud service that gives you a platform for publishing, securing, maintaining, and analyzing all your company's APIs.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1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026920"/>
            <a:ext cx="11382000" cy="4103292"/>
          </a:xfrm>
        </p:spPr>
        <p:txBody>
          <a:bodyPr>
            <a:normAutofit/>
          </a:bodyPr>
          <a:lstStyle/>
          <a:p>
            <a:r>
              <a:rPr lang="en-US" dirty="0"/>
              <a:t>API gateway</a:t>
            </a:r>
          </a:p>
          <a:p>
            <a:r>
              <a:rPr lang="en-US" dirty="0"/>
              <a:t>Management plane</a:t>
            </a:r>
          </a:p>
          <a:p>
            <a:r>
              <a:rPr lang="en-US" dirty="0"/>
              <a:t>Developer portal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in components of Azure API Management include the administration interface, gateway, and developer portal.">
            <a:extLst>
              <a:ext uri="{FF2B5EF4-FFF2-40B4-BE49-F238E27FC236}">
                <a16:creationId xmlns:a16="http://schemas.microsoft.com/office/drawing/2014/main" id="{4FAD3BA0-B5CB-466A-9BC0-F30700313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171072"/>
            <a:ext cx="7877106" cy="60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7ED45-75D7-4284-A586-7F611D7A362C}"/>
              </a:ext>
            </a:extLst>
          </p:cNvPr>
          <p:cNvSpPr txBox="1">
            <a:spLocks/>
          </p:cNvSpPr>
          <p:nvPr/>
        </p:nvSpPr>
        <p:spPr>
          <a:xfrm>
            <a:off x="810000" y="6273209"/>
            <a:ext cx="10258493" cy="270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https://docs.microsoft.com/en-us/learn/modules/introduction-to-azure-api-management/2-what-is-azure-api-management</a:t>
            </a:r>
          </a:p>
        </p:txBody>
      </p:sp>
    </p:spTree>
    <p:extLst>
      <p:ext uri="{BB962C8B-B14F-4D97-AF65-F5344CB8AC3E}">
        <p14:creationId xmlns:p14="http://schemas.microsoft.com/office/powerpoint/2010/main" val="14728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7ED45-75D7-4284-A586-7F611D7A362C}"/>
              </a:ext>
            </a:extLst>
          </p:cNvPr>
          <p:cNvSpPr txBox="1">
            <a:spLocks/>
          </p:cNvSpPr>
          <p:nvPr/>
        </p:nvSpPr>
        <p:spPr>
          <a:xfrm>
            <a:off x="810000" y="6273209"/>
            <a:ext cx="10258493" cy="270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https://learn.microsoft.com/en-us/azure/api-management/api-management-key-concepts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DA3F9-19F1-4BB7-92FC-9EE11A02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40" y="1295838"/>
            <a:ext cx="8320917" cy="42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Gateway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58B10-7EF2-47BB-AF76-75A78145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419902" cy="3638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Allows API traffic to flow directly to the backend APIs, which reduces latency, optimizes data transfer costs, and enables compliance while retaining the benefits of having a single point of management, observability, and discovery of all APIs within the organization regardless of where their implementations are hosted.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 some functionality found in the managed gateways is not available in the self-hosted gateways. Require outbound TCP/IP connectivity to Azure on port 443</a:t>
            </a:r>
          </a:p>
        </p:txBody>
      </p:sp>
    </p:spTree>
    <p:extLst>
      <p:ext uri="{BB962C8B-B14F-4D97-AF65-F5344CB8AC3E}">
        <p14:creationId xmlns:p14="http://schemas.microsoft.com/office/powerpoint/2010/main" val="61172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A2A32-9E7E-4262-9562-0AA87975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8" y="2051279"/>
            <a:ext cx="5294716" cy="304446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A6695-56EA-47ED-AE4E-96A65316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28" y="2051279"/>
            <a:ext cx="5294715" cy="3070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64EEF-81BD-4A77-A868-24F0E8B1ECFC}"/>
              </a:ext>
            </a:extLst>
          </p:cNvPr>
          <p:cNvSpPr txBox="1"/>
          <p:nvPr/>
        </p:nvSpPr>
        <p:spPr>
          <a:xfrm>
            <a:off x="2184403" y="1159727"/>
            <a:ext cx="227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Managed APIM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382A1-4F95-4AB2-A01E-66150529A00E}"/>
              </a:ext>
            </a:extLst>
          </p:cNvPr>
          <p:cNvSpPr txBox="1"/>
          <p:nvPr/>
        </p:nvSpPr>
        <p:spPr>
          <a:xfrm>
            <a:off x="7698717" y="125725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Self-hosted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APIM</a:t>
            </a:r>
          </a:p>
        </p:txBody>
      </p:sp>
    </p:spTree>
    <p:extLst>
      <p:ext uri="{BB962C8B-B14F-4D97-AF65-F5344CB8AC3E}">
        <p14:creationId xmlns:p14="http://schemas.microsoft.com/office/powerpoint/2010/main" val="29629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1" y="2026920"/>
            <a:ext cx="10571998" cy="4103292"/>
          </a:xfrm>
        </p:spPr>
        <p:txBody>
          <a:bodyPr>
            <a:normAutofit/>
          </a:bodyPr>
          <a:lstStyle/>
          <a:p>
            <a:r>
              <a:rPr lang="en-US" b="1" dirty="0"/>
              <a:t>API: </a:t>
            </a:r>
            <a:r>
              <a:rPr lang="en-US" dirty="0"/>
              <a:t>API represents a set of operations available to developers. Each API contains a reference to the back-end service that implements the API, and its operations map to the operations implemented by the back-end service.</a:t>
            </a:r>
            <a:endParaRPr lang="en-US" b="1" dirty="0"/>
          </a:p>
          <a:p>
            <a:r>
              <a:rPr lang="en-US" b="1" dirty="0"/>
              <a:t>Products: </a:t>
            </a:r>
            <a:r>
              <a:rPr lang="en-US" dirty="0"/>
              <a:t>Products are how APIs are surfaced to developers. Products in API Management have one or more APIs, and are configured with a title, description, and terms of use.</a:t>
            </a:r>
            <a:endParaRPr lang="en-US" b="1" dirty="0"/>
          </a:p>
          <a:p>
            <a:r>
              <a:rPr lang="en-US" b="1" dirty="0"/>
              <a:t>Subscriptions: </a:t>
            </a:r>
            <a:r>
              <a:rPr lang="en-US" dirty="0"/>
              <a:t>Key to access protected Products. </a:t>
            </a:r>
            <a:endParaRPr lang="en-US" b="1" dirty="0"/>
          </a:p>
          <a:p>
            <a:r>
              <a:rPr lang="en-US" b="1" dirty="0"/>
              <a:t>Policies: </a:t>
            </a:r>
            <a:r>
              <a:rPr lang="en-US" dirty="0"/>
              <a:t> Policies allow the Azure portal to change the behavior of the API through configuration. Policies are a collection of statements that are executed sequentially on the request or response of an API.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44D0BD74-2F0E-4D34-9C06-662E0DE5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58B10-7EF2-47BB-AF76-75A78145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687334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0" i="1" dirty="0">
                <a:effectLst/>
              </a:rPr>
              <a:t>Azure API Management policy definitions</a:t>
            </a:r>
            <a:r>
              <a:rPr lang="en-US" sz="1700" b="0" i="0" dirty="0">
                <a:effectLst/>
              </a:rPr>
              <a:t> are XML documents that consist of a series of statements, each of which represents a policy and its parameters. The XML document is divided into the following sections: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inbound</a:t>
            </a:r>
            <a:r>
              <a:rPr lang="en-US" sz="1700" b="0" i="0" dirty="0">
                <a:effectLst/>
              </a:rPr>
              <a:t>: The policies in this section are applied to each incoming API request.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backend</a:t>
            </a:r>
            <a:r>
              <a:rPr lang="en-US" sz="1700" b="0" i="0" dirty="0">
                <a:effectLst/>
              </a:rPr>
              <a:t>: The policies in this section are applied before each incoming API request is routed to its backend service.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outbound</a:t>
            </a:r>
            <a:r>
              <a:rPr lang="en-US" sz="1700" b="0" i="0" dirty="0">
                <a:effectLst/>
              </a:rPr>
              <a:t>: The policies in this section are applied to each outgoing API response.</a:t>
            </a:r>
          </a:p>
          <a:p>
            <a:pPr>
              <a:lnSpc>
                <a:spcPct val="90000"/>
              </a:lnSpc>
            </a:pPr>
            <a:r>
              <a:rPr lang="en-US" sz="1700" b="1" i="0" dirty="0">
                <a:effectLst/>
              </a:rPr>
              <a:t>on-error</a:t>
            </a:r>
            <a:r>
              <a:rPr lang="en-US" sz="1700" b="0" i="0" dirty="0">
                <a:effectLst/>
              </a:rPr>
              <a:t>: The policies in this section are applied when an API request or response generates an error.</a:t>
            </a:r>
          </a:p>
          <a:p>
            <a:pPr marL="0" indent="0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7D81E-5B35-4509-A4D1-54521C3A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590" y="2413000"/>
            <a:ext cx="220596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58F3A-28C6-4F4D-A386-B3EBA899E55C}"/>
              </a:ext>
            </a:extLst>
          </p:cNvPr>
          <p:cNvSpPr txBox="1">
            <a:spLocks/>
          </p:cNvSpPr>
          <p:nvPr/>
        </p:nvSpPr>
        <p:spPr>
          <a:xfrm>
            <a:off x="810000" y="6260840"/>
            <a:ext cx="11382000" cy="2830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5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00B050"/>
      </a:lt2>
      <a:accent1>
        <a:srgbClr val="00B050"/>
      </a:accent1>
      <a:accent2>
        <a:srgbClr val="00B050"/>
      </a:accent2>
      <a:accent3>
        <a:srgbClr val="00B050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12275</TotalTime>
  <Words>809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Montserrat</vt:lpstr>
      <vt:lpstr>Segoe UI</vt:lpstr>
      <vt:lpstr>Wingdings 2</vt:lpstr>
      <vt:lpstr>Quotable</vt:lpstr>
      <vt:lpstr>Office Theme</vt:lpstr>
      <vt:lpstr>Let's abstract management &amp; control of the integration APIs with Azure API Management </vt:lpstr>
      <vt:lpstr>Azure API Management</vt:lpstr>
      <vt:lpstr>API Management Components</vt:lpstr>
      <vt:lpstr>PowerPoint Presentation</vt:lpstr>
      <vt:lpstr>PowerPoint Presentation</vt:lpstr>
      <vt:lpstr>Self-hosted Gateway</vt:lpstr>
      <vt:lpstr>PowerPoint Presentation</vt:lpstr>
      <vt:lpstr>Concepts</vt:lpstr>
      <vt:lpstr>Policy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Specification in WebAPI</dc:title>
  <dc:creator>Pandurangan, Jai</dc:creator>
  <cp:lastModifiedBy>Pandurangan, Jai</cp:lastModifiedBy>
  <cp:revision>12</cp:revision>
  <dcterms:created xsi:type="dcterms:W3CDTF">2023-08-20T03:51:49Z</dcterms:created>
  <dcterms:modified xsi:type="dcterms:W3CDTF">2023-08-28T16:27:08Z</dcterms:modified>
</cp:coreProperties>
</file>