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98" r:id="rId1"/>
  </p:sldMasterIdLst>
  <p:notesMasterIdLst>
    <p:notesMasterId r:id="rId25"/>
  </p:notesMasterIdLst>
  <p:sldIdLst>
    <p:sldId id="285" r:id="rId2"/>
    <p:sldId id="318" r:id="rId3"/>
    <p:sldId id="322" r:id="rId4"/>
    <p:sldId id="321" r:id="rId5"/>
    <p:sldId id="323" r:id="rId6"/>
    <p:sldId id="327" r:id="rId7"/>
    <p:sldId id="324" r:id="rId8"/>
    <p:sldId id="328" r:id="rId9"/>
    <p:sldId id="329" r:id="rId10"/>
    <p:sldId id="330" r:id="rId11"/>
    <p:sldId id="325" r:id="rId12"/>
    <p:sldId id="331" r:id="rId13"/>
    <p:sldId id="333" r:id="rId14"/>
    <p:sldId id="326" r:id="rId15"/>
    <p:sldId id="334" r:id="rId16"/>
    <p:sldId id="335" r:id="rId17"/>
    <p:sldId id="336" r:id="rId18"/>
    <p:sldId id="337" r:id="rId19"/>
    <p:sldId id="338" r:id="rId20"/>
    <p:sldId id="339" r:id="rId21"/>
    <p:sldId id="340" r:id="rId22"/>
    <p:sldId id="341" r:id="rId23"/>
    <p:sldId id="287" r:id="rId24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08"/>
    <p:restoredTop sz="94640"/>
  </p:normalViewPr>
  <p:slideViewPr>
    <p:cSldViewPr snapToGrid="0">
      <p:cViewPr varScale="1">
        <p:scale>
          <a:sx n="67" d="100"/>
          <a:sy n="67" d="100"/>
        </p:scale>
        <p:origin x="200" y="3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72DB3F5-8603-4884-8AC1-CE6C635E5C76}" type="doc">
      <dgm:prSet loTypeId="urn:microsoft.com/office/officeart/2008/layout/LinedLis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A8EFDDDD-EF92-4C3B-B7D3-54975BDFE1CA}">
      <dgm:prSet custT="1"/>
      <dgm:spPr/>
      <dgm:t>
        <a:bodyPr/>
        <a:lstStyle/>
        <a:p>
          <a:r>
            <a:rPr lang="es-ES" sz="4000"/>
            <a:t>1. Introducción</a:t>
          </a:r>
          <a:endParaRPr lang="en-US" sz="4000"/>
        </a:p>
      </dgm:t>
    </dgm:pt>
    <dgm:pt modelId="{71523145-F1D3-4C48-894A-B8A10B8ABFE0}" type="parTrans" cxnId="{ECF3AE6F-A504-4F41-B5AB-78C88602D5E6}">
      <dgm:prSet/>
      <dgm:spPr/>
      <dgm:t>
        <a:bodyPr/>
        <a:lstStyle/>
        <a:p>
          <a:endParaRPr lang="en-US"/>
        </a:p>
      </dgm:t>
    </dgm:pt>
    <dgm:pt modelId="{9A907C8F-0F4F-45A8-BE5A-BD46AA2104D5}" type="sibTrans" cxnId="{ECF3AE6F-A504-4F41-B5AB-78C88602D5E6}">
      <dgm:prSet/>
      <dgm:spPr/>
      <dgm:t>
        <a:bodyPr/>
        <a:lstStyle/>
        <a:p>
          <a:endParaRPr lang="en-US"/>
        </a:p>
      </dgm:t>
    </dgm:pt>
    <dgm:pt modelId="{456D8A0F-5E4E-42BE-929E-CE10D1779695}">
      <dgm:prSet custT="1"/>
      <dgm:spPr/>
      <dgm:t>
        <a:bodyPr/>
        <a:lstStyle/>
        <a:p>
          <a:r>
            <a:rPr lang="es-ES" sz="4000"/>
            <a:t>2. Cliente de Docker</a:t>
          </a:r>
          <a:endParaRPr lang="en-US" sz="4000"/>
        </a:p>
      </dgm:t>
    </dgm:pt>
    <dgm:pt modelId="{F652E208-2A98-4238-BB0A-CD176C6A69CA}" type="parTrans" cxnId="{BB0F899C-9166-478B-85EC-8462111D5513}">
      <dgm:prSet/>
      <dgm:spPr/>
      <dgm:t>
        <a:bodyPr/>
        <a:lstStyle/>
        <a:p>
          <a:endParaRPr lang="en-US"/>
        </a:p>
      </dgm:t>
    </dgm:pt>
    <dgm:pt modelId="{C551AC99-D846-48F3-8E2C-11409CD19112}" type="sibTrans" cxnId="{BB0F899C-9166-478B-85EC-8462111D5513}">
      <dgm:prSet/>
      <dgm:spPr/>
      <dgm:t>
        <a:bodyPr/>
        <a:lstStyle/>
        <a:p>
          <a:endParaRPr lang="en-US"/>
        </a:p>
      </dgm:t>
    </dgm:pt>
    <dgm:pt modelId="{6C87E137-B4F9-4FB1-ACE8-2CE34D06B1AE}">
      <dgm:prSet custT="1"/>
      <dgm:spPr/>
      <dgm:t>
        <a:bodyPr/>
        <a:lstStyle/>
        <a:p>
          <a:r>
            <a:rPr lang="es-ES" sz="4000"/>
            <a:t>3. Docker </a:t>
          </a:r>
          <a:r>
            <a:rPr lang="es-ES" sz="4000" err="1"/>
            <a:t>Registry</a:t>
          </a:r>
          <a:endParaRPr lang="en-US" sz="4000"/>
        </a:p>
      </dgm:t>
    </dgm:pt>
    <dgm:pt modelId="{E63A0923-8DBE-4494-A2FC-675EE688D8AA}" type="parTrans" cxnId="{E1C64609-EF0F-4CF7-9DD7-6AA971CF7786}">
      <dgm:prSet/>
      <dgm:spPr/>
      <dgm:t>
        <a:bodyPr/>
        <a:lstStyle/>
        <a:p>
          <a:endParaRPr lang="en-US"/>
        </a:p>
      </dgm:t>
    </dgm:pt>
    <dgm:pt modelId="{D5620F0B-F28C-4BD8-9A21-656BD0CF6C15}" type="sibTrans" cxnId="{E1C64609-EF0F-4CF7-9DD7-6AA971CF7786}">
      <dgm:prSet/>
      <dgm:spPr/>
      <dgm:t>
        <a:bodyPr/>
        <a:lstStyle/>
        <a:p>
          <a:endParaRPr lang="en-US"/>
        </a:p>
      </dgm:t>
    </dgm:pt>
    <dgm:pt modelId="{8067D9FD-9202-49ED-AA01-2B16494E4778}">
      <dgm:prSet custT="1"/>
      <dgm:spPr/>
      <dgm:t>
        <a:bodyPr/>
        <a:lstStyle/>
        <a:p>
          <a:r>
            <a:rPr lang="es-ES" sz="4000"/>
            <a:t>4. Host de Docker</a:t>
          </a:r>
          <a:endParaRPr lang="en-US" sz="4000"/>
        </a:p>
      </dgm:t>
    </dgm:pt>
    <dgm:pt modelId="{D6A1A23C-3C51-4793-A3BA-46C162C3D382}" type="parTrans" cxnId="{D91A09F0-17E8-4343-A86C-FED95F6E14EA}">
      <dgm:prSet/>
      <dgm:spPr/>
      <dgm:t>
        <a:bodyPr/>
        <a:lstStyle/>
        <a:p>
          <a:endParaRPr lang="en-US"/>
        </a:p>
      </dgm:t>
    </dgm:pt>
    <dgm:pt modelId="{ACA431EA-2EF3-4D24-A7D5-3608BD0278DB}" type="sibTrans" cxnId="{D91A09F0-17E8-4343-A86C-FED95F6E14EA}">
      <dgm:prSet/>
      <dgm:spPr/>
      <dgm:t>
        <a:bodyPr/>
        <a:lstStyle/>
        <a:p>
          <a:endParaRPr lang="en-US"/>
        </a:p>
      </dgm:t>
    </dgm:pt>
    <dgm:pt modelId="{EC191DAF-F77E-0441-A938-5437D44ED13F}" type="pres">
      <dgm:prSet presAssocID="{272DB3F5-8603-4884-8AC1-CE6C635E5C76}" presName="vert0" presStyleCnt="0">
        <dgm:presLayoutVars>
          <dgm:dir/>
          <dgm:animOne val="branch"/>
          <dgm:animLvl val="lvl"/>
        </dgm:presLayoutVars>
      </dgm:prSet>
      <dgm:spPr/>
    </dgm:pt>
    <dgm:pt modelId="{A130EBC1-F021-A546-847F-F63305F51962}" type="pres">
      <dgm:prSet presAssocID="{A8EFDDDD-EF92-4C3B-B7D3-54975BDFE1CA}" presName="thickLine" presStyleLbl="alignNode1" presStyleIdx="0" presStyleCnt="4"/>
      <dgm:spPr/>
    </dgm:pt>
    <dgm:pt modelId="{44953662-937A-D842-96DE-0F569D965E3D}" type="pres">
      <dgm:prSet presAssocID="{A8EFDDDD-EF92-4C3B-B7D3-54975BDFE1CA}" presName="horz1" presStyleCnt="0"/>
      <dgm:spPr/>
    </dgm:pt>
    <dgm:pt modelId="{34611973-7B0D-A843-AF6C-A147C8289D30}" type="pres">
      <dgm:prSet presAssocID="{A8EFDDDD-EF92-4C3B-B7D3-54975BDFE1CA}" presName="tx1" presStyleLbl="revTx" presStyleIdx="0" presStyleCnt="4"/>
      <dgm:spPr/>
    </dgm:pt>
    <dgm:pt modelId="{EF0B0B59-1108-E24B-A2CB-A05DE8C5AC42}" type="pres">
      <dgm:prSet presAssocID="{A8EFDDDD-EF92-4C3B-B7D3-54975BDFE1CA}" presName="vert1" presStyleCnt="0"/>
      <dgm:spPr/>
    </dgm:pt>
    <dgm:pt modelId="{F54AF7F5-0182-FD47-8492-8AB7EA5AFA46}" type="pres">
      <dgm:prSet presAssocID="{456D8A0F-5E4E-42BE-929E-CE10D1779695}" presName="thickLine" presStyleLbl="alignNode1" presStyleIdx="1" presStyleCnt="4"/>
      <dgm:spPr/>
    </dgm:pt>
    <dgm:pt modelId="{32EB02F7-A349-C54E-8836-9D9454FD2BE5}" type="pres">
      <dgm:prSet presAssocID="{456D8A0F-5E4E-42BE-929E-CE10D1779695}" presName="horz1" presStyleCnt="0"/>
      <dgm:spPr/>
    </dgm:pt>
    <dgm:pt modelId="{E738AADF-A816-5847-9B2C-EB9134BDBEDB}" type="pres">
      <dgm:prSet presAssocID="{456D8A0F-5E4E-42BE-929E-CE10D1779695}" presName="tx1" presStyleLbl="revTx" presStyleIdx="1" presStyleCnt="4"/>
      <dgm:spPr/>
    </dgm:pt>
    <dgm:pt modelId="{9EDA17BC-F601-9F40-8102-9DB0B32ECBBD}" type="pres">
      <dgm:prSet presAssocID="{456D8A0F-5E4E-42BE-929E-CE10D1779695}" presName="vert1" presStyleCnt="0"/>
      <dgm:spPr/>
    </dgm:pt>
    <dgm:pt modelId="{460089B4-53E4-4442-B42F-5425DABEAB1F}" type="pres">
      <dgm:prSet presAssocID="{6C87E137-B4F9-4FB1-ACE8-2CE34D06B1AE}" presName="thickLine" presStyleLbl="alignNode1" presStyleIdx="2" presStyleCnt="4"/>
      <dgm:spPr/>
    </dgm:pt>
    <dgm:pt modelId="{2E57B02C-AD04-3348-9FA5-6C6BC7314169}" type="pres">
      <dgm:prSet presAssocID="{6C87E137-B4F9-4FB1-ACE8-2CE34D06B1AE}" presName="horz1" presStyleCnt="0"/>
      <dgm:spPr/>
    </dgm:pt>
    <dgm:pt modelId="{442B8194-90FB-4747-9543-008A01100199}" type="pres">
      <dgm:prSet presAssocID="{6C87E137-B4F9-4FB1-ACE8-2CE34D06B1AE}" presName="tx1" presStyleLbl="revTx" presStyleIdx="2" presStyleCnt="4"/>
      <dgm:spPr/>
    </dgm:pt>
    <dgm:pt modelId="{5263C4C9-2200-1F4F-A956-00F3312C8722}" type="pres">
      <dgm:prSet presAssocID="{6C87E137-B4F9-4FB1-ACE8-2CE34D06B1AE}" presName="vert1" presStyleCnt="0"/>
      <dgm:spPr/>
    </dgm:pt>
    <dgm:pt modelId="{872A2A05-0522-6442-AF07-E86564BDC8E5}" type="pres">
      <dgm:prSet presAssocID="{8067D9FD-9202-49ED-AA01-2B16494E4778}" presName="thickLine" presStyleLbl="alignNode1" presStyleIdx="3" presStyleCnt="4"/>
      <dgm:spPr/>
    </dgm:pt>
    <dgm:pt modelId="{412E7A2C-7E3F-8B49-9D37-AB3BBD309BF0}" type="pres">
      <dgm:prSet presAssocID="{8067D9FD-9202-49ED-AA01-2B16494E4778}" presName="horz1" presStyleCnt="0"/>
      <dgm:spPr/>
    </dgm:pt>
    <dgm:pt modelId="{36F73DED-48BA-1A44-87C5-74F9C456BCDA}" type="pres">
      <dgm:prSet presAssocID="{8067D9FD-9202-49ED-AA01-2B16494E4778}" presName="tx1" presStyleLbl="revTx" presStyleIdx="3" presStyleCnt="4"/>
      <dgm:spPr/>
    </dgm:pt>
    <dgm:pt modelId="{531BF4FC-ED20-2D4B-B214-F53A9759B3E4}" type="pres">
      <dgm:prSet presAssocID="{8067D9FD-9202-49ED-AA01-2B16494E4778}" presName="vert1" presStyleCnt="0"/>
      <dgm:spPr/>
    </dgm:pt>
  </dgm:ptLst>
  <dgm:cxnLst>
    <dgm:cxn modelId="{E1C64609-EF0F-4CF7-9DD7-6AA971CF7786}" srcId="{272DB3F5-8603-4884-8AC1-CE6C635E5C76}" destId="{6C87E137-B4F9-4FB1-ACE8-2CE34D06B1AE}" srcOrd="2" destOrd="0" parTransId="{E63A0923-8DBE-4494-A2FC-675EE688D8AA}" sibTransId="{D5620F0B-F28C-4BD8-9A21-656BD0CF6C15}"/>
    <dgm:cxn modelId="{3AF1AC35-D596-AB43-9DBB-2024CC097A89}" type="presOf" srcId="{6C87E137-B4F9-4FB1-ACE8-2CE34D06B1AE}" destId="{442B8194-90FB-4747-9543-008A01100199}" srcOrd="0" destOrd="0" presId="urn:microsoft.com/office/officeart/2008/layout/LinedList"/>
    <dgm:cxn modelId="{399E4D47-4CA0-B34D-BB0B-9F5F0D37BCF9}" type="presOf" srcId="{A8EFDDDD-EF92-4C3B-B7D3-54975BDFE1CA}" destId="{34611973-7B0D-A843-AF6C-A147C8289D30}" srcOrd="0" destOrd="0" presId="urn:microsoft.com/office/officeart/2008/layout/LinedList"/>
    <dgm:cxn modelId="{ECF3AE6F-A504-4F41-B5AB-78C88602D5E6}" srcId="{272DB3F5-8603-4884-8AC1-CE6C635E5C76}" destId="{A8EFDDDD-EF92-4C3B-B7D3-54975BDFE1CA}" srcOrd="0" destOrd="0" parTransId="{71523145-F1D3-4C48-894A-B8A10B8ABFE0}" sibTransId="{9A907C8F-0F4F-45A8-BE5A-BD46AA2104D5}"/>
    <dgm:cxn modelId="{4C12FA91-64CB-7341-ADB4-5DD11D12BDB7}" type="presOf" srcId="{456D8A0F-5E4E-42BE-929E-CE10D1779695}" destId="{E738AADF-A816-5847-9B2C-EB9134BDBEDB}" srcOrd="0" destOrd="0" presId="urn:microsoft.com/office/officeart/2008/layout/LinedList"/>
    <dgm:cxn modelId="{BB0F899C-9166-478B-85EC-8462111D5513}" srcId="{272DB3F5-8603-4884-8AC1-CE6C635E5C76}" destId="{456D8A0F-5E4E-42BE-929E-CE10D1779695}" srcOrd="1" destOrd="0" parTransId="{F652E208-2A98-4238-BB0A-CD176C6A69CA}" sibTransId="{C551AC99-D846-48F3-8E2C-11409CD19112}"/>
    <dgm:cxn modelId="{79BA18A5-A4DB-0840-A75F-0B0EA49822E4}" type="presOf" srcId="{272DB3F5-8603-4884-8AC1-CE6C635E5C76}" destId="{EC191DAF-F77E-0441-A938-5437D44ED13F}" srcOrd="0" destOrd="0" presId="urn:microsoft.com/office/officeart/2008/layout/LinedList"/>
    <dgm:cxn modelId="{902101ED-B4A8-8341-8B2B-273DC6B395B2}" type="presOf" srcId="{8067D9FD-9202-49ED-AA01-2B16494E4778}" destId="{36F73DED-48BA-1A44-87C5-74F9C456BCDA}" srcOrd="0" destOrd="0" presId="urn:microsoft.com/office/officeart/2008/layout/LinedList"/>
    <dgm:cxn modelId="{D91A09F0-17E8-4343-A86C-FED95F6E14EA}" srcId="{272DB3F5-8603-4884-8AC1-CE6C635E5C76}" destId="{8067D9FD-9202-49ED-AA01-2B16494E4778}" srcOrd="3" destOrd="0" parTransId="{D6A1A23C-3C51-4793-A3BA-46C162C3D382}" sibTransId="{ACA431EA-2EF3-4D24-A7D5-3608BD0278DB}"/>
    <dgm:cxn modelId="{0D479A52-A5AB-3144-B878-6B4D70974322}" type="presParOf" srcId="{EC191DAF-F77E-0441-A938-5437D44ED13F}" destId="{A130EBC1-F021-A546-847F-F63305F51962}" srcOrd="0" destOrd="0" presId="urn:microsoft.com/office/officeart/2008/layout/LinedList"/>
    <dgm:cxn modelId="{AFF2F383-3311-614C-8C5F-BEF35F93F9E1}" type="presParOf" srcId="{EC191DAF-F77E-0441-A938-5437D44ED13F}" destId="{44953662-937A-D842-96DE-0F569D965E3D}" srcOrd="1" destOrd="0" presId="urn:microsoft.com/office/officeart/2008/layout/LinedList"/>
    <dgm:cxn modelId="{CF825F40-A8BC-7A4F-9702-A0A580490E1E}" type="presParOf" srcId="{44953662-937A-D842-96DE-0F569D965E3D}" destId="{34611973-7B0D-A843-AF6C-A147C8289D30}" srcOrd="0" destOrd="0" presId="urn:microsoft.com/office/officeart/2008/layout/LinedList"/>
    <dgm:cxn modelId="{17042AE1-0F22-ED40-A51B-637E670DFA3C}" type="presParOf" srcId="{44953662-937A-D842-96DE-0F569D965E3D}" destId="{EF0B0B59-1108-E24B-A2CB-A05DE8C5AC42}" srcOrd="1" destOrd="0" presId="urn:microsoft.com/office/officeart/2008/layout/LinedList"/>
    <dgm:cxn modelId="{4B25862B-56F1-CE4C-83A0-FD3B47D9958D}" type="presParOf" srcId="{EC191DAF-F77E-0441-A938-5437D44ED13F}" destId="{F54AF7F5-0182-FD47-8492-8AB7EA5AFA46}" srcOrd="2" destOrd="0" presId="urn:microsoft.com/office/officeart/2008/layout/LinedList"/>
    <dgm:cxn modelId="{373A58CF-DFFC-F24D-BD48-A2F60F53DE39}" type="presParOf" srcId="{EC191DAF-F77E-0441-A938-5437D44ED13F}" destId="{32EB02F7-A349-C54E-8836-9D9454FD2BE5}" srcOrd="3" destOrd="0" presId="urn:microsoft.com/office/officeart/2008/layout/LinedList"/>
    <dgm:cxn modelId="{62518C0F-FFFB-6D4B-8FFC-A11834586942}" type="presParOf" srcId="{32EB02F7-A349-C54E-8836-9D9454FD2BE5}" destId="{E738AADF-A816-5847-9B2C-EB9134BDBEDB}" srcOrd="0" destOrd="0" presId="urn:microsoft.com/office/officeart/2008/layout/LinedList"/>
    <dgm:cxn modelId="{EC966B43-039C-4347-8A3D-D7F18BE26620}" type="presParOf" srcId="{32EB02F7-A349-C54E-8836-9D9454FD2BE5}" destId="{9EDA17BC-F601-9F40-8102-9DB0B32ECBBD}" srcOrd="1" destOrd="0" presId="urn:microsoft.com/office/officeart/2008/layout/LinedList"/>
    <dgm:cxn modelId="{2897F0A7-41F2-CC48-8BC3-A02202B5124F}" type="presParOf" srcId="{EC191DAF-F77E-0441-A938-5437D44ED13F}" destId="{460089B4-53E4-4442-B42F-5425DABEAB1F}" srcOrd="4" destOrd="0" presId="urn:microsoft.com/office/officeart/2008/layout/LinedList"/>
    <dgm:cxn modelId="{AA96A397-117A-7C4C-ABDF-F8111A057E3A}" type="presParOf" srcId="{EC191DAF-F77E-0441-A938-5437D44ED13F}" destId="{2E57B02C-AD04-3348-9FA5-6C6BC7314169}" srcOrd="5" destOrd="0" presId="urn:microsoft.com/office/officeart/2008/layout/LinedList"/>
    <dgm:cxn modelId="{112CD2DF-2844-F54D-A779-24E8CCA2E06B}" type="presParOf" srcId="{2E57B02C-AD04-3348-9FA5-6C6BC7314169}" destId="{442B8194-90FB-4747-9543-008A01100199}" srcOrd="0" destOrd="0" presId="urn:microsoft.com/office/officeart/2008/layout/LinedList"/>
    <dgm:cxn modelId="{D868360F-7C49-AA4D-9DE2-DC6B99E32C47}" type="presParOf" srcId="{2E57B02C-AD04-3348-9FA5-6C6BC7314169}" destId="{5263C4C9-2200-1F4F-A956-00F3312C8722}" srcOrd="1" destOrd="0" presId="urn:microsoft.com/office/officeart/2008/layout/LinedList"/>
    <dgm:cxn modelId="{525A6441-E92B-B448-A6C2-A141CD2FA12C}" type="presParOf" srcId="{EC191DAF-F77E-0441-A938-5437D44ED13F}" destId="{872A2A05-0522-6442-AF07-E86564BDC8E5}" srcOrd="6" destOrd="0" presId="urn:microsoft.com/office/officeart/2008/layout/LinedList"/>
    <dgm:cxn modelId="{157242E8-4E3F-DD4A-B108-225C7BC27A08}" type="presParOf" srcId="{EC191DAF-F77E-0441-A938-5437D44ED13F}" destId="{412E7A2C-7E3F-8B49-9D37-AB3BBD309BF0}" srcOrd="7" destOrd="0" presId="urn:microsoft.com/office/officeart/2008/layout/LinedList"/>
    <dgm:cxn modelId="{086B65FE-87EB-E147-BD0F-D69E4E21071D}" type="presParOf" srcId="{412E7A2C-7E3F-8B49-9D37-AB3BBD309BF0}" destId="{36F73DED-48BA-1A44-87C5-74F9C456BCDA}" srcOrd="0" destOrd="0" presId="urn:microsoft.com/office/officeart/2008/layout/LinedList"/>
    <dgm:cxn modelId="{D3921FB9-C2A4-674C-AA2B-892AAF19EC05}" type="presParOf" srcId="{412E7A2C-7E3F-8B49-9D37-AB3BBD309BF0}" destId="{531BF4FC-ED20-2D4B-B214-F53A9759B3E4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30EBC1-F021-A546-847F-F63305F51962}">
      <dsp:nvSpPr>
        <dsp:cNvPr id="0" name=""/>
        <dsp:cNvSpPr/>
      </dsp:nvSpPr>
      <dsp:spPr>
        <a:xfrm>
          <a:off x="0" y="0"/>
          <a:ext cx="626364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611973-7B0D-A843-AF6C-A147C8289D30}">
      <dsp:nvSpPr>
        <dsp:cNvPr id="0" name=""/>
        <dsp:cNvSpPr/>
      </dsp:nvSpPr>
      <dsp:spPr>
        <a:xfrm>
          <a:off x="0" y="0"/>
          <a:ext cx="6263640" cy="13761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4000" kern="1200"/>
            <a:t>1. Introducción</a:t>
          </a:r>
          <a:endParaRPr lang="en-US" sz="4000" kern="1200"/>
        </a:p>
      </dsp:txBody>
      <dsp:txXfrm>
        <a:off x="0" y="0"/>
        <a:ext cx="6263640" cy="1376171"/>
      </dsp:txXfrm>
    </dsp:sp>
    <dsp:sp modelId="{F54AF7F5-0182-FD47-8492-8AB7EA5AFA46}">
      <dsp:nvSpPr>
        <dsp:cNvPr id="0" name=""/>
        <dsp:cNvSpPr/>
      </dsp:nvSpPr>
      <dsp:spPr>
        <a:xfrm>
          <a:off x="0" y="1376171"/>
          <a:ext cx="626364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38AADF-A816-5847-9B2C-EB9134BDBEDB}">
      <dsp:nvSpPr>
        <dsp:cNvPr id="0" name=""/>
        <dsp:cNvSpPr/>
      </dsp:nvSpPr>
      <dsp:spPr>
        <a:xfrm>
          <a:off x="0" y="1376171"/>
          <a:ext cx="6263640" cy="13761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4000" kern="1200"/>
            <a:t>2. Cliente de Docker</a:t>
          </a:r>
          <a:endParaRPr lang="en-US" sz="4000" kern="1200"/>
        </a:p>
      </dsp:txBody>
      <dsp:txXfrm>
        <a:off x="0" y="1376171"/>
        <a:ext cx="6263640" cy="1376171"/>
      </dsp:txXfrm>
    </dsp:sp>
    <dsp:sp modelId="{460089B4-53E4-4442-B42F-5425DABEAB1F}">
      <dsp:nvSpPr>
        <dsp:cNvPr id="0" name=""/>
        <dsp:cNvSpPr/>
      </dsp:nvSpPr>
      <dsp:spPr>
        <a:xfrm>
          <a:off x="0" y="2752343"/>
          <a:ext cx="626364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2B8194-90FB-4747-9543-008A01100199}">
      <dsp:nvSpPr>
        <dsp:cNvPr id="0" name=""/>
        <dsp:cNvSpPr/>
      </dsp:nvSpPr>
      <dsp:spPr>
        <a:xfrm>
          <a:off x="0" y="2752343"/>
          <a:ext cx="6263640" cy="13761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4000" kern="1200"/>
            <a:t>3. Docker </a:t>
          </a:r>
          <a:r>
            <a:rPr lang="es-ES" sz="4000" kern="1200" err="1"/>
            <a:t>Registry</a:t>
          </a:r>
          <a:endParaRPr lang="en-US" sz="4000" kern="1200"/>
        </a:p>
      </dsp:txBody>
      <dsp:txXfrm>
        <a:off x="0" y="2752343"/>
        <a:ext cx="6263640" cy="1376171"/>
      </dsp:txXfrm>
    </dsp:sp>
    <dsp:sp modelId="{872A2A05-0522-6442-AF07-E86564BDC8E5}">
      <dsp:nvSpPr>
        <dsp:cNvPr id="0" name=""/>
        <dsp:cNvSpPr/>
      </dsp:nvSpPr>
      <dsp:spPr>
        <a:xfrm>
          <a:off x="0" y="4128515"/>
          <a:ext cx="626364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F73DED-48BA-1A44-87C5-74F9C456BCDA}">
      <dsp:nvSpPr>
        <dsp:cNvPr id="0" name=""/>
        <dsp:cNvSpPr/>
      </dsp:nvSpPr>
      <dsp:spPr>
        <a:xfrm>
          <a:off x="0" y="4128515"/>
          <a:ext cx="6263640" cy="13761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4000" kern="1200"/>
            <a:t>4. Host de Docker</a:t>
          </a:r>
          <a:endParaRPr lang="en-US" sz="4000" kern="1200"/>
        </a:p>
      </dsp:txBody>
      <dsp:txXfrm>
        <a:off x="0" y="4128515"/>
        <a:ext cx="6263640" cy="13761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65D96A-7494-A545-8B83-FC0E0024208C}" type="datetimeFigureOut">
              <a:rPr lang="es-ES" smtClean="0"/>
              <a:t>29/3/25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CC74AC-D9D8-5C48-AF58-5FA27CB3C48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512167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CC74AC-D9D8-5C48-AF58-5FA27CB3C481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524320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E2D9BE-C73F-A9B2-2328-12D9050760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1B230D30-17FA-780C-8F44-D910BE92A65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184C031E-663F-5F17-9378-41E61BC5E4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3A20235-EAF4-EA72-BA39-A6D821FDCD5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CC74AC-D9D8-5C48-AF58-5FA27CB3C481}" type="slidenum">
              <a:rPr lang="es-ES" smtClean="0"/>
              <a:t>17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986593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706B6F-987A-A6E3-2DB1-674C355B55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7D785EFD-147D-899E-487A-CD99612F4D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644367B0-79A1-49E1-6DF3-9192452DE8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3A97D5A-33CB-7F8D-65F1-7686D51F634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CC74AC-D9D8-5C48-AF58-5FA27CB3C481}" type="slidenum">
              <a:rPr lang="es-ES" smtClean="0"/>
              <a:t>18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143793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66254F-0049-2305-F26F-ABE9A9E6C7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DB20AFAF-614B-1C41-CF7A-8AA69DBA073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FF136661-4432-A72E-017E-70ACD31349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1283679-8166-3DCB-3B30-4168D050B34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CC74AC-D9D8-5C48-AF58-5FA27CB3C481}" type="slidenum">
              <a:rPr lang="es-ES" smtClean="0"/>
              <a:t>19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433506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05E0F6-03E9-2986-D15E-4235D191B8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9D0A8886-6B34-3C5B-B201-61FF725CE3F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14A57E6B-485F-DC23-2350-90A40C008A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C6CE7F9-C6EB-CF93-C694-6D174E1D4E0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CC74AC-D9D8-5C48-AF58-5FA27CB3C481}" type="slidenum">
              <a:rPr lang="es-ES" smtClean="0"/>
              <a:t>20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887562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BEF62B-E9A1-63CE-4D58-55C6652D5B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CF005872-FB7A-4069-8D14-08EF3FF6ACE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418D5C1E-F67D-1A4D-AAFE-A623AE985F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34C2F56-96C7-5454-B107-13D8883F139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CC74AC-D9D8-5C48-AF58-5FA27CB3C481}" type="slidenum">
              <a:rPr lang="es-ES" smtClean="0"/>
              <a:t>21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344316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CE77E4-0E4A-23B2-9749-520DEE67AB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25EF72F8-2EAD-7AE2-9188-CEFDA15CB54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8A219424-8AC5-43D3-8F3C-30D1C48F01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8C49E2E-B821-3798-5513-C9AC2EAF6F8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CC74AC-D9D8-5C48-AF58-5FA27CB3C481}" type="slidenum">
              <a:rPr lang="es-ES" smtClean="0"/>
              <a:t>22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778025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9DF4B6-CB3E-38C7-D3B7-409FDCD0B1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36CD7954-48F7-8AAA-9089-D278836DDD1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14D58E4B-1455-BD90-AE49-C1C8D8FBDD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34F0EE1-D8C2-7184-A4C0-24DCB5D15C7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CC74AC-D9D8-5C48-AF58-5FA27CB3C481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525888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B395FC-6B91-36E8-266B-8F02BAD292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5B2F9401-FC56-EAA0-C56D-E1B588AA97F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1B01212D-B066-6789-6E91-092B720E81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DD34326-3D01-E779-54FE-2EA63F18D53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CC74AC-D9D8-5C48-AF58-5FA27CB3C481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285295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FC9340-20B8-3E27-1C82-A3B48D2425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505386CA-AB30-C929-C2E7-9CBAF887368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C9F5CEE6-6273-6691-ABD4-0837D6FF3F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2E89446-4C6A-7518-CFB7-738C78603E7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CC74AC-D9D8-5C48-AF58-5FA27CB3C481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798397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4870C3-8723-3299-E430-6C772B0EB1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AAA380CC-6F42-EC7D-1571-DDD93128E59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BDDC943C-0CA0-8761-4EF8-782A304CFB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199C81D-F5B9-03D3-8C33-6A64CBCA298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CC74AC-D9D8-5C48-AF58-5FA27CB3C481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803060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A79D49-715C-17EC-C26B-EE3B3C6842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6BC5BDAC-2481-45B1-AA9E-FAD90B35159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601A5FCC-BDFE-4439-16F9-9D23B2EB4C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F762B60-75A2-B200-A2F7-C8F17213B76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CC74AC-D9D8-5C48-AF58-5FA27CB3C481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786693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73B714-3DDB-EB65-5675-FCAF25820B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F0DFE6DB-36AE-8AD5-2405-2D662C75748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D9C1A420-C707-BC68-F927-235139AF69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CB659CB-7562-BA35-29CD-E761AFB89A7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CC74AC-D9D8-5C48-AF58-5FA27CB3C481}" type="slidenum">
              <a:rPr lang="es-ES" smtClean="0"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611967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559E2C-4586-A96B-7F4C-669B1D1BBD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67D55409-3E6D-201F-736B-AED935190EC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588B7CA1-771C-5A9F-D2B9-73373BB73E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1AD4C88-4B90-D9D3-038B-0160D6A85E1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CC74AC-D9D8-5C48-AF58-5FA27CB3C481}" type="slidenum">
              <a:rPr lang="es-ES" smtClean="0"/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902020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48500F-67FF-1C91-B4DC-413A7AF716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9BD2097B-C197-E7F1-F065-FF908BF0B4E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0D0D1A89-F016-2E0D-0622-A612CDE749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EE7C842-7F41-FB24-DAAB-8E85BD3E6E7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CC74AC-D9D8-5C48-AF58-5FA27CB3C481}" type="slidenum">
              <a:rPr lang="es-ES" smtClean="0"/>
              <a:t>16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73672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24ED64-9550-DC63-F007-19AB7D3B5C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5AB2778-19AE-320B-6A17-0B2F17F967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0249C1F-BB8E-85D7-D935-49D61A1F8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18446-D537-5148-A73C-4C05FD0FEB46}" type="datetimeFigureOut">
              <a:rPr lang="es-ES" smtClean="0"/>
              <a:t>29/3/25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02AF7B2-3503-5321-3817-23ACD0522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6B44B24-8943-B652-7581-8F62AB40C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7929D-9BCB-D443-87D7-D57EB3805A0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09648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61B10A-A8F1-6825-30D4-6E8D287EF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642641D-F886-E9D3-E7B2-48BA4D240E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E61D1F4-E84D-937D-9D8A-465295143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18446-D537-5148-A73C-4C05FD0FEB46}" type="datetimeFigureOut">
              <a:rPr lang="es-ES" smtClean="0"/>
              <a:t>29/3/25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7CF5527-8A4E-1337-95BE-9C5B28C84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69D2217-DA99-9DF3-C4E1-9642328A3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7929D-9BCB-D443-87D7-D57EB3805A0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8416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04A22A1-A757-D6EA-D740-014B30840C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231C9F9-BC85-6B48-CEBB-FA95D0155B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4761325-9C79-102D-0984-DF586B66A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18446-D537-5148-A73C-4C05FD0FEB46}" type="datetimeFigureOut">
              <a:rPr lang="es-ES" smtClean="0"/>
              <a:t>29/3/25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55BB6BF-A5AF-F998-509C-9B8B7C837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83635C5-2132-9E08-A425-151EB294D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7929D-9BCB-D443-87D7-D57EB3805A0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58914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33540F-07B6-3C20-8F38-3E84806AC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E6C17A3-87BA-5C82-5DDE-46D30F5E6D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F82902D-CF08-CC22-A374-5605CF185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18446-D537-5148-A73C-4C05FD0FEB46}" type="datetimeFigureOut">
              <a:rPr lang="es-ES" smtClean="0"/>
              <a:t>29/3/25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A6E1DDE-864D-46D8-5855-0B1D324E0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0737A3F-E881-6EA4-01A0-5264318ED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7929D-9BCB-D443-87D7-D57EB3805A0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59159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8ADB70-CBB9-D25A-30AC-2BC1A6E61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29E9019-DC51-3597-8EBE-C7BE264D77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F094B90-2BF6-2D4F-A64E-400E8FDB5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18446-D537-5148-A73C-4C05FD0FEB46}" type="datetimeFigureOut">
              <a:rPr lang="es-ES" smtClean="0"/>
              <a:t>29/3/25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AB40B72-2CEA-5F14-64DE-19091858D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2D0281A-0143-63EF-077A-F3D590C1F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7929D-9BCB-D443-87D7-D57EB3805A0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57587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AA8CD2-5494-A187-F15A-A0F993F26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A116961-9F11-9071-FDCA-1C35308B26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CB32FC7-468C-F326-A527-26E0B45DA6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B16E1D5-8BB3-C7C4-58BC-134CC4454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18446-D537-5148-A73C-4C05FD0FEB46}" type="datetimeFigureOut">
              <a:rPr lang="es-ES" smtClean="0"/>
              <a:t>29/3/25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FD67BD9-125A-7136-B6BF-545BCE73A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9286A50-5D85-37A5-B227-8A846DC62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7929D-9BCB-D443-87D7-D57EB3805A0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52148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8FA8F3-016E-0E67-9D68-B270B8ABC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0EFE9F6-FAA5-1E31-DB4A-4DBFBB7D82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BD2E98C-1B4C-7F65-0B84-DBE7DD7CE8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6855F23-1A18-0D7E-08CC-A3647C6AD6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BFBD98B-01FF-D6FE-42FB-405B30551F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86F1C56-8E79-0C42-E34B-3DB4A565E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18446-D537-5148-A73C-4C05FD0FEB46}" type="datetimeFigureOut">
              <a:rPr lang="es-ES" smtClean="0"/>
              <a:t>29/3/25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16C6AA7-8BF0-1041-0DBD-0DC97C2D8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DF67DDC-D458-51A2-C33A-03AA87B8D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7929D-9BCB-D443-87D7-D57EB3805A0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86046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1FBC10-F6F4-DD76-A33C-8AE5A4315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71150C9-564C-D4A0-CBDB-002DC1EBD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18446-D537-5148-A73C-4C05FD0FEB46}" type="datetimeFigureOut">
              <a:rPr lang="es-ES" smtClean="0"/>
              <a:t>29/3/25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005E349-6765-8A0B-93FA-053CD1C9B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C8133DB-C0F4-363B-E38B-94EA7FAE3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7929D-9BCB-D443-87D7-D57EB3805A0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08766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F7D9F80-C3D2-45AE-981D-CC4AABE53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18446-D537-5148-A73C-4C05FD0FEB46}" type="datetimeFigureOut">
              <a:rPr lang="es-ES" smtClean="0"/>
              <a:t>29/3/25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6EDB424-89CC-212C-1A04-E28EC70B5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9C09F29-FBAA-3B85-C699-CA9C4F920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7929D-9BCB-D443-87D7-D57EB3805A0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31209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1D64A7-EEB6-4E83-4353-D0C175FDA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4343C9E-9D2A-34F1-A724-404D874330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3A1081C-DE80-EADE-D09A-92B9E6CB08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C358BBE-CBF7-1011-02F7-43487F602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18446-D537-5148-A73C-4C05FD0FEB46}" type="datetimeFigureOut">
              <a:rPr lang="es-ES" smtClean="0"/>
              <a:t>29/3/25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646593C-1455-3517-32CE-C0A134387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79D681D-EB36-7E92-D9FF-FC707C2F2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7929D-9BCB-D443-87D7-D57EB3805A0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79725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74E06F-109D-6090-EDA9-2E0D31C35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36E8DEC-C98C-6160-147D-78A9304223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A63F7DD-664D-C4CC-31FE-83CF05172E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CFF3C9D-FBDC-148D-452B-B3F59B612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18446-D537-5148-A73C-4C05FD0FEB46}" type="datetimeFigureOut">
              <a:rPr lang="es-ES" smtClean="0"/>
              <a:t>29/3/25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C9EAB29-F25B-F1DE-1367-29818B8F7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696F44B-6668-AAAF-0375-27F1B95E7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7929D-9BCB-D443-87D7-D57EB3805A0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6827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55D0D45-5FE1-5AC1-E3A5-FC7E0DDBB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DB8EF93-D190-15F1-D567-A951E838B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AD88EA2-A71B-7270-68C0-D62355F536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5118446-D537-5148-A73C-4C05FD0FEB46}" type="datetimeFigureOut">
              <a:rPr lang="es-ES" smtClean="0"/>
              <a:t>29/3/25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02412B5-3C60-C6AF-D35C-ACB6C72AB3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01C6E4E-F573-D9CF-F469-B7D2593392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F27929D-9BCB-D443-87D7-D57EB3805A0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33448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9" r:id="rId1"/>
    <p:sldLayoutId id="2147484100" r:id="rId2"/>
    <p:sldLayoutId id="2147484101" r:id="rId3"/>
    <p:sldLayoutId id="2147484102" r:id="rId4"/>
    <p:sldLayoutId id="2147484103" r:id="rId5"/>
    <p:sldLayoutId id="2147484104" r:id="rId6"/>
    <p:sldLayoutId id="2147484105" r:id="rId7"/>
    <p:sldLayoutId id="2147484106" r:id="rId8"/>
    <p:sldLayoutId id="2147484107" r:id="rId9"/>
    <p:sldLayoutId id="2147484108" r:id="rId10"/>
    <p:sldLayoutId id="214748410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hub.docker.com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sv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ocker.com/get-started/docker_cheatsheet.pdf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7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9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6E2FFCE-27F1-E4BB-EEA8-771301BC6D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90966" y="3428999"/>
            <a:ext cx="4805691" cy="838831"/>
          </a:xfrm>
        </p:spPr>
        <p:txBody>
          <a:bodyPr anchor="b">
            <a:normAutofit/>
          </a:bodyPr>
          <a:lstStyle/>
          <a:p>
            <a:pPr algn="l">
              <a:spcAft>
                <a:spcPts val="600"/>
              </a:spcAft>
            </a:pPr>
            <a:r>
              <a:rPr lang="es-ES" sz="2000" dirty="0">
                <a:solidFill>
                  <a:schemeClr val="tx2"/>
                </a:solidFill>
              </a:rPr>
              <a:t>Arquitectura Docker</a:t>
            </a:r>
          </a:p>
        </p:txBody>
      </p:sp>
      <p:pic>
        <p:nvPicPr>
          <p:cNvPr id="2" name="Gráfico 1" descr="Pared de ladrillo de edificio contorno">
            <a:extLst>
              <a:ext uri="{FF2B5EF4-FFF2-40B4-BE49-F238E27FC236}">
                <a16:creationId xmlns:a16="http://schemas.microsoft.com/office/drawing/2014/main" id="{A15CBF0A-6139-804C-83C4-81C78D0449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20" name="Group 11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21" name="Freeform: Shape 12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Freeform: Shape 13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Freeform: Shape 14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918414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86B284-ACAD-EF77-1EEE-1B77D44FA7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E30C96-515D-A33C-ED18-1668BFAB1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3912" y="224459"/>
            <a:ext cx="9601200" cy="622852"/>
          </a:xfrm>
        </p:spPr>
        <p:txBody>
          <a:bodyPr>
            <a:normAutofit fontScale="90000"/>
          </a:bodyPr>
          <a:lstStyle/>
          <a:p>
            <a:r>
              <a:rPr lang="es-ES"/>
              <a:t>2. Cliente Docker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77E0EA03-8822-6410-88ED-3594978F7A3A}"/>
              </a:ext>
            </a:extLst>
          </p:cNvPr>
          <p:cNvSpPr txBox="1"/>
          <p:nvPr/>
        </p:nvSpPr>
        <p:spPr>
          <a:xfrm>
            <a:off x="2923292" y="4953197"/>
            <a:ext cx="63454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>
                <a:solidFill>
                  <a:schemeClr val="accent5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docker run </a:t>
            </a:r>
            <a:r>
              <a:rPr lang="es-ES" sz="3200" b="1">
                <a:solidFill>
                  <a:schemeClr val="accent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alpine</a:t>
            </a:r>
            <a:r>
              <a:rPr lang="es-ES" sz="3200" b="1">
                <a:solidFill>
                  <a:srgbClr val="44444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3200" b="1">
                <a:solidFill>
                  <a:schemeClr val="accent2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echo </a:t>
            </a:r>
            <a:r>
              <a:rPr lang="es-ES" sz="3200" b="1" err="1">
                <a:solidFill>
                  <a:schemeClr val="accent2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hello</a:t>
            </a:r>
            <a:r>
              <a:rPr lang="es-ES" sz="3200" b="1">
                <a:solidFill>
                  <a:schemeClr val="accent2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3200" b="1" err="1">
                <a:solidFill>
                  <a:schemeClr val="accent2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world</a:t>
            </a:r>
            <a:endParaRPr lang="es-ES" sz="3200">
              <a:solidFill>
                <a:schemeClr val="accent2">
                  <a:lumMod val="7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D557C133-D18F-DF47-E313-51409D6E6427}"/>
              </a:ext>
            </a:extLst>
          </p:cNvPr>
          <p:cNvSpPr txBox="1"/>
          <p:nvPr/>
        </p:nvSpPr>
        <p:spPr>
          <a:xfrm>
            <a:off x="1370569" y="1628471"/>
            <a:ext cx="9450860" cy="2169697"/>
          </a:xfrm>
          <a:prstGeom prst="rect">
            <a:avLst/>
          </a:prstGeom>
          <a:noFill/>
          <a:ln w="15875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US" sz="2800" b="1">
                <a:solidFill>
                  <a:srgbClr val="7030A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Import</a:t>
            </a:r>
            <a:r>
              <a:rPr lang="en-US" sz="2800" b="1">
                <a:solidFill>
                  <a:srgbClr val="44444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docker</a:t>
            </a:r>
            <a:endParaRPr lang="es-ES" sz="2800" b="1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US" sz="2800" b="1">
                <a:solidFill>
                  <a:schemeClr val="accent4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Client</a:t>
            </a:r>
            <a:r>
              <a:rPr lang="en-US" sz="2800" b="1">
                <a:solidFill>
                  <a:srgbClr val="44444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sz="2800" b="1" err="1">
                <a:solidFill>
                  <a:srgbClr val="44444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docker.from_env</a:t>
            </a:r>
            <a:r>
              <a:rPr lang="en-US" sz="2800" b="1">
                <a:solidFill>
                  <a:srgbClr val="44444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()</a:t>
            </a:r>
            <a:endParaRPr lang="es-ES" sz="2800" b="1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US" sz="2800" b="1">
                <a:solidFill>
                  <a:schemeClr val="accent2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Print</a:t>
            </a:r>
            <a:r>
              <a:rPr lang="en-US" sz="2800" b="1">
                <a:solidFill>
                  <a:srgbClr val="44444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800" b="1" err="1">
                <a:solidFill>
                  <a:srgbClr val="44444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client.containers.run</a:t>
            </a:r>
            <a:r>
              <a:rPr lang="en-US" sz="2800" b="1">
                <a:solidFill>
                  <a:schemeClr val="accent6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(“alpine”, [“</a:t>
            </a:r>
            <a:r>
              <a:rPr lang="en-US" sz="2800" b="1" err="1">
                <a:solidFill>
                  <a:schemeClr val="accent6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echo”,”hello”,”world</a:t>
            </a:r>
            <a:r>
              <a:rPr lang="en-US" sz="2800" b="1">
                <a:solidFill>
                  <a:schemeClr val="accent6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”])</a:t>
            </a:r>
            <a:r>
              <a:rPr lang="en-US" sz="2800" b="1">
                <a:solidFill>
                  <a:srgbClr val="44444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s-ES" sz="2800" b="1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EAFFDB81-3AAA-8B94-2A6A-6DC31D39D48F}"/>
              </a:ext>
            </a:extLst>
          </p:cNvPr>
          <p:cNvSpPr txBox="1"/>
          <p:nvPr/>
        </p:nvSpPr>
        <p:spPr>
          <a:xfrm>
            <a:off x="993912" y="4351693"/>
            <a:ext cx="58085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/>
              <a:t>¿Cómo se traduce a Docker CLI?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570936F9-C489-914A-BB5F-34CE8A53978A}"/>
              </a:ext>
            </a:extLst>
          </p:cNvPr>
          <p:cNvSpPr txBox="1"/>
          <p:nvPr/>
        </p:nvSpPr>
        <p:spPr>
          <a:xfrm>
            <a:off x="993912" y="847311"/>
            <a:ext cx="62419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>
                <a:latin typeface="Calibri" panose="020F0502020204030204" pitchFamily="34" charset="0"/>
                <a:cs typeface="Calibri" panose="020F0502020204030204" pitchFamily="34" charset="0"/>
              </a:rPr>
              <a:t>Ejemplo de código para SDK Python</a:t>
            </a:r>
            <a:endParaRPr lang="es-ES" sz="3200"/>
          </a:p>
        </p:txBody>
      </p:sp>
    </p:spTree>
    <p:extLst>
      <p:ext uri="{BB962C8B-B14F-4D97-AF65-F5344CB8AC3E}">
        <p14:creationId xmlns:p14="http://schemas.microsoft.com/office/powerpoint/2010/main" val="648778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50BC199-1051-ED5F-4E1C-225F0DAB6B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DC079F6-191F-28FE-A27E-3C8553650E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D18CE2-D48C-ED17-ADA3-C04A5D42F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4BB4E87-AB18-F284-E89D-86F761EA9D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90966" y="3428999"/>
            <a:ext cx="4805691" cy="838831"/>
          </a:xfrm>
        </p:spPr>
        <p:txBody>
          <a:bodyPr anchor="b">
            <a:normAutofit/>
          </a:bodyPr>
          <a:lstStyle/>
          <a:p>
            <a:pPr algn="l">
              <a:spcAft>
                <a:spcPts val="600"/>
              </a:spcAft>
            </a:pPr>
            <a:r>
              <a:rPr lang="es-ES" sz="2000">
                <a:solidFill>
                  <a:schemeClr val="tx2"/>
                </a:solidFill>
              </a:rPr>
              <a:t>3. Docker </a:t>
            </a:r>
            <a:r>
              <a:rPr lang="es-ES" sz="2000" err="1">
                <a:solidFill>
                  <a:schemeClr val="tx2"/>
                </a:solidFill>
              </a:rPr>
              <a:t>Registry</a:t>
            </a:r>
            <a:endParaRPr lang="es-ES" sz="2000">
              <a:solidFill>
                <a:schemeClr val="tx2"/>
              </a:solidFill>
            </a:endParaRPr>
          </a:p>
        </p:txBody>
      </p:sp>
      <p:pic>
        <p:nvPicPr>
          <p:cNvPr id="6" name="Gráfico 5" descr="Pared de ladrillo de edificio contorno">
            <a:extLst>
              <a:ext uri="{FF2B5EF4-FFF2-40B4-BE49-F238E27FC236}">
                <a16:creationId xmlns:a16="http://schemas.microsoft.com/office/drawing/2014/main" id="{196095F3-5BD3-5AA1-EEE0-958F65F8E9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005B40D6-48AB-1A88-7745-5F4D8A551A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76DA9A8-9301-68DA-01A5-ED473A1FB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BBC6037-FD68-284B-B7E4-A9648DCCEC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1953C15-19FB-7A79-C743-FB4A0FF103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176462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7D3C1F-5D19-4F3E-B4B8-360279B46C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BA5B77-C614-FB9E-BC45-AFD9992F9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3912" y="224459"/>
            <a:ext cx="9601200" cy="622852"/>
          </a:xfrm>
        </p:spPr>
        <p:txBody>
          <a:bodyPr>
            <a:normAutofit fontScale="90000"/>
          </a:bodyPr>
          <a:lstStyle/>
          <a:p>
            <a:r>
              <a:rPr lang="es-ES"/>
              <a:t>3. Docker </a:t>
            </a:r>
            <a:r>
              <a:rPr lang="es-ES" err="1"/>
              <a:t>Registry</a:t>
            </a:r>
            <a:endParaRPr lang="es-ES"/>
          </a:p>
        </p:txBody>
      </p:sp>
      <p:pic>
        <p:nvPicPr>
          <p:cNvPr id="3" name="Picture 2" descr="Docker Architecture diagram">
            <a:extLst>
              <a:ext uri="{FF2B5EF4-FFF2-40B4-BE49-F238E27FC236}">
                <a16:creationId xmlns:a16="http://schemas.microsoft.com/office/drawing/2014/main" id="{20A62CDE-BC48-780E-ACD9-C5C252DBB3B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6523" y="907360"/>
            <a:ext cx="9558954" cy="5043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Flecha derecha 7">
            <a:extLst>
              <a:ext uri="{FF2B5EF4-FFF2-40B4-BE49-F238E27FC236}">
                <a16:creationId xmlns:a16="http://schemas.microsoft.com/office/drawing/2014/main" id="{4E6DCBFC-C9E5-33C1-BED1-C2AF308AAAE2}"/>
              </a:ext>
            </a:extLst>
          </p:cNvPr>
          <p:cNvSpPr/>
          <p:nvPr/>
        </p:nvSpPr>
        <p:spPr>
          <a:xfrm rot="8100000">
            <a:off x="9752661" y="632821"/>
            <a:ext cx="691917" cy="549079"/>
          </a:xfrm>
          <a:prstGeom prst="rightArrow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98464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FB1646-4C5D-7E23-30E8-DA3ABA5A5D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08FACB-CF37-6639-23E8-1B1F4C2C0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3912" y="224459"/>
            <a:ext cx="9601200" cy="622852"/>
          </a:xfrm>
        </p:spPr>
        <p:txBody>
          <a:bodyPr>
            <a:normAutofit fontScale="90000"/>
          </a:bodyPr>
          <a:lstStyle/>
          <a:p>
            <a:r>
              <a:rPr lang="es-ES"/>
              <a:t>3. Docker </a:t>
            </a:r>
            <a:r>
              <a:rPr lang="es-ES" err="1"/>
              <a:t>Registry</a:t>
            </a:r>
            <a:endParaRPr lang="es-ES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2AE18BCA-A753-E23A-944F-EA3F5C2A863B}"/>
              </a:ext>
            </a:extLst>
          </p:cNvPr>
          <p:cNvSpPr txBox="1"/>
          <p:nvPr/>
        </p:nvSpPr>
        <p:spPr>
          <a:xfrm>
            <a:off x="993912" y="1139687"/>
            <a:ext cx="1013791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320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Servicio encargado de almacenar y distribuir imágenes Docker.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320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Servicios Docker </a:t>
            </a:r>
            <a:r>
              <a:rPr lang="es-ES" sz="320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Registry</a:t>
            </a:r>
            <a:r>
              <a:rPr lang="es-ES" sz="320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s-ES" sz="32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3"/>
              </a:rPr>
              <a:t>https://hub.docker.com/</a:t>
            </a:r>
            <a:endParaRPr lang="es-ES" sz="3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s-ES" sz="32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GitHub, GitLab, Amazon Elastic Container </a:t>
            </a:r>
            <a:r>
              <a:rPr lang="es-ES" sz="32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Registry</a:t>
            </a:r>
            <a:endParaRPr lang="es-ES" sz="3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7666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EC9379A-D161-E5F9-727A-1C54DB1E3B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E33BA46-9A88-C3C8-F503-0A706635B9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CC2726D-C618-FC58-7F55-81341BAC3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76761F3-FA44-7359-9650-BD692A717B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90966" y="3428999"/>
            <a:ext cx="4805691" cy="838831"/>
          </a:xfrm>
        </p:spPr>
        <p:txBody>
          <a:bodyPr anchor="b">
            <a:normAutofit/>
          </a:bodyPr>
          <a:lstStyle/>
          <a:p>
            <a:pPr algn="l">
              <a:spcAft>
                <a:spcPts val="600"/>
              </a:spcAft>
            </a:pPr>
            <a:r>
              <a:rPr lang="es-ES" sz="2000">
                <a:solidFill>
                  <a:schemeClr val="tx2"/>
                </a:solidFill>
              </a:rPr>
              <a:t>4. Host de Docker</a:t>
            </a:r>
          </a:p>
        </p:txBody>
      </p:sp>
      <p:pic>
        <p:nvPicPr>
          <p:cNvPr id="6" name="Gráfico 5" descr="Pared de ladrillo de edificio contorno">
            <a:extLst>
              <a:ext uri="{FF2B5EF4-FFF2-40B4-BE49-F238E27FC236}">
                <a16:creationId xmlns:a16="http://schemas.microsoft.com/office/drawing/2014/main" id="{C327C6A4-1137-1437-9A5B-A9A234C322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63054D80-06E3-5AE8-B079-507D0B3774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EB094F4-D1A1-BD16-1EAE-008CF45F9E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36EA55A6-33AA-A564-0280-80592693E7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8EC24BF-918E-0A97-3A71-7B9318125D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696994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74520F-2D7A-4BED-1982-706C8A6DBE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9C333A-F52A-E0B1-2DD7-49A97233F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3912" y="224459"/>
            <a:ext cx="9601200" cy="622852"/>
          </a:xfrm>
        </p:spPr>
        <p:txBody>
          <a:bodyPr>
            <a:normAutofit fontScale="90000"/>
          </a:bodyPr>
          <a:lstStyle/>
          <a:p>
            <a:r>
              <a:rPr lang="es-ES"/>
              <a:t>4. Host de Docker</a:t>
            </a:r>
          </a:p>
        </p:txBody>
      </p:sp>
      <p:pic>
        <p:nvPicPr>
          <p:cNvPr id="7" name="Marcador de contenido 3">
            <a:extLst>
              <a:ext uri="{FF2B5EF4-FFF2-40B4-BE49-F238E27FC236}">
                <a16:creationId xmlns:a16="http://schemas.microsoft.com/office/drawing/2014/main" id="{8E170CFF-3C36-0CCB-352D-BAA42718B8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330" y="1604365"/>
            <a:ext cx="6136072" cy="3086905"/>
          </a:xfrm>
          <a:prstGeom prst="rect">
            <a:avLst/>
          </a:prstGeom>
        </p:spPr>
      </p:pic>
      <p:sp>
        <p:nvSpPr>
          <p:cNvPr id="6" name="Flecha derecha 5">
            <a:extLst>
              <a:ext uri="{FF2B5EF4-FFF2-40B4-BE49-F238E27FC236}">
                <a16:creationId xmlns:a16="http://schemas.microsoft.com/office/drawing/2014/main" id="{4BEF0326-272A-3F3E-D8F7-99545310D5C3}"/>
              </a:ext>
            </a:extLst>
          </p:cNvPr>
          <p:cNvSpPr/>
          <p:nvPr/>
        </p:nvSpPr>
        <p:spPr>
          <a:xfrm rot="8100000">
            <a:off x="4341556" y="1768584"/>
            <a:ext cx="691917" cy="549079"/>
          </a:xfrm>
          <a:prstGeom prst="rightArrow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24873A9D-1332-4B22-66F4-9F9BBE7F3EFC}"/>
              </a:ext>
            </a:extLst>
          </p:cNvPr>
          <p:cNvSpPr txBox="1"/>
          <p:nvPr/>
        </p:nvSpPr>
        <p:spPr>
          <a:xfrm>
            <a:off x="993912" y="847311"/>
            <a:ext cx="26084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>
                <a:latin typeface="Calibri" panose="020F0502020204030204" pitchFamily="34" charset="0"/>
                <a:cs typeface="Calibri" panose="020F0502020204030204" pitchFamily="34" charset="0"/>
              </a:rPr>
              <a:t>Docker </a:t>
            </a:r>
            <a:r>
              <a:rPr lang="es-ES" sz="3200" b="1" err="1">
                <a:latin typeface="Calibri" panose="020F0502020204030204" pitchFamily="34" charset="0"/>
                <a:cs typeface="Calibri" panose="020F0502020204030204" pitchFamily="34" charset="0"/>
              </a:rPr>
              <a:t>Engine</a:t>
            </a:r>
            <a:endParaRPr lang="es-ES" sz="3200"/>
          </a:p>
        </p:txBody>
      </p:sp>
      <p:pic>
        <p:nvPicPr>
          <p:cNvPr id="4" name="Marcador de contenido 2">
            <a:extLst>
              <a:ext uri="{FF2B5EF4-FFF2-40B4-BE49-F238E27FC236}">
                <a16:creationId xmlns:a16="http://schemas.microsoft.com/office/drawing/2014/main" id="{5D25D51D-B88D-E618-C17D-D0786C6D0C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7124573" y="1170570"/>
            <a:ext cx="3470539" cy="4516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1974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637B1B-5F37-EB04-603F-105F0241B0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549E0C-2FF0-EC1D-F70E-1F051DEE0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3912" y="224459"/>
            <a:ext cx="9601200" cy="622852"/>
          </a:xfrm>
        </p:spPr>
        <p:txBody>
          <a:bodyPr>
            <a:normAutofit fontScale="90000"/>
          </a:bodyPr>
          <a:lstStyle/>
          <a:p>
            <a:r>
              <a:rPr lang="es-ES"/>
              <a:t>4. Host de Docker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6981EE82-E347-C0AF-6AFF-26864FC8AB1F}"/>
              </a:ext>
            </a:extLst>
          </p:cNvPr>
          <p:cNvSpPr txBox="1"/>
          <p:nvPr/>
        </p:nvSpPr>
        <p:spPr>
          <a:xfrm>
            <a:off x="993912" y="1659285"/>
            <a:ext cx="1013791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3200">
                <a:latin typeface="Calibri" panose="020F0502020204030204" pitchFamily="34" charset="0"/>
                <a:cs typeface="Calibri" panose="020F0502020204030204" pitchFamily="34" charset="0"/>
              </a:rPr>
              <a:t>Es el componente principal de Docker.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3200">
                <a:latin typeface="Calibri" panose="020F0502020204030204" pitchFamily="34" charset="0"/>
                <a:cs typeface="Calibri" panose="020F0502020204030204" pitchFamily="34" charset="0"/>
              </a:rPr>
              <a:t>Tiene un diseño modular formado por varios componentes.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320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 ejecuta de forma nativa en los sistemas </a:t>
            </a:r>
            <a:r>
              <a:rPr lang="es-ES" sz="3200" u="sng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Linux</a:t>
            </a:r>
            <a:r>
              <a:rPr lang="es-ES" sz="320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y </a:t>
            </a:r>
            <a:r>
              <a:rPr lang="es-ES" sz="3200" u="sng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Windows Server*.</a:t>
            </a:r>
            <a:endParaRPr lang="es-ES" sz="3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320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 el resto de los sistemas operativos se ejecuta sobre una máquina virtual Linux. 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B312DA58-F42F-A40D-9DB7-1FCE08331968}"/>
              </a:ext>
            </a:extLst>
          </p:cNvPr>
          <p:cNvSpPr txBox="1"/>
          <p:nvPr/>
        </p:nvSpPr>
        <p:spPr>
          <a:xfrm>
            <a:off x="993912" y="847311"/>
            <a:ext cx="26084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>
                <a:latin typeface="Calibri" panose="020F0502020204030204" pitchFamily="34" charset="0"/>
                <a:cs typeface="Calibri" panose="020F0502020204030204" pitchFamily="34" charset="0"/>
              </a:rPr>
              <a:t>Docker </a:t>
            </a:r>
            <a:r>
              <a:rPr lang="es-ES" sz="3200" b="1" err="1">
                <a:latin typeface="Calibri" panose="020F0502020204030204" pitchFamily="34" charset="0"/>
                <a:cs typeface="Calibri" panose="020F0502020204030204" pitchFamily="34" charset="0"/>
              </a:rPr>
              <a:t>Engine</a:t>
            </a:r>
            <a:endParaRPr lang="es-ES" sz="3200"/>
          </a:p>
        </p:txBody>
      </p:sp>
    </p:spTree>
    <p:extLst>
      <p:ext uri="{BB962C8B-B14F-4D97-AF65-F5344CB8AC3E}">
        <p14:creationId xmlns:p14="http://schemas.microsoft.com/office/powerpoint/2010/main" val="3878542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C226DC-B852-DF45-4A50-5210B87BA3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ángulo 14">
            <a:extLst>
              <a:ext uri="{FF2B5EF4-FFF2-40B4-BE49-F238E27FC236}">
                <a16:creationId xmlns:a16="http://schemas.microsoft.com/office/drawing/2014/main" id="{D6631007-1327-23C6-55F7-88D4F361B2B5}"/>
              </a:ext>
            </a:extLst>
          </p:cNvPr>
          <p:cNvSpPr/>
          <p:nvPr/>
        </p:nvSpPr>
        <p:spPr>
          <a:xfrm>
            <a:off x="1716670" y="3916017"/>
            <a:ext cx="5562259" cy="209467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noFill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5103B45-68B4-3CA3-AB59-90C580C24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3912" y="224459"/>
            <a:ext cx="9601200" cy="622852"/>
          </a:xfrm>
        </p:spPr>
        <p:txBody>
          <a:bodyPr>
            <a:normAutofit fontScale="90000"/>
          </a:bodyPr>
          <a:lstStyle/>
          <a:p>
            <a:r>
              <a:rPr lang="es-ES"/>
              <a:t>4. Host de Docker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B9E42809-578D-71A8-BC05-E9CB2E76A9F4}"/>
              </a:ext>
            </a:extLst>
          </p:cNvPr>
          <p:cNvSpPr txBox="1"/>
          <p:nvPr/>
        </p:nvSpPr>
        <p:spPr>
          <a:xfrm>
            <a:off x="993913" y="1659285"/>
            <a:ext cx="616226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>
                <a:latin typeface="Calibri" panose="020F0502020204030204" pitchFamily="34" charset="0"/>
                <a:cs typeface="Calibri" panose="020F0502020204030204" pitchFamily="34" charset="0"/>
              </a:rPr>
              <a:t>Expone </a:t>
            </a:r>
            <a:r>
              <a:rPr lang="es-ES" sz="2800" err="1">
                <a:latin typeface="Calibri" panose="020F0502020204030204" pitchFamily="34" charset="0"/>
                <a:cs typeface="Calibri" panose="020F0502020204030204" pitchFamily="34" charset="0"/>
              </a:rPr>
              <a:t>dockerd</a:t>
            </a:r>
            <a:r>
              <a:rPr lang="es-ES" sz="2800">
                <a:latin typeface="Calibri" panose="020F0502020204030204" pitchFamily="34" charset="0"/>
                <a:cs typeface="Calibri" panose="020F0502020204030204" pitchFamily="34" charset="0"/>
              </a:rPr>
              <a:t> a través de una API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>
                <a:latin typeface="Calibri" panose="020F0502020204030204" pitchFamily="34" charset="0"/>
                <a:cs typeface="Calibri" panose="020F0502020204030204" pitchFamily="34" charset="0"/>
              </a:rPr>
              <a:t>Esta API implementa todas las operaciones que un usuario puede realizar desde Docker CLI.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E616D016-0095-181F-7965-712F9F6C1678}"/>
              </a:ext>
            </a:extLst>
          </p:cNvPr>
          <p:cNvSpPr txBox="1"/>
          <p:nvPr/>
        </p:nvSpPr>
        <p:spPr>
          <a:xfrm>
            <a:off x="993912" y="847311"/>
            <a:ext cx="32768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>
                <a:latin typeface="Calibri" panose="020F0502020204030204" pitchFamily="34" charset="0"/>
                <a:cs typeface="Calibri" panose="020F0502020204030204" pitchFamily="34" charset="0"/>
              </a:rPr>
              <a:t>Docker </a:t>
            </a:r>
            <a:r>
              <a:rPr lang="es-ES" sz="3200" b="1" err="1">
                <a:latin typeface="Calibri" panose="020F0502020204030204" pitchFamily="34" charset="0"/>
                <a:cs typeface="Calibri" panose="020F0502020204030204" pitchFamily="34" charset="0"/>
              </a:rPr>
              <a:t>Engine</a:t>
            </a:r>
            <a:r>
              <a:rPr lang="es-ES" sz="3200" b="1">
                <a:latin typeface="Calibri" panose="020F0502020204030204" pitchFamily="34" charset="0"/>
                <a:cs typeface="Calibri" panose="020F0502020204030204" pitchFamily="34" charset="0"/>
              </a:rPr>
              <a:t> API</a:t>
            </a:r>
            <a:endParaRPr lang="es-ES" sz="3200"/>
          </a:p>
        </p:txBody>
      </p:sp>
      <p:pic>
        <p:nvPicPr>
          <p:cNvPr id="5" name="Marcador de contenido 2">
            <a:extLst>
              <a:ext uri="{FF2B5EF4-FFF2-40B4-BE49-F238E27FC236}">
                <a16:creationId xmlns:a16="http://schemas.microsoft.com/office/drawing/2014/main" id="{12559E81-6AF4-D111-F5B4-1F36648777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641947" y="1170570"/>
            <a:ext cx="3470539" cy="4516859"/>
          </a:xfrm>
          <a:prstGeom prst="rect">
            <a:avLst/>
          </a:prstGeom>
        </p:spPr>
      </p:pic>
      <p:sp>
        <p:nvSpPr>
          <p:cNvPr id="7" name="Flecha derecha 6">
            <a:extLst>
              <a:ext uri="{FF2B5EF4-FFF2-40B4-BE49-F238E27FC236}">
                <a16:creationId xmlns:a16="http://schemas.microsoft.com/office/drawing/2014/main" id="{CF1FBF7E-4770-2CC5-883C-54844090F177}"/>
              </a:ext>
            </a:extLst>
          </p:cNvPr>
          <p:cNvSpPr/>
          <p:nvPr/>
        </p:nvSpPr>
        <p:spPr>
          <a:xfrm rot="8100000">
            <a:off x="11181391" y="1536671"/>
            <a:ext cx="691917" cy="549079"/>
          </a:xfrm>
          <a:prstGeom prst="rightArrow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B8F86780-B20F-8D4C-F221-4979E97FC8A9}"/>
              </a:ext>
            </a:extLst>
          </p:cNvPr>
          <p:cNvSpPr txBox="1"/>
          <p:nvPr/>
        </p:nvSpPr>
        <p:spPr>
          <a:xfrm>
            <a:off x="3262430" y="3963975"/>
            <a:ext cx="2470741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ES" sz="3600"/>
              <a:t>$ docker </a:t>
            </a:r>
            <a:r>
              <a:rPr lang="es-ES" sz="3600" err="1"/>
              <a:t>ps</a:t>
            </a:r>
            <a:endParaRPr lang="es-ES" sz="3600"/>
          </a:p>
        </p:txBody>
      </p:sp>
      <p:sp>
        <p:nvSpPr>
          <p:cNvPr id="11" name="Flecha abajo 10">
            <a:extLst>
              <a:ext uri="{FF2B5EF4-FFF2-40B4-BE49-F238E27FC236}">
                <a16:creationId xmlns:a16="http://schemas.microsoft.com/office/drawing/2014/main" id="{B80BBA70-ED8A-D335-607D-B904A046373E}"/>
              </a:ext>
            </a:extLst>
          </p:cNvPr>
          <p:cNvSpPr/>
          <p:nvPr/>
        </p:nvSpPr>
        <p:spPr>
          <a:xfrm>
            <a:off x="4227751" y="4584597"/>
            <a:ext cx="540095" cy="660823"/>
          </a:xfrm>
          <a:prstGeom prst="down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ADCCFA18-B4DF-6F16-2670-5E2A02B3CD47}"/>
              </a:ext>
            </a:extLst>
          </p:cNvPr>
          <p:cNvSpPr txBox="1"/>
          <p:nvPr/>
        </p:nvSpPr>
        <p:spPr>
          <a:xfrm>
            <a:off x="2016672" y="5198715"/>
            <a:ext cx="4962256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ES" sz="3200" b="1">
                <a:solidFill>
                  <a:srgbClr val="44444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GET</a:t>
            </a:r>
            <a:r>
              <a:rPr lang="es-ES" sz="3200">
                <a:solidFill>
                  <a:srgbClr val="44444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/</a:t>
            </a:r>
            <a:r>
              <a:rPr lang="es-ES" sz="3600">
                <a:solidFill>
                  <a:srgbClr val="44444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v1.41</a:t>
            </a:r>
            <a:r>
              <a:rPr lang="es-ES" sz="3200">
                <a:solidFill>
                  <a:srgbClr val="44444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/containers/</a:t>
            </a:r>
            <a:r>
              <a:rPr lang="es-ES" sz="3200" err="1">
                <a:solidFill>
                  <a:srgbClr val="88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json</a:t>
            </a:r>
            <a:r>
              <a:rPr lang="es-ES" sz="3200">
                <a:solidFill>
                  <a:srgbClr val="44444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s-ES" sz="3200"/>
          </a:p>
        </p:txBody>
      </p:sp>
    </p:spTree>
    <p:extLst>
      <p:ext uri="{BB962C8B-B14F-4D97-AF65-F5344CB8AC3E}">
        <p14:creationId xmlns:p14="http://schemas.microsoft.com/office/powerpoint/2010/main" val="21912614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A2E5D0-5DB2-61E6-DCC8-EAC6A4B9B5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983F19-FBA0-18B7-9BFE-FE477B87C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3912" y="224459"/>
            <a:ext cx="9601200" cy="622852"/>
          </a:xfrm>
        </p:spPr>
        <p:txBody>
          <a:bodyPr>
            <a:normAutofit fontScale="90000"/>
          </a:bodyPr>
          <a:lstStyle/>
          <a:p>
            <a:r>
              <a:rPr lang="es-ES"/>
              <a:t>4. Host de Docker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56BE59A5-2B59-2B75-F5EA-297EC2F43062}"/>
              </a:ext>
            </a:extLst>
          </p:cNvPr>
          <p:cNvSpPr txBox="1"/>
          <p:nvPr/>
        </p:nvSpPr>
        <p:spPr>
          <a:xfrm>
            <a:off x="993913" y="1659285"/>
            <a:ext cx="637429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Crea </a:t>
            </a:r>
            <a:r>
              <a:rPr lang="es-ES" sz="280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 gestiona los objetos Docker.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Servicio llamado </a:t>
            </a:r>
            <a:r>
              <a:rPr lang="es-ES" sz="280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dockerd</a:t>
            </a:r>
            <a:r>
              <a:rPr lang="es-ES" sz="280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dockerd</a:t>
            </a:r>
            <a:r>
              <a:rPr lang="es-ES" sz="2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se expone a través de: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s-ES" sz="280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Sockets</a:t>
            </a:r>
            <a:br>
              <a:rPr lang="es-ES" sz="280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s-ES" sz="280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es-ES" sz="280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var</a:t>
            </a:r>
            <a:r>
              <a:rPr lang="es-ES" sz="280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/run/</a:t>
            </a:r>
            <a:r>
              <a:rPr lang="es-ES" sz="280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docker.sock</a:t>
            </a:r>
            <a:endParaRPr lang="es-ES" sz="28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s-ES" sz="2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TCP</a:t>
            </a:r>
            <a:br>
              <a:rPr lang="es-ES" sz="2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s-ES" sz="280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dockerd</a:t>
            </a:r>
            <a:r>
              <a:rPr lang="es-ES" sz="280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-H </a:t>
            </a:r>
            <a:r>
              <a:rPr lang="es-ES" sz="280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tcp</a:t>
            </a:r>
            <a:r>
              <a:rPr lang="es-ES" sz="280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://0.0.0.0:2375</a:t>
            </a:r>
            <a:endParaRPr lang="es-ES" sz="28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s-ES" sz="280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File Descriptor (</a:t>
            </a:r>
            <a:r>
              <a:rPr lang="es-ES" sz="280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fd</a:t>
            </a:r>
            <a:r>
              <a:rPr lang="es-ES" sz="280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  <a:br>
              <a:rPr lang="es-ES" sz="280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s-ES" sz="2800" err="1">
                <a:latin typeface="Calibri" panose="020F0502020204030204" pitchFamily="34" charset="0"/>
                <a:cs typeface="Calibri" panose="020F0502020204030204" pitchFamily="34" charset="0"/>
              </a:rPr>
              <a:t>dockerd</a:t>
            </a:r>
            <a:r>
              <a:rPr lang="es-ES" sz="2800">
                <a:latin typeface="Calibri" panose="020F0502020204030204" pitchFamily="34" charset="0"/>
                <a:cs typeface="Calibri" panose="020F0502020204030204" pitchFamily="34" charset="0"/>
              </a:rPr>
              <a:t> -H </a:t>
            </a:r>
            <a:r>
              <a:rPr lang="es-ES" sz="2800" err="1">
                <a:latin typeface="Calibri" panose="020F0502020204030204" pitchFamily="34" charset="0"/>
                <a:cs typeface="Calibri" panose="020F0502020204030204" pitchFamily="34" charset="0"/>
              </a:rPr>
              <a:t>fd</a:t>
            </a:r>
            <a:r>
              <a:rPr lang="es-ES" sz="2800">
                <a:latin typeface="Calibri" panose="020F0502020204030204" pitchFamily="34" charset="0"/>
                <a:cs typeface="Calibri" panose="020F0502020204030204" pitchFamily="34" charset="0"/>
              </a:rPr>
              <a:t>://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A988E8A2-3992-B16A-7C4E-9BFEE2861959}"/>
              </a:ext>
            </a:extLst>
          </p:cNvPr>
          <p:cNvSpPr txBox="1"/>
          <p:nvPr/>
        </p:nvSpPr>
        <p:spPr>
          <a:xfrm>
            <a:off x="993912" y="847311"/>
            <a:ext cx="28696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>
                <a:latin typeface="Calibri" panose="020F0502020204030204" pitchFamily="34" charset="0"/>
                <a:cs typeface="Calibri" panose="020F0502020204030204" pitchFamily="34" charset="0"/>
              </a:rPr>
              <a:t>Docker daemon</a:t>
            </a:r>
            <a:endParaRPr lang="es-ES" sz="3200"/>
          </a:p>
        </p:txBody>
      </p:sp>
      <p:pic>
        <p:nvPicPr>
          <p:cNvPr id="5" name="Marcador de contenido 2">
            <a:extLst>
              <a:ext uri="{FF2B5EF4-FFF2-40B4-BE49-F238E27FC236}">
                <a16:creationId xmlns:a16="http://schemas.microsoft.com/office/drawing/2014/main" id="{AF913163-7819-DCBC-B8A1-FE8318A5FB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641947" y="1170570"/>
            <a:ext cx="3470539" cy="4516859"/>
          </a:xfrm>
          <a:prstGeom prst="rect">
            <a:avLst/>
          </a:prstGeom>
        </p:spPr>
      </p:pic>
      <p:sp>
        <p:nvSpPr>
          <p:cNvPr id="7" name="Flecha derecha 6">
            <a:extLst>
              <a:ext uri="{FF2B5EF4-FFF2-40B4-BE49-F238E27FC236}">
                <a16:creationId xmlns:a16="http://schemas.microsoft.com/office/drawing/2014/main" id="{B1A8FAFE-4DCA-D3F4-D4CD-435A1F986426}"/>
              </a:ext>
            </a:extLst>
          </p:cNvPr>
          <p:cNvSpPr/>
          <p:nvPr/>
        </p:nvSpPr>
        <p:spPr>
          <a:xfrm rot="8100000">
            <a:off x="11181393" y="2027002"/>
            <a:ext cx="691917" cy="549079"/>
          </a:xfrm>
          <a:prstGeom prst="rightArrow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75208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F30A57-067A-A840-E1A9-8A9F0F94DF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80BCF7-D6F2-ECA8-3A6E-4BABB3DFA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3912" y="224459"/>
            <a:ext cx="9601200" cy="622852"/>
          </a:xfrm>
        </p:spPr>
        <p:txBody>
          <a:bodyPr>
            <a:normAutofit fontScale="90000"/>
          </a:bodyPr>
          <a:lstStyle/>
          <a:p>
            <a:r>
              <a:rPr lang="es-ES"/>
              <a:t>4. Host de Docker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67B97D78-9FB8-603B-1C4A-0A99F88B10E3}"/>
              </a:ext>
            </a:extLst>
          </p:cNvPr>
          <p:cNvSpPr txBox="1"/>
          <p:nvPr/>
        </p:nvSpPr>
        <p:spPr>
          <a:xfrm>
            <a:off x="993912" y="847311"/>
            <a:ext cx="28696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>
                <a:latin typeface="Calibri" panose="020F0502020204030204" pitchFamily="34" charset="0"/>
                <a:cs typeface="Calibri" panose="020F0502020204030204" pitchFamily="34" charset="0"/>
              </a:rPr>
              <a:t>Docker daemon</a:t>
            </a:r>
            <a:endParaRPr lang="es-ES" sz="320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C22A2E45-38DA-BA7B-5D70-A6AAC31D0ABB}"/>
              </a:ext>
            </a:extLst>
          </p:cNvPr>
          <p:cNvSpPr txBox="1"/>
          <p:nvPr/>
        </p:nvSpPr>
        <p:spPr>
          <a:xfrm>
            <a:off x="1607125" y="1684997"/>
            <a:ext cx="7386147" cy="73988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cap="all">
                <a:latin typeface="+mj-lt"/>
                <a:ea typeface="+mj-ea"/>
                <a:cs typeface="+mj-cs"/>
              </a:rPr>
              <a:t>¿</a:t>
            </a:r>
            <a:r>
              <a:rPr lang="en-US" sz="3600" cap="all" err="1">
                <a:latin typeface="+mj-lt"/>
                <a:ea typeface="+mj-ea"/>
                <a:cs typeface="+mj-cs"/>
              </a:rPr>
              <a:t>Qué</a:t>
            </a:r>
            <a:r>
              <a:rPr lang="en-US" sz="3600" cap="all">
                <a:latin typeface="+mj-lt"/>
                <a:ea typeface="+mj-ea"/>
                <a:cs typeface="+mj-cs"/>
              </a:rPr>
              <a:t> </a:t>
            </a:r>
            <a:r>
              <a:rPr lang="en-US" sz="3600" cap="all" err="1">
                <a:latin typeface="+mj-lt"/>
                <a:ea typeface="+mj-ea"/>
                <a:cs typeface="+mj-cs"/>
              </a:rPr>
              <a:t>implica</a:t>
            </a:r>
            <a:r>
              <a:rPr lang="en-US" sz="3600" cap="all">
                <a:latin typeface="+mj-lt"/>
                <a:ea typeface="+mj-ea"/>
                <a:cs typeface="+mj-cs"/>
              </a:rPr>
              <a:t> </a:t>
            </a:r>
            <a:r>
              <a:rPr lang="en-US" sz="3600" cap="all" err="1">
                <a:latin typeface="+mj-lt"/>
                <a:ea typeface="+mj-ea"/>
                <a:cs typeface="+mj-cs"/>
              </a:rPr>
              <a:t>exponer</a:t>
            </a:r>
            <a:r>
              <a:rPr lang="en-US" sz="3600" cap="all">
                <a:latin typeface="+mj-lt"/>
                <a:ea typeface="+mj-ea"/>
                <a:cs typeface="+mj-cs"/>
              </a:rPr>
              <a:t> DOCKERD?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AF90FD89-2E2A-7141-4A5F-77513DD43F1E}"/>
              </a:ext>
            </a:extLst>
          </p:cNvPr>
          <p:cNvSpPr txBox="1"/>
          <p:nvPr/>
        </p:nvSpPr>
        <p:spPr>
          <a:xfrm>
            <a:off x="1055239" y="2950297"/>
            <a:ext cx="7386147" cy="18062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</a:pPr>
            <a:r>
              <a:rPr lang="en-US" sz="4000" err="1"/>
              <a:t>Otros</a:t>
            </a:r>
            <a:r>
              <a:rPr lang="en-US" sz="4000"/>
              <a:t> </a:t>
            </a:r>
            <a:r>
              <a:rPr lang="en-US" sz="4000" err="1"/>
              <a:t>procesos</a:t>
            </a:r>
            <a:r>
              <a:rPr lang="en-US" sz="4000"/>
              <a:t> </a:t>
            </a:r>
            <a:r>
              <a:rPr lang="en-US" sz="4000" err="1"/>
              <a:t>pueden</a:t>
            </a:r>
            <a:r>
              <a:rPr lang="en-US" sz="4000"/>
              <a:t> </a:t>
            </a:r>
            <a:r>
              <a:rPr lang="en-US" sz="4000" err="1"/>
              <a:t>ejecutar</a:t>
            </a:r>
            <a:r>
              <a:rPr lang="en-US" sz="4000"/>
              <a:t> y </a:t>
            </a:r>
            <a:r>
              <a:rPr lang="en-US" sz="4000" err="1"/>
              <a:t>gestionar</a:t>
            </a:r>
            <a:r>
              <a:rPr lang="en-US" sz="4000"/>
              <a:t> </a:t>
            </a:r>
            <a:r>
              <a:rPr lang="en-US" sz="4000" err="1"/>
              <a:t>contenedores</a:t>
            </a:r>
            <a:r>
              <a:rPr lang="en-US" sz="4000"/>
              <a:t>, </a:t>
            </a:r>
            <a:r>
              <a:rPr lang="en-US" sz="4000" err="1"/>
              <a:t>imágenes</a:t>
            </a:r>
            <a:r>
              <a:rPr lang="en-US" sz="4000"/>
              <a:t> y redes. </a:t>
            </a:r>
          </a:p>
        </p:txBody>
      </p:sp>
      <p:pic>
        <p:nvPicPr>
          <p:cNvPr id="15" name="Gráfico 14" descr="Reseña de cliente contorno">
            <a:extLst>
              <a:ext uri="{FF2B5EF4-FFF2-40B4-BE49-F238E27FC236}">
                <a16:creationId xmlns:a16="http://schemas.microsoft.com/office/drawing/2014/main" id="{FCCF0CEA-8E58-8E21-479B-6711ED4216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55239" y="1782903"/>
            <a:ext cx="682061" cy="682061"/>
          </a:xfrm>
          <a:prstGeom prst="rect">
            <a:avLst/>
          </a:prstGeom>
        </p:spPr>
      </p:pic>
      <p:pic>
        <p:nvPicPr>
          <p:cNvPr id="20" name="Picture 2" descr="Qué es un malware de tipo &quot;Troyano&quot;? | ESET">
            <a:extLst>
              <a:ext uri="{FF2B5EF4-FFF2-40B4-BE49-F238E27FC236}">
                <a16:creationId xmlns:a16="http://schemas.microsoft.com/office/drawing/2014/main" id="{E01903F4-E7B2-F231-7784-3A55C47005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99427" y="3729127"/>
            <a:ext cx="1984974" cy="1992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Qué es Docker? | Arquitecto IT">
            <a:extLst>
              <a:ext uri="{FF2B5EF4-FFF2-40B4-BE49-F238E27FC236}">
                <a16:creationId xmlns:a16="http://schemas.microsoft.com/office/drawing/2014/main" id="{09A1F10C-63C2-94CE-EDB2-432E5C9B96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213985" y="3880893"/>
            <a:ext cx="666835" cy="444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073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EEA55C3-0D1A-1E3E-75A4-296BE2BEC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Índice</a:t>
            </a:r>
            <a:endParaRPr lang="en-US" sz="3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15" name="Marcador de contenido 2">
            <a:extLst>
              <a:ext uri="{FF2B5EF4-FFF2-40B4-BE49-F238E27FC236}">
                <a16:creationId xmlns:a16="http://schemas.microsoft.com/office/drawing/2014/main" id="{F05046BF-EB42-14A4-0C0E-149EE243E83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5200049"/>
              </p:ext>
            </p:extLst>
          </p:nvPr>
        </p:nvGraphicFramePr>
        <p:xfrm>
          <a:off x="5093208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014896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5658EE-9550-F720-2BFF-D11B46CFE1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9D8D06-081E-E4EF-B235-73795623A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3912" y="224459"/>
            <a:ext cx="9601200" cy="622852"/>
          </a:xfrm>
        </p:spPr>
        <p:txBody>
          <a:bodyPr>
            <a:normAutofit fontScale="90000"/>
          </a:bodyPr>
          <a:lstStyle/>
          <a:p>
            <a:r>
              <a:rPr lang="es-ES"/>
              <a:t>4. Host de Docker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7AA6EC05-A42B-E162-13AD-0162815EE57D}"/>
              </a:ext>
            </a:extLst>
          </p:cNvPr>
          <p:cNvSpPr txBox="1"/>
          <p:nvPr/>
        </p:nvSpPr>
        <p:spPr>
          <a:xfrm>
            <a:off x="993912" y="847311"/>
            <a:ext cx="28696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>
                <a:latin typeface="Calibri" panose="020F0502020204030204" pitchFamily="34" charset="0"/>
                <a:cs typeface="Calibri" panose="020F0502020204030204" pitchFamily="34" charset="0"/>
              </a:rPr>
              <a:t>Docker daemon</a:t>
            </a:r>
            <a:endParaRPr lang="es-ES" sz="320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902493DA-DB74-DF6E-8AFB-13CAB75ADD69}"/>
              </a:ext>
            </a:extLst>
          </p:cNvPr>
          <p:cNvSpPr txBox="1"/>
          <p:nvPr/>
        </p:nvSpPr>
        <p:spPr>
          <a:xfrm>
            <a:off x="1607125" y="1684997"/>
            <a:ext cx="7386147" cy="73988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cap="all">
                <a:latin typeface="+mj-lt"/>
                <a:ea typeface="+mj-ea"/>
                <a:cs typeface="+mj-cs"/>
              </a:rPr>
              <a:t>¿</a:t>
            </a:r>
            <a:r>
              <a:rPr lang="en-US" sz="3600" cap="all" err="1">
                <a:latin typeface="+mj-lt"/>
                <a:ea typeface="+mj-ea"/>
                <a:cs typeface="+mj-cs"/>
              </a:rPr>
              <a:t>Qué</a:t>
            </a:r>
            <a:r>
              <a:rPr lang="en-US" sz="3600" cap="all">
                <a:latin typeface="+mj-lt"/>
                <a:ea typeface="+mj-ea"/>
                <a:cs typeface="+mj-cs"/>
              </a:rPr>
              <a:t> </a:t>
            </a:r>
            <a:r>
              <a:rPr lang="en-US" sz="3600" cap="all" err="1">
                <a:latin typeface="+mj-lt"/>
                <a:ea typeface="+mj-ea"/>
                <a:cs typeface="+mj-cs"/>
              </a:rPr>
              <a:t>implica</a:t>
            </a:r>
            <a:r>
              <a:rPr lang="en-US" sz="3600" cap="all">
                <a:latin typeface="+mj-lt"/>
                <a:ea typeface="+mj-ea"/>
                <a:cs typeface="+mj-cs"/>
              </a:rPr>
              <a:t> </a:t>
            </a:r>
            <a:r>
              <a:rPr lang="en-US" sz="3600" cap="all" err="1">
                <a:latin typeface="+mj-lt"/>
                <a:ea typeface="+mj-ea"/>
                <a:cs typeface="+mj-cs"/>
              </a:rPr>
              <a:t>exponer</a:t>
            </a:r>
            <a:r>
              <a:rPr lang="en-US" sz="3600" cap="all">
                <a:latin typeface="+mj-lt"/>
                <a:ea typeface="+mj-ea"/>
                <a:cs typeface="+mj-cs"/>
              </a:rPr>
              <a:t> DOCKERD?</a:t>
            </a:r>
          </a:p>
        </p:txBody>
      </p:sp>
      <p:pic>
        <p:nvPicPr>
          <p:cNvPr id="15" name="Gráfico 14" descr="Reseña de cliente contorno">
            <a:extLst>
              <a:ext uri="{FF2B5EF4-FFF2-40B4-BE49-F238E27FC236}">
                <a16:creationId xmlns:a16="http://schemas.microsoft.com/office/drawing/2014/main" id="{D7F87CF2-B11E-2824-0F40-1E394F5E9E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55239" y="1782903"/>
            <a:ext cx="682061" cy="682061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38401884-4AF1-F1AA-46BB-39CA0AA43AB7}"/>
              </a:ext>
            </a:extLst>
          </p:cNvPr>
          <p:cNvSpPr txBox="1"/>
          <p:nvPr/>
        </p:nvSpPr>
        <p:spPr>
          <a:xfrm>
            <a:off x="1055239" y="3629975"/>
            <a:ext cx="8894679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/>
              <a:t>CI/CD - Docker in Docker (</a:t>
            </a:r>
            <a:r>
              <a:rPr lang="es-ES" sz="2800" err="1"/>
              <a:t>dind</a:t>
            </a:r>
            <a:r>
              <a:rPr lang="es-ES" sz="2800"/>
              <a:t>):</a:t>
            </a:r>
          </a:p>
          <a:p>
            <a:r>
              <a:rPr lang="es-ES" sz="2400"/>
              <a:t>docker run -</a:t>
            </a:r>
            <a:r>
              <a:rPr lang="es-ES" sz="2400" err="1"/>
              <a:t>it</a:t>
            </a:r>
            <a:r>
              <a:rPr lang="es-ES" sz="2400"/>
              <a:t> -v </a:t>
            </a:r>
            <a:r>
              <a:rPr lang="es-ES" sz="2400">
                <a:effectLst/>
                <a:latin typeface="inherit"/>
              </a:rPr>
              <a:t>/</a:t>
            </a:r>
            <a:r>
              <a:rPr lang="es-ES" sz="2400" err="1">
                <a:effectLst/>
                <a:latin typeface="inherit"/>
              </a:rPr>
              <a:t>var</a:t>
            </a:r>
            <a:r>
              <a:rPr lang="es-ES" sz="2400">
                <a:effectLst/>
                <a:latin typeface="inherit"/>
              </a:rPr>
              <a:t>/run/</a:t>
            </a:r>
            <a:r>
              <a:rPr lang="es-ES" sz="2400" err="1">
                <a:effectLst/>
                <a:latin typeface="inherit"/>
              </a:rPr>
              <a:t>docker.sock</a:t>
            </a:r>
            <a:r>
              <a:rPr lang="es-ES" sz="2400">
                <a:effectLst/>
                <a:latin typeface="inherit"/>
              </a:rPr>
              <a:t>:/</a:t>
            </a:r>
            <a:r>
              <a:rPr lang="es-ES" sz="240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var</a:t>
            </a:r>
            <a:r>
              <a:rPr lang="es-ES" sz="240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/run/</a:t>
            </a:r>
            <a:r>
              <a:rPr lang="es-ES" sz="240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docker.sock</a:t>
            </a:r>
            <a:r>
              <a:rPr lang="es-ES" sz="240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docker </a:t>
            </a:r>
            <a:r>
              <a:rPr lang="es-ES" sz="240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sh</a:t>
            </a:r>
            <a:endParaRPr lang="es-ES" sz="240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3456DBF-61BD-53CB-518A-D29E2FF58DE4}"/>
              </a:ext>
            </a:extLst>
          </p:cNvPr>
          <p:cNvSpPr txBox="1"/>
          <p:nvPr/>
        </p:nvSpPr>
        <p:spPr>
          <a:xfrm>
            <a:off x="1055239" y="2677789"/>
            <a:ext cx="9865393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/>
              <a:t>Monitorización</a:t>
            </a:r>
          </a:p>
          <a:p>
            <a:r>
              <a:rPr lang="es-ES" sz="2400"/>
              <a:t>docker run -d -v </a:t>
            </a:r>
            <a:r>
              <a:rPr lang="es-ES" sz="2400">
                <a:effectLst/>
                <a:latin typeface="inherit"/>
              </a:rPr>
              <a:t>/</a:t>
            </a:r>
            <a:r>
              <a:rPr lang="es-ES" sz="2400" err="1">
                <a:effectLst/>
                <a:latin typeface="inherit"/>
              </a:rPr>
              <a:t>var</a:t>
            </a:r>
            <a:r>
              <a:rPr lang="es-ES" sz="2400">
                <a:effectLst/>
                <a:latin typeface="inherit"/>
              </a:rPr>
              <a:t>/run/</a:t>
            </a:r>
            <a:r>
              <a:rPr lang="es-ES" sz="2400" err="1">
                <a:effectLst/>
                <a:latin typeface="inherit"/>
              </a:rPr>
              <a:t>docker.sock</a:t>
            </a:r>
            <a:r>
              <a:rPr lang="es-ES" sz="2400">
                <a:effectLst/>
                <a:latin typeface="inherit"/>
              </a:rPr>
              <a:t>:/</a:t>
            </a:r>
            <a:r>
              <a:rPr lang="es-ES" sz="240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var</a:t>
            </a:r>
            <a:r>
              <a:rPr lang="es-ES" sz="240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/run/</a:t>
            </a:r>
            <a:r>
              <a:rPr lang="es-ES" sz="240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docker.sock</a:t>
            </a:r>
            <a:r>
              <a:rPr lang="es-ES" sz="240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240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</a:t>
            </a:r>
            <a:r>
              <a:rPr lang="es-ES" sz="2400" err="1"/>
              <a:t>oogle</a:t>
            </a:r>
            <a:r>
              <a:rPr lang="es-ES" sz="2400"/>
              <a:t>/</a:t>
            </a:r>
            <a:r>
              <a:rPr lang="es-ES" sz="2400" err="1"/>
              <a:t>cadvisor</a:t>
            </a:r>
            <a:endParaRPr lang="es-ES" sz="240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02599791-6381-6D43-50B1-5AC818465F4A}"/>
              </a:ext>
            </a:extLst>
          </p:cNvPr>
          <p:cNvSpPr txBox="1"/>
          <p:nvPr/>
        </p:nvSpPr>
        <p:spPr>
          <a:xfrm>
            <a:off x="1055239" y="4595413"/>
            <a:ext cx="10160217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/>
              <a:t>Orquestación</a:t>
            </a:r>
          </a:p>
          <a:p>
            <a:r>
              <a:rPr lang="es-ES" sz="2400"/>
              <a:t>docker run -d -v </a:t>
            </a:r>
            <a:r>
              <a:rPr lang="es-ES" sz="2400">
                <a:effectLst/>
                <a:latin typeface="inherit"/>
              </a:rPr>
              <a:t>/</a:t>
            </a:r>
            <a:r>
              <a:rPr lang="es-ES" sz="2400" err="1">
                <a:effectLst/>
                <a:latin typeface="inherit"/>
              </a:rPr>
              <a:t>var</a:t>
            </a:r>
            <a:r>
              <a:rPr lang="es-ES" sz="2400">
                <a:effectLst/>
                <a:latin typeface="inherit"/>
              </a:rPr>
              <a:t>/run/</a:t>
            </a:r>
            <a:r>
              <a:rPr lang="es-ES" sz="2400" err="1">
                <a:effectLst/>
                <a:latin typeface="inherit"/>
              </a:rPr>
              <a:t>docker.sock</a:t>
            </a:r>
            <a:r>
              <a:rPr lang="es-ES" sz="2400">
                <a:effectLst/>
                <a:latin typeface="inherit"/>
              </a:rPr>
              <a:t>:/</a:t>
            </a:r>
            <a:r>
              <a:rPr lang="es-ES" sz="240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var</a:t>
            </a:r>
            <a:r>
              <a:rPr lang="es-ES" sz="240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/run/</a:t>
            </a:r>
            <a:r>
              <a:rPr lang="es-ES" sz="240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docker.sock</a:t>
            </a:r>
            <a:r>
              <a:rPr lang="es-ES" sz="240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240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portainer</a:t>
            </a:r>
            <a:r>
              <a:rPr lang="es-ES" sz="240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es-ES" sz="240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portainer</a:t>
            </a:r>
            <a:endParaRPr lang="es-ES" sz="240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8AEB4D61-1177-EC55-9253-20389F679129}"/>
              </a:ext>
            </a:extLst>
          </p:cNvPr>
          <p:cNvSpPr txBox="1"/>
          <p:nvPr/>
        </p:nvSpPr>
        <p:spPr>
          <a:xfrm>
            <a:off x="1100159" y="5573095"/>
            <a:ext cx="94942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/>
              <a:t>Tener Docker Host en diferente máquina que Docker CLI </a:t>
            </a:r>
          </a:p>
        </p:txBody>
      </p:sp>
    </p:spTree>
    <p:extLst>
      <p:ext uri="{BB962C8B-B14F-4D97-AF65-F5344CB8AC3E}">
        <p14:creationId xmlns:p14="http://schemas.microsoft.com/office/powerpoint/2010/main" val="28979773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FE95A8-D2A0-B903-9F87-0451E972CA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61BDD2-48E6-C221-A1DC-881B1BD68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3912" y="224459"/>
            <a:ext cx="9601200" cy="622852"/>
          </a:xfrm>
        </p:spPr>
        <p:txBody>
          <a:bodyPr>
            <a:normAutofit fontScale="90000"/>
          </a:bodyPr>
          <a:lstStyle/>
          <a:p>
            <a:r>
              <a:rPr lang="es-ES"/>
              <a:t>4. Host de Docker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83B3D1A5-039D-4272-8F1F-77937B53180A}"/>
              </a:ext>
            </a:extLst>
          </p:cNvPr>
          <p:cNvSpPr txBox="1"/>
          <p:nvPr/>
        </p:nvSpPr>
        <p:spPr>
          <a:xfrm>
            <a:off x="993912" y="1659285"/>
            <a:ext cx="777240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>
                <a:solidFill>
                  <a:srgbClr val="0D0D0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s-ES" sz="2800" b="0" i="0">
                <a:solidFill>
                  <a:srgbClr val="0D0D0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roporciona una plataforma para gestionar contenedores a nivel de sistema. </a:t>
            </a:r>
            <a:endParaRPr lang="es-ES" sz="280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 trata de un proyecto open source, que fue creado por Docker, Inc. en 2016, junto a Google e IBM.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 2017, fue donado a la Cloud Native Computing </a:t>
            </a:r>
            <a:r>
              <a:rPr lang="es-ES" sz="280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Foundation</a:t>
            </a:r>
            <a:r>
              <a:rPr lang="es-ES" sz="280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(CNCF) y, en 2019, se convirtió en un proyecto graduado de la CNCF.</a:t>
            </a:r>
            <a:r>
              <a:rPr lang="es-ES" sz="280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s-ES" sz="28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D6537B91-B20C-4A33-8A13-957DFA1280E1}"/>
              </a:ext>
            </a:extLst>
          </p:cNvPr>
          <p:cNvSpPr txBox="1"/>
          <p:nvPr/>
        </p:nvSpPr>
        <p:spPr>
          <a:xfrm>
            <a:off x="993912" y="847311"/>
            <a:ext cx="20197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 err="1">
                <a:latin typeface="Calibri" panose="020F0502020204030204" pitchFamily="34" charset="0"/>
                <a:cs typeface="Calibri" panose="020F0502020204030204" pitchFamily="34" charset="0"/>
              </a:rPr>
              <a:t>containerd</a:t>
            </a:r>
            <a:endParaRPr lang="es-ES" sz="3200"/>
          </a:p>
        </p:txBody>
      </p:sp>
      <p:pic>
        <p:nvPicPr>
          <p:cNvPr id="5" name="Marcador de contenido 2">
            <a:extLst>
              <a:ext uri="{FF2B5EF4-FFF2-40B4-BE49-F238E27FC236}">
                <a16:creationId xmlns:a16="http://schemas.microsoft.com/office/drawing/2014/main" id="{BDDF80AF-A197-77EA-C4FE-42CFD70386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641947" y="1170570"/>
            <a:ext cx="3470539" cy="4516859"/>
          </a:xfrm>
          <a:prstGeom prst="rect">
            <a:avLst/>
          </a:prstGeom>
        </p:spPr>
      </p:pic>
      <p:sp>
        <p:nvSpPr>
          <p:cNvPr id="7" name="Flecha derecha 6">
            <a:extLst>
              <a:ext uri="{FF2B5EF4-FFF2-40B4-BE49-F238E27FC236}">
                <a16:creationId xmlns:a16="http://schemas.microsoft.com/office/drawing/2014/main" id="{4187C1CC-7773-BD43-871A-64C656913196}"/>
              </a:ext>
            </a:extLst>
          </p:cNvPr>
          <p:cNvSpPr/>
          <p:nvPr/>
        </p:nvSpPr>
        <p:spPr>
          <a:xfrm rot="8100000">
            <a:off x="11062122" y="4299749"/>
            <a:ext cx="691917" cy="549079"/>
          </a:xfrm>
          <a:prstGeom prst="rightArrow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17252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4B4DAA-7834-2C42-5E55-46DF767366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974B30-08E7-68AC-57E5-77DA16873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3912" y="224459"/>
            <a:ext cx="9601200" cy="622852"/>
          </a:xfrm>
        </p:spPr>
        <p:txBody>
          <a:bodyPr>
            <a:normAutofit fontScale="90000"/>
          </a:bodyPr>
          <a:lstStyle/>
          <a:p>
            <a:r>
              <a:rPr lang="es-ES"/>
              <a:t>4. Host de Docker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BD4C309B-8528-6E82-181B-5D4B46E83F7E}"/>
              </a:ext>
            </a:extLst>
          </p:cNvPr>
          <p:cNvSpPr txBox="1"/>
          <p:nvPr/>
        </p:nvSpPr>
        <p:spPr>
          <a:xfrm>
            <a:off x="993912" y="1659285"/>
            <a:ext cx="777240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s-ES" sz="280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ncargado de interaccionar con el </a:t>
            </a:r>
            <a:r>
              <a:rPr lang="es-ES" sz="280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kernel</a:t>
            </a:r>
            <a:r>
              <a:rPr lang="es-ES" sz="280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del host de la máquina anfitriona donde se ejecutan los contenedores. Low </a:t>
            </a:r>
            <a:r>
              <a:rPr lang="es-ES" sz="280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level</a:t>
            </a:r>
            <a:r>
              <a:rPr lang="es-ES" sz="280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280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Runtime</a:t>
            </a:r>
            <a:r>
              <a:rPr lang="es-ES" sz="280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Utiliza el componente </a:t>
            </a:r>
            <a:r>
              <a:rPr lang="es-ES" sz="280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libcontainer</a:t>
            </a:r>
            <a:r>
              <a:rPr lang="es-ES" sz="280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para interaccionar con el sistema operativo del host.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 trata de una implementación de código abierto de la especificación OCI </a:t>
            </a:r>
            <a:r>
              <a:rPr lang="es-ES" sz="280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Runtime</a:t>
            </a:r>
            <a:r>
              <a:rPr lang="es-ES" sz="280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280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Specification</a:t>
            </a:r>
            <a:r>
              <a:rPr lang="es-ES" sz="280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que describe cómo tiene que ser la configuración, el entorno de ejecución y el ciclo de vida de un contenedor.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C2CBB739-FC09-E2EA-EE05-5E5BC03821B6}"/>
              </a:ext>
            </a:extLst>
          </p:cNvPr>
          <p:cNvSpPr txBox="1"/>
          <p:nvPr/>
        </p:nvSpPr>
        <p:spPr>
          <a:xfrm>
            <a:off x="993912" y="847311"/>
            <a:ext cx="9412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 err="1">
                <a:latin typeface="Calibri" panose="020F0502020204030204" pitchFamily="34" charset="0"/>
                <a:cs typeface="Calibri" panose="020F0502020204030204" pitchFamily="34" charset="0"/>
              </a:rPr>
              <a:t>runc</a:t>
            </a:r>
            <a:endParaRPr lang="es-ES" sz="3200"/>
          </a:p>
        </p:txBody>
      </p:sp>
      <p:pic>
        <p:nvPicPr>
          <p:cNvPr id="5" name="Marcador de contenido 2">
            <a:extLst>
              <a:ext uri="{FF2B5EF4-FFF2-40B4-BE49-F238E27FC236}">
                <a16:creationId xmlns:a16="http://schemas.microsoft.com/office/drawing/2014/main" id="{15FD4CE3-1498-C518-9BEE-CADF15ED6A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641947" y="1170570"/>
            <a:ext cx="3470539" cy="4516859"/>
          </a:xfrm>
          <a:prstGeom prst="rect">
            <a:avLst/>
          </a:prstGeom>
        </p:spPr>
      </p:pic>
      <p:sp>
        <p:nvSpPr>
          <p:cNvPr id="7" name="Flecha derecha 6">
            <a:extLst>
              <a:ext uri="{FF2B5EF4-FFF2-40B4-BE49-F238E27FC236}">
                <a16:creationId xmlns:a16="http://schemas.microsoft.com/office/drawing/2014/main" id="{308DCD3F-91C3-66BB-673F-7FE3CE3AEF9D}"/>
              </a:ext>
            </a:extLst>
          </p:cNvPr>
          <p:cNvSpPr/>
          <p:nvPr/>
        </p:nvSpPr>
        <p:spPr>
          <a:xfrm rot="8100000">
            <a:off x="11068748" y="4697313"/>
            <a:ext cx="691917" cy="549079"/>
          </a:xfrm>
          <a:prstGeom prst="rightArrow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43831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62C00649-F65E-95DA-EA6A-577FA754F6B2}"/>
              </a:ext>
            </a:extLst>
          </p:cNvPr>
          <p:cNvSpPr txBox="1"/>
          <p:nvPr/>
        </p:nvSpPr>
        <p:spPr>
          <a:xfrm>
            <a:off x="5204475" y="3079865"/>
            <a:ext cx="1783049" cy="6982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84048" indent="-384048" defTabSz="914400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</a:pPr>
            <a:r>
              <a:rPr lang="en-US" sz="3200">
                <a:solidFill>
                  <a:schemeClr val="tx2"/>
                </a:solidFill>
              </a:rPr>
              <a:t>¿Dudas?</a:t>
            </a:r>
          </a:p>
        </p:txBody>
      </p:sp>
    </p:spTree>
    <p:extLst>
      <p:ext uri="{BB962C8B-B14F-4D97-AF65-F5344CB8AC3E}">
        <p14:creationId xmlns:p14="http://schemas.microsoft.com/office/powerpoint/2010/main" val="2749883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F8E848C-745B-9089-6493-D264D72DBE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7D1F887-7A88-CA15-D5F9-7E1FA26505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90966" y="3428999"/>
            <a:ext cx="4805691" cy="838831"/>
          </a:xfrm>
        </p:spPr>
        <p:txBody>
          <a:bodyPr anchor="b">
            <a:normAutofit/>
          </a:bodyPr>
          <a:lstStyle/>
          <a:p>
            <a:pPr algn="l">
              <a:spcAft>
                <a:spcPts val="600"/>
              </a:spcAft>
            </a:pPr>
            <a:r>
              <a:rPr lang="es-ES" sz="2000">
                <a:solidFill>
                  <a:schemeClr val="tx2"/>
                </a:solidFill>
              </a:rPr>
              <a:t>1. Introducción</a:t>
            </a:r>
          </a:p>
        </p:txBody>
      </p:sp>
      <p:pic>
        <p:nvPicPr>
          <p:cNvPr id="6" name="Gráfico 5" descr="Pared de ladrillo de edificio contorno">
            <a:extLst>
              <a:ext uri="{FF2B5EF4-FFF2-40B4-BE49-F238E27FC236}">
                <a16:creationId xmlns:a16="http://schemas.microsoft.com/office/drawing/2014/main" id="{0707B01C-7322-EF78-5959-5D1E2972C8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036897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813012-90C5-D29B-111F-748EB0F6CF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631FCC-FA63-D922-DD85-A0F4ED9B1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3912" y="224459"/>
            <a:ext cx="9601200" cy="622852"/>
          </a:xfrm>
        </p:spPr>
        <p:txBody>
          <a:bodyPr>
            <a:normAutofit fontScale="90000"/>
          </a:bodyPr>
          <a:lstStyle/>
          <a:p>
            <a:r>
              <a:rPr lang="es-ES"/>
              <a:t>1. Introducción</a:t>
            </a:r>
          </a:p>
        </p:txBody>
      </p:sp>
      <p:pic>
        <p:nvPicPr>
          <p:cNvPr id="4098" name="Picture 2" descr="Docker Architecture diagram">
            <a:extLst>
              <a:ext uri="{FF2B5EF4-FFF2-40B4-BE49-F238E27FC236}">
                <a16:creationId xmlns:a16="http://schemas.microsoft.com/office/drawing/2014/main" id="{B8E72FF8-5195-8A2D-16E9-D2515E5A85D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340" y="900320"/>
            <a:ext cx="10486748" cy="5532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7688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678C93-0E2D-A8F9-0C74-782723FB20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5246E1-B37C-1DC2-28FC-47CCCCB07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3912" y="224459"/>
            <a:ext cx="9601200" cy="622852"/>
          </a:xfrm>
        </p:spPr>
        <p:txBody>
          <a:bodyPr>
            <a:normAutofit fontScale="90000"/>
          </a:bodyPr>
          <a:lstStyle/>
          <a:p>
            <a:r>
              <a:rPr lang="es-ES"/>
              <a:t>1. Introducción</a:t>
            </a:r>
          </a:p>
        </p:txBody>
      </p:sp>
      <p:pic>
        <p:nvPicPr>
          <p:cNvPr id="3" name="Marcador de contenido 3">
            <a:extLst>
              <a:ext uri="{FF2B5EF4-FFF2-40B4-BE49-F238E27FC236}">
                <a16:creationId xmlns:a16="http://schemas.microsoft.com/office/drawing/2014/main" id="{FB10C65C-78AF-2576-2E90-7F62DC001F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372" y="752834"/>
            <a:ext cx="11136441" cy="5602466"/>
          </a:xfrm>
          <a:prstGeom prst="rect">
            <a:avLst/>
          </a:prstGeom>
        </p:spPr>
      </p:pic>
      <p:sp>
        <p:nvSpPr>
          <p:cNvPr id="5" name="Elipse 4">
            <a:extLst>
              <a:ext uri="{FF2B5EF4-FFF2-40B4-BE49-F238E27FC236}">
                <a16:creationId xmlns:a16="http://schemas.microsoft.com/office/drawing/2014/main" id="{A516E07E-E700-275D-71CC-BC1035C03D06}"/>
              </a:ext>
            </a:extLst>
          </p:cNvPr>
          <p:cNvSpPr/>
          <p:nvPr/>
        </p:nvSpPr>
        <p:spPr>
          <a:xfrm>
            <a:off x="3829878" y="1622382"/>
            <a:ext cx="715617" cy="66923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0ED0C7CA-BB6F-9796-5171-0C5AE05FE9C0}"/>
              </a:ext>
            </a:extLst>
          </p:cNvPr>
          <p:cNvSpPr/>
          <p:nvPr/>
        </p:nvSpPr>
        <p:spPr>
          <a:xfrm>
            <a:off x="7447722" y="1622381"/>
            <a:ext cx="715617" cy="66923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05FFB6D2-80B2-F294-2AB6-28E30933C9B9}"/>
              </a:ext>
            </a:extLst>
          </p:cNvPr>
          <p:cNvSpPr/>
          <p:nvPr/>
        </p:nvSpPr>
        <p:spPr>
          <a:xfrm>
            <a:off x="5618922" y="4869164"/>
            <a:ext cx="715617" cy="66923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Flecha abajo 8">
            <a:extLst>
              <a:ext uri="{FF2B5EF4-FFF2-40B4-BE49-F238E27FC236}">
                <a16:creationId xmlns:a16="http://schemas.microsoft.com/office/drawing/2014/main" id="{0B1ECCD6-A6B6-ECC4-CA2D-DDADF1755891}"/>
              </a:ext>
            </a:extLst>
          </p:cNvPr>
          <p:cNvSpPr/>
          <p:nvPr/>
        </p:nvSpPr>
        <p:spPr>
          <a:xfrm rot="19271861">
            <a:off x="7765050" y="5589524"/>
            <a:ext cx="482758" cy="59066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793B2947-7D97-2A24-BF9E-6F3F2C1B3442}"/>
              </a:ext>
            </a:extLst>
          </p:cNvPr>
          <p:cNvSpPr txBox="1"/>
          <p:nvPr/>
        </p:nvSpPr>
        <p:spPr>
          <a:xfrm>
            <a:off x="8379606" y="5872488"/>
            <a:ext cx="27549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600">
                <a:latin typeface="Calibri" panose="020F0502020204030204" pitchFamily="34" charset="0"/>
                <a:cs typeface="Calibri" panose="020F0502020204030204" pitchFamily="34" charset="0"/>
              </a:rPr>
              <a:t>Host de Docker puede no estar</a:t>
            </a:r>
          </a:p>
          <a:p>
            <a:pPr algn="ctr"/>
            <a:r>
              <a:rPr lang="es-ES" sz="1600">
                <a:latin typeface="Calibri" panose="020F0502020204030204" pitchFamily="34" charset="0"/>
                <a:cs typeface="Calibri" panose="020F0502020204030204" pitchFamily="34" charset="0"/>
              </a:rPr>
              <a:t> en nuestra red local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599BD4C1-B987-1288-F4B7-D6638ED0EA6E}"/>
              </a:ext>
            </a:extLst>
          </p:cNvPr>
          <p:cNvSpPr/>
          <p:nvPr/>
        </p:nvSpPr>
        <p:spPr>
          <a:xfrm>
            <a:off x="5632175" y="2993982"/>
            <a:ext cx="715617" cy="66923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05071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  <p:bldP spid="9" grpId="1" animBg="1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FE377C-251E-E5F1-FB2A-91B726BC17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FA4A64-9E31-F3EB-A21A-11244B842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3912" y="224459"/>
            <a:ext cx="9601200" cy="622852"/>
          </a:xfrm>
        </p:spPr>
        <p:txBody>
          <a:bodyPr>
            <a:normAutofit fontScale="90000"/>
          </a:bodyPr>
          <a:lstStyle/>
          <a:p>
            <a:r>
              <a:rPr lang="es-ES"/>
              <a:t>1. Introducción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1FEB7A11-E642-F259-208B-32B55517980F}"/>
              </a:ext>
            </a:extLst>
          </p:cNvPr>
          <p:cNvSpPr txBox="1"/>
          <p:nvPr/>
        </p:nvSpPr>
        <p:spPr>
          <a:xfrm>
            <a:off x="1771195" y="1404506"/>
            <a:ext cx="402331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>
                <a:solidFill>
                  <a:srgbClr val="FF0000"/>
                </a:solidFill>
              </a:rPr>
              <a:t>Client</a:t>
            </a:r>
            <a:r>
              <a:rPr lang="es-ES" sz="2400"/>
              <a:t>:</a:t>
            </a:r>
          </a:p>
          <a:p>
            <a:r>
              <a:rPr lang="es-ES" sz="2400"/>
              <a:t> Cloud integration: 1.0.17</a:t>
            </a:r>
          </a:p>
          <a:p>
            <a:r>
              <a:rPr lang="es-ES" sz="2400"/>
              <a:t> </a:t>
            </a:r>
            <a:r>
              <a:rPr lang="es-ES" sz="2400" err="1"/>
              <a:t>Version</a:t>
            </a:r>
            <a:r>
              <a:rPr lang="es-ES" sz="2400"/>
              <a:t>:           20.10.7</a:t>
            </a:r>
          </a:p>
          <a:p>
            <a:r>
              <a:rPr lang="es-ES" sz="2400"/>
              <a:t> API </a:t>
            </a:r>
            <a:r>
              <a:rPr lang="es-ES" sz="2400" err="1"/>
              <a:t>version</a:t>
            </a:r>
            <a:r>
              <a:rPr lang="es-ES" sz="2400"/>
              <a:t>:       1.41</a:t>
            </a:r>
          </a:p>
          <a:p>
            <a:r>
              <a:rPr lang="es-ES" sz="2400"/>
              <a:t> </a:t>
            </a:r>
            <a:r>
              <a:rPr lang="es-ES" sz="2400" err="1"/>
              <a:t>Go</a:t>
            </a:r>
            <a:r>
              <a:rPr lang="es-ES" sz="2400"/>
              <a:t> </a:t>
            </a:r>
            <a:r>
              <a:rPr lang="es-ES" sz="2400" err="1"/>
              <a:t>version</a:t>
            </a:r>
            <a:r>
              <a:rPr lang="es-ES" sz="2400"/>
              <a:t>:        go1.16.4</a:t>
            </a:r>
          </a:p>
          <a:p>
            <a:r>
              <a:rPr lang="es-ES" sz="2400"/>
              <a:t> Git commit:        f0df350</a:t>
            </a:r>
          </a:p>
          <a:p>
            <a:r>
              <a:rPr lang="es-ES" sz="2400"/>
              <a:t> </a:t>
            </a:r>
            <a:r>
              <a:rPr lang="es-ES" sz="2400" err="1"/>
              <a:t>Built</a:t>
            </a:r>
            <a:r>
              <a:rPr lang="es-ES" sz="2400"/>
              <a:t>:             </a:t>
            </a:r>
            <a:r>
              <a:rPr lang="es-ES" sz="2400" err="1"/>
              <a:t>Wed</a:t>
            </a:r>
            <a:r>
              <a:rPr lang="es-ES" sz="2400"/>
              <a:t> Jun  2 11:56   OS/</a:t>
            </a:r>
            <a:r>
              <a:rPr lang="es-ES" sz="2400" err="1"/>
              <a:t>Arch</a:t>
            </a:r>
            <a:r>
              <a:rPr lang="es-ES" sz="2400"/>
              <a:t>:           </a:t>
            </a:r>
            <a:r>
              <a:rPr lang="es-ES" sz="2400" err="1"/>
              <a:t>darwin</a:t>
            </a:r>
            <a:r>
              <a:rPr lang="es-ES" sz="2400"/>
              <a:t>/arm64</a:t>
            </a:r>
          </a:p>
          <a:p>
            <a:r>
              <a:rPr lang="es-ES" sz="2400"/>
              <a:t> </a:t>
            </a:r>
          </a:p>
          <a:p>
            <a:r>
              <a:rPr lang="es-ES" sz="2400"/>
              <a:t>Server: Docker </a:t>
            </a:r>
            <a:r>
              <a:rPr lang="es-ES" sz="2400" err="1"/>
              <a:t>Engine</a:t>
            </a:r>
            <a:r>
              <a:rPr lang="es-ES" sz="2400"/>
              <a:t> </a:t>
            </a:r>
          </a:p>
          <a:p>
            <a:r>
              <a:rPr lang="es-ES" sz="2400" b="1" err="1">
                <a:solidFill>
                  <a:srgbClr val="FF0000"/>
                </a:solidFill>
              </a:rPr>
              <a:t>Engine</a:t>
            </a:r>
            <a:r>
              <a:rPr lang="es-ES" sz="2400"/>
              <a:t>:</a:t>
            </a:r>
          </a:p>
          <a:p>
            <a:r>
              <a:rPr lang="es-ES" sz="2400"/>
              <a:t>  </a:t>
            </a:r>
            <a:r>
              <a:rPr lang="es-ES" sz="2400" err="1"/>
              <a:t>Version</a:t>
            </a:r>
            <a:r>
              <a:rPr lang="es-ES" sz="2400"/>
              <a:t>:          20.10.7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B600BAE1-CB66-5D0C-18A9-B20D268B5C9D}"/>
              </a:ext>
            </a:extLst>
          </p:cNvPr>
          <p:cNvSpPr txBox="1"/>
          <p:nvPr/>
        </p:nvSpPr>
        <p:spPr>
          <a:xfrm>
            <a:off x="6397491" y="1404506"/>
            <a:ext cx="4399723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>
                <a:solidFill>
                  <a:srgbClr val="FF0000"/>
                </a:solidFill>
              </a:rPr>
              <a:t>API </a:t>
            </a:r>
            <a:r>
              <a:rPr lang="es-ES" sz="2400" b="1" err="1">
                <a:solidFill>
                  <a:srgbClr val="FF0000"/>
                </a:solidFill>
              </a:rPr>
              <a:t>version</a:t>
            </a:r>
            <a:r>
              <a:rPr lang="es-ES" sz="2400"/>
              <a:t>:      1.41</a:t>
            </a:r>
          </a:p>
          <a:p>
            <a:r>
              <a:rPr lang="es-ES" sz="2400"/>
              <a:t>  </a:t>
            </a:r>
            <a:r>
              <a:rPr lang="es-ES" sz="2400" err="1"/>
              <a:t>Go</a:t>
            </a:r>
            <a:r>
              <a:rPr lang="es-ES" sz="2400"/>
              <a:t> </a:t>
            </a:r>
            <a:r>
              <a:rPr lang="es-ES" sz="2400" err="1"/>
              <a:t>version</a:t>
            </a:r>
            <a:r>
              <a:rPr lang="es-ES" sz="2400"/>
              <a:t>:       go1.13.15</a:t>
            </a:r>
          </a:p>
          <a:p>
            <a:r>
              <a:rPr lang="es-ES" sz="2400"/>
              <a:t>  Git commit:       b0f5bc3</a:t>
            </a:r>
          </a:p>
          <a:p>
            <a:r>
              <a:rPr lang="es-ES" sz="2400"/>
              <a:t>  </a:t>
            </a:r>
            <a:r>
              <a:rPr lang="es-ES" sz="2400" err="1"/>
              <a:t>Built</a:t>
            </a:r>
            <a:r>
              <a:rPr lang="es-ES" sz="2400"/>
              <a:t>:            </a:t>
            </a:r>
            <a:r>
              <a:rPr lang="es-ES" sz="2400" err="1"/>
              <a:t>Wed</a:t>
            </a:r>
            <a:r>
              <a:rPr lang="es-ES" sz="2400"/>
              <a:t> Jun  2 11:55:36</a:t>
            </a:r>
          </a:p>
          <a:p>
            <a:r>
              <a:rPr lang="es-ES" sz="2400"/>
              <a:t>  OS/</a:t>
            </a:r>
            <a:r>
              <a:rPr lang="es-ES" sz="2400" err="1"/>
              <a:t>Arch</a:t>
            </a:r>
            <a:r>
              <a:rPr lang="es-ES" sz="2400"/>
              <a:t>:          </a:t>
            </a:r>
            <a:r>
              <a:rPr lang="es-ES" sz="2400" err="1"/>
              <a:t>linux</a:t>
            </a:r>
            <a:r>
              <a:rPr lang="es-ES" sz="2400"/>
              <a:t>/arm64</a:t>
            </a:r>
          </a:p>
          <a:p>
            <a:r>
              <a:rPr lang="es-ES" sz="2400" b="1" err="1">
                <a:solidFill>
                  <a:srgbClr val="FF0000"/>
                </a:solidFill>
              </a:rPr>
              <a:t>containerd</a:t>
            </a:r>
            <a:r>
              <a:rPr lang="es-ES" sz="2400"/>
              <a:t>:</a:t>
            </a:r>
          </a:p>
          <a:p>
            <a:r>
              <a:rPr lang="es-ES" sz="2400"/>
              <a:t>  </a:t>
            </a:r>
            <a:r>
              <a:rPr lang="es-ES" sz="2400" err="1"/>
              <a:t>Version</a:t>
            </a:r>
            <a:r>
              <a:rPr lang="es-ES" sz="2400"/>
              <a:t>:          1.4.6</a:t>
            </a:r>
          </a:p>
          <a:p>
            <a:r>
              <a:rPr lang="es-ES" sz="2400"/>
              <a:t>  </a:t>
            </a:r>
            <a:r>
              <a:rPr lang="es-ES" sz="2400" err="1"/>
              <a:t>GitCommit</a:t>
            </a:r>
            <a:r>
              <a:rPr lang="es-ES" sz="2400"/>
              <a:t>:        d71fcd7d</a:t>
            </a:r>
          </a:p>
          <a:p>
            <a:r>
              <a:rPr lang="es-ES" sz="2400"/>
              <a:t> </a:t>
            </a:r>
            <a:r>
              <a:rPr lang="es-ES" sz="2400" err="1">
                <a:solidFill>
                  <a:srgbClr val="FF0000"/>
                </a:solidFill>
              </a:rPr>
              <a:t>runc</a:t>
            </a:r>
            <a:r>
              <a:rPr lang="es-ES" sz="2400"/>
              <a:t>:</a:t>
            </a:r>
          </a:p>
          <a:p>
            <a:r>
              <a:rPr lang="es-ES" sz="2400"/>
              <a:t>  </a:t>
            </a:r>
            <a:r>
              <a:rPr lang="es-ES" sz="2400" err="1"/>
              <a:t>Version</a:t>
            </a:r>
            <a:r>
              <a:rPr lang="es-ES" sz="2400"/>
              <a:t>:          1.0.0-rc95</a:t>
            </a:r>
          </a:p>
          <a:p>
            <a:r>
              <a:rPr lang="es-ES" sz="2400"/>
              <a:t>  </a:t>
            </a:r>
            <a:r>
              <a:rPr lang="es-ES" sz="2400" err="1"/>
              <a:t>GitCommit</a:t>
            </a:r>
            <a:r>
              <a:rPr lang="es-ES" sz="2400"/>
              <a:t>:        b9ee9c </a:t>
            </a:r>
          </a:p>
          <a:p>
            <a:r>
              <a:rPr lang="es-ES" sz="2400"/>
              <a:t>docker-</a:t>
            </a:r>
            <a:r>
              <a:rPr lang="es-ES" sz="2400" err="1"/>
              <a:t>init</a:t>
            </a:r>
            <a:r>
              <a:rPr lang="es-ES" sz="2400"/>
              <a:t>:</a:t>
            </a:r>
          </a:p>
          <a:p>
            <a:r>
              <a:rPr lang="es-ES" sz="2400"/>
              <a:t>  </a:t>
            </a:r>
            <a:r>
              <a:rPr lang="es-ES" sz="2400" err="1"/>
              <a:t>Version</a:t>
            </a:r>
            <a:r>
              <a:rPr lang="es-ES" sz="2400"/>
              <a:t>:          0.19.0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27C7883E-B5F0-9D1C-C75F-386F2293899E}"/>
              </a:ext>
            </a:extLst>
          </p:cNvPr>
          <p:cNvSpPr txBox="1"/>
          <p:nvPr/>
        </p:nvSpPr>
        <p:spPr>
          <a:xfrm>
            <a:off x="4784363" y="744512"/>
            <a:ext cx="1896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800" b="1" u="sng"/>
              <a:t>$ docker </a:t>
            </a:r>
            <a:r>
              <a:rPr lang="es-ES" sz="1800" b="1" u="sng" err="1"/>
              <a:t>version</a:t>
            </a:r>
            <a:endParaRPr lang="es-ES" sz="1800" b="1" u="sng"/>
          </a:p>
        </p:txBody>
      </p:sp>
    </p:spTree>
    <p:extLst>
      <p:ext uri="{BB962C8B-B14F-4D97-AF65-F5344CB8AC3E}">
        <p14:creationId xmlns:p14="http://schemas.microsoft.com/office/powerpoint/2010/main" val="1547705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CA8E544-7BB8-F4FA-E337-EB446AC6F3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826C7A4-78B5-1CD5-13A3-7F2E381919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66F082-62AA-2A14-912E-BCA0208D81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8A9297F-901B-909E-1388-DF4D299BD0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90966" y="3428999"/>
            <a:ext cx="4805691" cy="838831"/>
          </a:xfrm>
        </p:spPr>
        <p:txBody>
          <a:bodyPr anchor="b">
            <a:normAutofit/>
          </a:bodyPr>
          <a:lstStyle/>
          <a:p>
            <a:pPr algn="l">
              <a:spcAft>
                <a:spcPts val="600"/>
              </a:spcAft>
            </a:pPr>
            <a:r>
              <a:rPr lang="es-ES" sz="2000">
                <a:solidFill>
                  <a:schemeClr val="tx2"/>
                </a:solidFill>
              </a:rPr>
              <a:t>2. Cliente Docker</a:t>
            </a:r>
          </a:p>
        </p:txBody>
      </p:sp>
      <p:pic>
        <p:nvPicPr>
          <p:cNvPr id="6" name="Gráfico 5" descr="Pared de ladrillo de edificio contorno">
            <a:extLst>
              <a:ext uri="{FF2B5EF4-FFF2-40B4-BE49-F238E27FC236}">
                <a16:creationId xmlns:a16="http://schemas.microsoft.com/office/drawing/2014/main" id="{239C1936-E8D4-CDD7-F61F-935429C7EC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5903ECAF-F226-0917-0216-32ACCEAA06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63A78056-C7B5-9E16-3020-430FB941AD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3A1D86F4-3EB9-836E-3257-05EAFC5352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03956D54-361E-8660-9FE3-63553A2CAD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815983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21168D-FAF8-C561-2ADF-F4720C6AD5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59227C-7A83-53C9-85D3-101F0739F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3912" y="224459"/>
            <a:ext cx="9601200" cy="622852"/>
          </a:xfrm>
        </p:spPr>
        <p:txBody>
          <a:bodyPr>
            <a:normAutofit fontScale="90000"/>
          </a:bodyPr>
          <a:lstStyle/>
          <a:p>
            <a:r>
              <a:rPr lang="es-ES"/>
              <a:t>2. Cliente Docker</a:t>
            </a:r>
          </a:p>
        </p:txBody>
      </p:sp>
      <p:pic>
        <p:nvPicPr>
          <p:cNvPr id="7" name="Marcador de contenido 3">
            <a:extLst>
              <a:ext uri="{FF2B5EF4-FFF2-40B4-BE49-F238E27FC236}">
                <a16:creationId xmlns:a16="http://schemas.microsoft.com/office/drawing/2014/main" id="{DEAEC8A6-15A2-FB27-13E8-7930A6B64D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7315" y="847311"/>
            <a:ext cx="8877370" cy="4465984"/>
          </a:xfrm>
          <a:prstGeom prst="rect">
            <a:avLst/>
          </a:prstGeom>
        </p:spPr>
      </p:pic>
      <p:pic>
        <p:nvPicPr>
          <p:cNvPr id="5" name="Gráfico 4" descr="Usuario con relleno sólido">
            <a:extLst>
              <a:ext uri="{FF2B5EF4-FFF2-40B4-BE49-F238E27FC236}">
                <a16:creationId xmlns:a16="http://schemas.microsoft.com/office/drawing/2014/main" id="{F769B4B6-824F-776C-CBA7-F7B9596936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70165" y="3256597"/>
            <a:ext cx="914400" cy="914400"/>
          </a:xfrm>
          <a:prstGeom prst="rect">
            <a:avLst/>
          </a:prstGeom>
        </p:spPr>
      </p:pic>
      <p:sp>
        <p:nvSpPr>
          <p:cNvPr id="6" name="Flecha derecha 5">
            <a:extLst>
              <a:ext uri="{FF2B5EF4-FFF2-40B4-BE49-F238E27FC236}">
                <a16:creationId xmlns:a16="http://schemas.microsoft.com/office/drawing/2014/main" id="{E687331A-F79E-553E-314B-F55A111E5C1A}"/>
              </a:ext>
            </a:extLst>
          </p:cNvPr>
          <p:cNvSpPr/>
          <p:nvPr/>
        </p:nvSpPr>
        <p:spPr>
          <a:xfrm rot="16200000">
            <a:off x="2881407" y="2576464"/>
            <a:ext cx="691917" cy="549079"/>
          </a:xfrm>
          <a:prstGeom prst="rightArrow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31611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B9B2D1-67B4-F523-8DFE-2C68C41102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D7C720-AE79-919B-50CA-C90719B53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3912" y="224459"/>
            <a:ext cx="9601200" cy="622852"/>
          </a:xfrm>
        </p:spPr>
        <p:txBody>
          <a:bodyPr>
            <a:normAutofit fontScale="90000"/>
          </a:bodyPr>
          <a:lstStyle/>
          <a:p>
            <a:r>
              <a:rPr lang="es-ES"/>
              <a:t>2. Cliente Docker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BC6F3837-655F-C486-D450-3F19F06FC4F9}"/>
              </a:ext>
            </a:extLst>
          </p:cNvPr>
          <p:cNvSpPr txBox="1"/>
          <p:nvPr/>
        </p:nvSpPr>
        <p:spPr>
          <a:xfrm>
            <a:off x="993912" y="1139687"/>
            <a:ext cx="10137914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3200">
                <a:latin typeface="Calibri" panose="020F0502020204030204" pitchFamily="34" charset="0"/>
                <a:cs typeface="Calibri" panose="020F0502020204030204" pitchFamily="34" charset="0"/>
              </a:rPr>
              <a:t>Es la capa más cercana al usuario.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320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Permite interaccionar Host de Docker de una manera sencilla.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320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Existen diferentes CLI: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s-ES" sz="3200" i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Docker CLI: un único contenedor</a:t>
            </a:r>
            <a:r>
              <a:rPr lang="es-ES" sz="3200" i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s-ES" sz="3200" i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s-ES" sz="3200" i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Docker </a:t>
            </a:r>
            <a:r>
              <a:rPr lang="es-ES" sz="3200" i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Compose</a:t>
            </a:r>
            <a:r>
              <a:rPr lang="es-ES" sz="3200" i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s-ES" sz="3200" i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varios contenedores.</a:t>
            </a:r>
            <a:endParaRPr lang="es-ES" sz="3200" i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s-ES" sz="3200" i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SDK: automatizar procesos</a:t>
            </a:r>
            <a:r>
              <a:rPr lang="es-ES" sz="32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3"/>
              </a:rPr>
              <a:t>Docker Cheatsheet</a:t>
            </a:r>
            <a:endParaRPr lang="es-ES" sz="32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12623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1494</TotalTime>
  <Words>756</Words>
  <Application>Microsoft Macintosh PowerPoint</Application>
  <PresentationFormat>Panorámica</PresentationFormat>
  <Paragraphs>124</Paragraphs>
  <Slides>23</Slides>
  <Notes>15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30" baseType="lpstr">
      <vt:lpstr>Aptos</vt:lpstr>
      <vt:lpstr>Aptos Display</vt:lpstr>
      <vt:lpstr>Arial</vt:lpstr>
      <vt:lpstr>Calibri</vt:lpstr>
      <vt:lpstr>Franklin Gothic Book</vt:lpstr>
      <vt:lpstr>inherit</vt:lpstr>
      <vt:lpstr>Tema de Office</vt:lpstr>
      <vt:lpstr>Presentación de PowerPoint</vt:lpstr>
      <vt:lpstr>Índice</vt:lpstr>
      <vt:lpstr>Presentación de PowerPoint</vt:lpstr>
      <vt:lpstr>1. Introducción</vt:lpstr>
      <vt:lpstr>1. Introducción</vt:lpstr>
      <vt:lpstr>1. Introducción</vt:lpstr>
      <vt:lpstr>Presentación de PowerPoint</vt:lpstr>
      <vt:lpstr>2. Cliente Docker</vt:lpstr>
      <vt:lpstr>2. Cliente Docker</vt:lpstr>
      <vt:lpstr>2. Cliente Docker</vt:lpstr>
      <vt:lpstr>Presentación de PowerPoint</vt:lpstr>
      <vt:lpstr>3. Docker Registry</vt:lpstr>
      <vt:lpstr>3. Docker Registry</vt:lpstr>
      <vt:lpstr>Presentación de PowerPoint</vt:lpstr>
      <vt:lpstr>4. Host de Docker</vt:lpstr>
      <vt:lpstr>4. Host de Docker</vt:lpstr>
      <vt:lpstr>4. Host de Docker</vt:lpstr>
      <vt:lpstr>4. Host de Docker</vt:lpstr>
      <vt:lpstr>4. Host de Docker</vt:lpstr>
      <vt:lpstr>4. Host de Docker</vt:lpstr>
      <vt:lpstr>4. Host de Docker</vt:lpstr>
      <vt:lpstr>4. Host de Docker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Jose Vestu</dc:creator>
  <cp:lastModifiedBy>Jose Vestu</cp:lastModifiedBy>
  <cp:revision>5</cp:revision>
  <dcterms:created xsi:type="dcterms:W3CDTF">2025-03-25T11:55:29Z</dcterms:created>
  <dcterms:modified xsi:type="dcterms:W3CDTF">2025-03-29T08:18:09Z</dcterms:modified>
</cp:coreProperties>
</file>