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4"/>
  </p:notesMasterIdLst>
  <p:sldIdLst>
    <p:sldId id="256" r:id="rId2"/>
    <p:sldId id="324" r:id="rId3"/>
    <p:sldId id="257" r:id="rId4"/>
    <p:sldId id="279" r:id="rId5"/>
    <p:sldId id="325" r:id="rId6"/>
    <p:sldId id="326" r:id="rId7"/>
    <p:sldId id="258" r:id="rId8"/>
    <p:sldId id="327" r:id="rId9"/>
    <p:sldId id="330" r:id="rId10"/>
    <p:sldId id="329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5"/>
    <p:restoredTop sz="96327"/>
  </p:normalViewPr>
  <p:slideViewPr>
    <p:cSldViewPr snapToGrid="0">
      <p:cViewPr>
        <p:scale>
          <a:sx n="137" d="100"/>
          <a:sy n="137" d="100"/>
        </p:scale>
        <p:origin x="2768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020DF-27A1-324C-A223-BEC5FC28B703}" type="datetimeFigureOut">
              <a:rPr lang="es-ES" smtClean="0"/>
              <a:t>29/3/25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4BB8-E5B5-924A-A392-DE81E12432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5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3E263-4370-0297-B2C7-6C652B28A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8152677-E7C8-7C1B-3DAB-98F8DA3BEF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E1F3D74-945F-3603-5AEE-5B5A2B4A1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8764FC-9F3E-3A8D-16A6-EF727DAB2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18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43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4BE3D-9994-8069-36A3-3405DEF91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E311C-AF42-EE51-3228-8F584ED2C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DE47E-F989-960E-4576-4D15C299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C0327-2D1C-715C-1F55-D4112216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02D6B-6BC4-654B-02BA-20D2989A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5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70647-A656-539B-5A7D-79FB989C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A171D1-E2C3-DFB6-BC71-27637D22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469B8-844B-BAB7-BA98-02528D90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743F0-D8F7-769C-7A51-294C3356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DD033-7601-529D-DEA1-587D8A22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1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12E56E-3621-4C65-B080-D6BE8EDDF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570BB2-16D3-F5AB-637D-3334E833C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F0530-817E-C67C-8EA9-3EA9C715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AD311-C428-DABA-9D68-C9E4D2B7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1F020-4797-D943-B12A-741D47EE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9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2A9A1-9165-BB13-749B-587716EA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8A662-9382-ECA9-91D4-C68CD700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FBC94-E003-ACBB-F5B7-1D81FCDA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D67CF9-9684-5EC5-897A-B7B7356F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C87C19-BB7E-B3EB-A7F0-0F5D0D4A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9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34693-ACC0-D559-CEB9-73BF64B3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99FE34-78D0-87F1-DEF0-979D2A9FD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A5C59-5AC2-9857-022E-9EA9216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26CBC-92DD-3916-BB2A-60E3C4F5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F6F773-F036-A0BC-2048-12B79956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181D1-9816-FE54-4A38-A6D014E1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1E329-B1D1-FE5D-FB7A-CCCF46E75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7DD042-87E6-083E-73D0-2CF4D828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E6AFCC-0739-7317-C8F1-C0C9415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4CEBC-4E42-BD1F-D9C5-6CFFA737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11DA8-2981-0BA1-799B-A3E5C466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49D5F-E0F2-CAC2-CDC1-DC0A212A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10BA0B-E3AE-15C2-43A8-DAF014B06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ECF3A7-1B2F-A5B2-9D8D-F7AFE06D7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C5EE10-A4B5-3900-0D34-5658B02A7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0753D4-6754-4BB8-1624-49BD7A108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C00CC4-945C-8952-B3A0-CCDE891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CF7959-E4D6-4A97-8F77-15C70CBF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F91F0E-181F-483B-A409-CA856385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D157B-0FD1-B196-C11C-EA5FCDFE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18343B-F75D-0771-AF7A-42CC14BE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705E32-FC35-5F32-B5EA-B3B715D9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EBED61-0573-1028-03B1-AC06A5F6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56D8A0-8027-63F5-A733-53B73725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D31F20-BEAE-5837-DFED-30BC4D41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5172B1-D749-83F5-0EE8-0AFD104D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B42E4-3D6A-4FEB-5504-1E8C48A2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8FA4B-1AD5-F490-BB8A-532FC1AF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37A799-DA3B-3C50-F47A-A9BA3123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95F6EA-C24A-15AD-A0E0-C090BBD5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3/29/25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1BE4C9-E1CA-E904-A921-12E0027F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6E161B-DFA9-2050-0729-FB261BFB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2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9BF62-E4EA-C0E5-CFE9-9C49633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A49C44-A861-1122-3F82-B125EB284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556027-D56D-FE8B-1C5F-60BAF0A5D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4ED8F2-16BE-CA4E-B414-B193B3EC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3/29/25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401836-41ED-0D23-D0A2-6DC62018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B30C95-99F3-D976-A041-A1C6B509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1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60C3A1-DBB2-E3C8-45B2-AC048206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7F97DE-C1D2-8CE1-2319-587A1D13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B81C02-0376-0615-A408-F6E5B8812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D0B76-170D-B614-BB94-AF508D08A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D021B-2F27-77EA-5EF9-EDAFB058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2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instal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B49141-8A46-DC5A-AC3D-DEA8F6DF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Introducción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94A58C-0C21-E075-5D47-AFC0C4924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Docker Open Source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4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58B53-82C3-58B0-DCD5-56D74D006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994A4DF-9166-5A5D-AFBE-78DED31AF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61" y="191729"/>
            <a:ext cx="11511878" cy="647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35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4712F-6EF7-66FA-33CB-A954FFE69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90142BBA-B22E-6BEB-C0DF-CDB948A9923C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75633C5-F6B0-FCEA-815C-8E82FAF6466D}"/>
              </a:ext>
            </a:extLst>
          </p:cNvPr>
          <p:cNvSpPr txBox="1"/>
          <p:nvPr/>
        </p:nvSpPr>
        <p:spPr>
          <a:xfrm>
            <a:off x="993912" y="703871"/>
            <a:ext cx="1445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Imagen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7D826F7-689A-BC11-C86D-FC687CBBC811}"/>
              </a:ext>
            </a:extLst>
          </p:cNvPr>
          <p:cNvSpPr txBox="1"/>
          <p:nvPr/>
        </p:nvSpPr>
        <p:spPr>
          <a:xfrm>
            <a:off x="993912" y="1602969"/>
            <a:ext cx="104091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Hay diferentes formas de crear imágenes: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Descargar de Docker </a:t>
            </a:r>
            <a:r>
              <a:rPr lang="es-ES" sz="2800" dirty="0" err="1"/>
              <a:t>Registry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 partir de un contenedor existente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 partir de un fichero Dockerfile</a:t>
            </a:r>
          </a:p>
        </p:txBody>
      </p:sp>
    </p:spTree>
    <p:extLst>
      <p:ext uri="{BB962C8B-B14F-4D97-AF65-F5344CB8AC3E}">
        <p14:creationId xmlns:p14="http://schemas.microsoft.com/office/powerpoint/2010/main" val="220100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0E7DE-F3D0-BE38-D7EA-B4316C9F2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DB31992E-5715-D38E-4A27-B3864FDC6620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47F60D9-90F7-B15B-864F-08A060582133}"/>
              </a:ext>
            </a:extLst>
          </p:cNvPr>
          <p:cNvSpPr txBox="1"/>
          <p:nvPr/>
        </p:nvSpPr>
        <p:spPr>
          <a:xfrm>
            <a:off x="993912" y="703871"/>
            <a:ext cx="1445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Imagen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65F389-311B-5832-12A9-DF65E96F1F0D}"/>
              </a:ext>
            </a:extLst>
          </p:cNvPr>
          <p:cNvSpPr txBox="1"/>
          <p:nvPr/>
        </p:nvSpPr>
        <p:spPr>
          <a:xfrm>
            <a:off x="993912" y="1602969"/>
            <a:ext cx="104091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Hay diferentes formas de crear imágenes: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Descargar de Docker </a:t>
            </a:r>
            <a:r>
              <a:rPr lang="es-ES" sz="2800" dirty="0" err="1"/>
              <a:t>Registry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 partir de un contenedor existente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 partir de un fichero Dockerfile</a:t>
            </a:r>
          </a:p>
        </p:txBody>
      </p:sp>
      <p:sp>
        <p:nvSpPr>
          <p:cNvPr id="2" name="Flecha izquierda 1">
            <a:extLst>
              <a:ext uri="{FF2B5EF4-FFF2-40B4-BE49-F238E27FC236}">
                <a16:creationId xmlns:a16="http://schemas.microsoft.com/office/drawing/2014/main" id="{E4C9066B-58B2-535E-F923-CA49E1B34DDC}"/>
              </a:ext>
            </a:extLst>
          </p:cNvPr>
          <p:cNvSpPr/>
          <p:nvPr/>
        </p:nvSpPr>
        <p:spPr>
          <a:xfrm>
            <a:off x="6096000" y="2160494"/>
            <a:ext cx="1138518" cy="277906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3D919E-5F27-1309-B78C-091C285FE138}"/>
              </a:ext>
            </a:extLst>
          </p:cNvPr>
          <p:cNvSpPr txBox="1"/>
          <p:nvPr/>
        </p:nvSpPr>
        <p:spPr>
          <a:xfrm>
            <a:off x="3597559" y="4174509"/>
            <a:ext cx="45911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$ docker pull </a:t>
            </a:r>
            <a:r>
              <a:rPr lang="es-ES" sz="3200" dirty="0" err="1"/>
              <a:t>nginx:latest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086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86302-D4D6-75D2-22F7-142AEE48F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BA1CF9A7-87DD-B8B6-BA86-A6FA1E6E2937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50EB2D0-B687-6081-49C7-53CF6D31724A}"/>
              </a:ext>
            </a:extLst>
          </p:cNvPr>
          <p:cNvSpPr txBox="1"/>
          <p:nvPr/>
        </p:nvSpPr>
        <p:spPr>
          <a:xfrm>
            <a:off x="993912" y="703871"/>
            <a:ext cx="1445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Imagen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DA6461F-25A1-F45C-DE89-8B1F89EC0A6D}"/>
              </a:ext>
            </a:extLst>
          </p:cNvPr>
          <p:cNvSpPr txBox="1"/>
          <p:nvPr/>
        </p:nvSpPr>
        <p:spPr>
          <a:xfrm>
            <a:off x="993912" y="1602969"/>
            <a:ext cx="104091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Hay diferentes formas de crear imágenes: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Descargar de Docker </a:t>
            </a:r>
            <a:r>
              <a:rPr lang="es-ES" sz="2800" dirty="0" err="1"/>
              <a:t>Registry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 partir de un contenedor existente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 partir de un fichero Dockerfile</a:t>
            </a:r>
          </a:p>
        </p:txBody>
      </p:sp>
      <p:sp>
        <p:nvSpPr>
          <p:cNvPr id="2" name="Flecha izquierda 1">
            <a:extLst>
              <a:ext uri="{FF2B5EF4-FFF2-40B4-BE49-F238E27FC236}">
                <a16:creationId xmlns:a16="http://schemas.microsoft.com/office/drawing/2014/main" id="{5534C344-C653-49D0-A814-D81D003F1473}"/>
              </a:ext>
            </a:extLst>
          </p:cNvPr>
          <p:cNvSpPr/>
          <p:nvPr/>
        </p:nvSpPr>
        <p:spPr>
          <a:xfrm>
            <a:off x="6849035" y="2599764"/>
            <a:ext cx="1138518" cy="277906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0D01DE-05DE-A3F1-860D-D5363136277C}"/>
              </a:ext>
            </a:extLst>
          </p:cNvPr>
          <p:cNvSpPr txBox="1"/>
          <p:nvPr/>
        </p:nvSpPr>
        <p:spPr>
          <a:xfrm>
            <a:off x="1357829" y="3874465"/>
            <a:ext cx="104956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~ docker run </a:t>
            </a:r>
            <a:r>
              <a:rPr lang="es-ES" sz="3200" dirty="0">
                <a:solidFill>
                  <a:srgbClr val="268BD2"/>
                </a:solidFill>
                <a:effectLst/>
              </a:rPr>
              <a:t>-</a:t>
            </a:r>
            <a:r>
              <a:rPr lang="es-ES" sz="3200" dirty="0" err="1">
                <a:solidFill>
                  <a:srgbClr val="268BD2"/>
                </a:solidFill>
                <a:effectLst/>
              </a:rPr>
              <a:t>it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268BD2"/>
                </a:solidFill>
                <a:effectLst/>
              </a:rPr>
              <a:t>--</a:t>
            </a:r>
            <a:r>
              <a:rPr lang="es-ES" sz="3200" dirty="0" err="1">
                <a:solidFill>
                  <a:srgbClr val="268BD2"/>
                </a:solidFill>
                <a:effectLst/>
              </a:rPr>
              <a:t>name</a:t>
            </a:r>
            <a:r>
              <a:rPr lang="es-ES" sz="3200" dirty="0"/>
              <a:t> nginx_v1 nginx </a:t>
            </a:r>
            <a:r>
              <a:rPr lang="es-ES" sz="3200" dirty="0" err="1"/>
              <a:t>bash</a:t>
            </a:r>
            <a:endParaRPr lang="es-ES" sz="3200" dirty="0"/>
          </a:p>
          <a:p>
            <a:r>
              <a:rPr lang="es-ES" sz="3200" dirty="0"/>
              <a:t>~ root@75f87f84a091:/# </a:t>
            </a:r>
            <a:r>
              <a:rPr lang="es-ES" sz="3200" dirty="0">
                <a:solidFill>
                  <a:srgbClr val="B58900"/>
                </a:solidFill>
                <a:effectLst/>
              </a:rPr>
              <a:t>echo "&lt;h1&gt;Hola&lt;/h1&gt;" </a:t>
            </a:r>
            <a:br>
              <a:rPr lang="es-ES" sz="3200" dirty="0">
                <a:solidFill>
                  <a:srgbClr val="B58900"/>
                </a:solidFill>
                <a:effectLst/>
              </a:rPr>
            </a:br>
            <a:r>
              <a:rPr lang="es-ES" sz="3200" dirty="0">
                <a:solidFill>
                  <a:srgbClr val="B58900"/>
                </a:solidFill>
                <a:effectLst/>
              </a:rPr>
              <a:t>                                                  &gt; /</a:t>
            </a:r>
            <a:r>
              <a:rPr lang="es-ES" sz="3200" dirty="0" err="1">
                <a:solidFill>
                  <a:srgbClr val="B58900"/>
                </a:solidFill>
                <a:effectLst/>
              </a:rPr>
              <a:t>usr</a:t>
            </a:r>
            <a:r>
              <a:rPr lang="es-ES" sz="3200" dirty="0">
                <a:solidFill>
                  <a:srgbClr val="B58900"/>
                </a:solidFill>
                <a:effectLst/>
              </a:rPr>
              <a:t>/share/nginx/</a:t>
            </a:r>
            <a:r>
              <a:rPr lang="es-ES" sz="3200" dirty="0" err="1">
                <a:solidFill>
                  <a:srgbClr val="B58900"/>
                </a:solidFill>
                <a:effectLst/>
              </a:rPr>
              <a:t>html</a:t>
            </a:r>
            <a:r>
              <a:rPr lang="es-ES" sz="3200" dirty="0">
                <a:solidFill>
                  <a:srgbClr val="B58900"/>
                </a:solidFill>
                <a:effectLst/>
              </a:rPr>
              <a:t>/</a:t>
            </a:r>
            <a:r>
              <a:rPr lang="es-ES" sz="3200" dirty="0" err="1">
                <a:solidFill>
                  <a:srgbClr val="B58900"/>
                </a:solidFill>
                <a:effectLst/>
              </a:rPr>
              <a:t>index.html</a:t>
            </a:r>
            <a:endParaRPr lang="es-ES" sz="3200" dirty="0">
              <a:solidFill>
                <a:srgbClr val="B58900"/>
              </a:solidFill>
              <a:effectLst/>
            </a:endParaRPr>
          </a:p>
          <a:p>
            <a:r>
              <a:rPr lang="es-ES" sz="3200" dirty="0"/>
              <a:t>~ root@75f87f84a091:/# </a:t>
            </a:r>
            <a:r>
              <a:rPr lang="es-ES" sz="3200" dirty="0" err="1">
                <a:solidFill>
                  <a:srgbClr val="B58900"/>
                </a:solidFill>
                <a:effectLst/>
              </a:rPr>
              <a:t>exit</a:t>
            </a:r>
            <a:endParaRPr lang="es-ES" sz="3200" dirty="0">
              <a:solidFill>
                <a:srgbClr val="B58900"/>
              </a:solidFill>
              <a:effectLst/>
            </a:endParaRPr>
          </a:p>
          <a:p>
            <a:r>
              <a:rPr lang="es-ES" sz="3200" dirty="0"/>
              <a:t>~ docker commit nginx_v1 jpaniorte/nginx:v1</a:t>
            </a:r>
          </a:p>
        </p:txBody>
      </p:sp>
    </p:spTree>
    <p:extLst>
      <p:ext uri="{BB962C8B-B14F-4D97-AF65-F5344CB8AC3E}">
        <p14:creationId xmlns:p14="http://schemas.microsoft.com/office/powerpoint/2010/main" val="206917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FDACF-7567-5C25-C1F7-203AABEEA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A9803413-BA3E-FB71-BE2D-FBE278A0D59F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B115E7-8516-B406-0199-A126AE2FEA65}"/>
              </a:ext>
            </a:extLst>
          </p:cNvPr>
          <p:cNvSpPr txBox="1"/>
          <p:nvPr/>
        </p:nvSpPr>
        <p:spPr>
          <a:xfrm>
            <a:off x="993912" y="703871"/>
            <a:ext cx="1445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Imagen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E1EB03-3A5F-8AB0-165F-21E441D060DE}"/>
              </a:ext>
            </a:extLst>
          </p:cNvPr>
          <p:cNvSpPr txBox="1"/>
          <p:nvPr/>
        </p:nvSpPr>
        <p:spPr>
          <a:xfrm>
            <a:off x="993912" y="1334064"/>
            <a:ext cx="104091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Hay diferentes formas de crear imágenes: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Descargar de Docker </a:t>
            </a:r>
            <a:r>
              <a:rPr lang="es-ES" sz="2800" dirty="0" err="1"/>
              <a:t>Registry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 partir de un contenedor existente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 partir de un fichero Dockerfile</a:t>
            </a:r>
          </a:p>
        </p:txBody>
      </p:sp>
      <p:sp>
        <p:nvSpPr>
          <p:cNvPr id="2" name="Flecha izquierda 1">
            <a:extLst>
              <a:ext uri="{FF2B5EF4-FFF2-40B4-BE49-F238E27FC236}">
                <a16:creationId xmlns:a16="http://schemas.microsoft.com/office/drawing/2014/main" id="{E5CF198C-76FE-DE03-BAE4-5560DAFF80A3}"/>
              </a:ext>
            </a:extLst>
          </p:cNvPr>
          <p:cNvSpPr/>
          <p:nvPr/>
        </p:nvSpPr>
        <p:spPr>
          <a:xfrm>
            <a:off x="6383898" y="2733974"/>
            <a:ext cx="1138518" cy="277906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F96ADE0-895F-AB9A-6301-EE852CA003D3}"/>
              </a:ext>
            </a:extLst>
          </p:cNvPr>
          <p:cNvSpPr txBox="1"/>
          <p:nvPr/>
        </p:nvSpPr>
        <p:spPr>
          <a:xfrm>
            <a:off x="2849662" y="3495759"/>
            <a:ext cx="649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~ docker build </a:t>
            </a:r>
            <a:r>
              <a:rPr lang="es-ES" sz="3200" dirty="0">
                <a:solidFill>
                  <a:srgbClr val="268BD2"/>
                </a:solidFill>
                <a:effectLst/>
              </a:rPr>
              <a:t>-t</a:t>
            </a:r>
            <a:r>
              <a:rPr lang="es-ES" sz="3200" dirty="0"/>
              <a:t> jpaniorte/nginx:v2 </a:t>
            </a:r>
            <a:r>
              <a:rPr lang="es-ES" sz="3200" dirty="0">
                <a:effectLst/>
              </a:rPr>
              <a:t>.</a:t>
            </a:r>
            <a:endParaRPr lang="es-ES" sz="320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FF1E1BB-76A7-46B5-2B96-E6FCFA5D91D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9201150" y="2864739"/>
            <a:ext cx="427827" cy="91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4F9862D-440E-8A02-4EA4-31B2D8DCC1D3}"/>
              </a:ext>
            </a:extLst>
          </p:cNvPr>
          <p:cNvSpPr txBox="1"/>
          <p:nvPr/>
        </p:nvSpPr>
        <p:spPr>
          <a:xfrm>
            <a:off x="9628977" y="2633906"/>
            <a:ext cx="2257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Especial atención al “.”</a:t>
            </a:r>
          </a:p>
          <a:p>
            <a:r>
              <a:rPr lang="es-ES" sz="1200" dirty="0"/>
              <a:t>Indica el contexto del Dockerfile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CB7F00B-D865-086D-E1DB-B5D4027F311D}"/>
              </a:ext>
            </a:extLst>
          </p:cNvPr>
          <p:cNvGrpSpPr/>
          <p:nvPr/>
        </p:nvGrpSpPr>
        <p:grpSpPr>
          <a:xfrm>
            <a:off x="1042430" y="4017729"/>
            <a:ext cx="5594713" cy="2405895"/>
            <a:chOff x="1042430" y="4017729"/>
            <a:chExt cx="5594713" cy="2405895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B744A31-D055-3A00-1B6B-2E29A36F87D4}"/>
                </a:ext>
              </a:extLst>
            </p:cNvPr>
            <p:cNvSpPr txBox="1"/>
            <p:nvPr/>
          </p:nvSpPr>
          <p:spPr>
            <a:xfrm>
              <a:off x="1048591" y="4578827"/>
              <a:ext cx="558242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>
                  <a:solidFill>
                    <a:srgbClr val="859900"/>
                  </a:solidFill>
                  <a:effectLst/>
                </a:rPr>
                <a:t>FROM</a:t>
              </a:r>
              <a:r>
                <a:rPr lang="es-ES" sz="2800" dirty="0">
                  <a:solidFill>
                    <a:srgbClr val="2AA198"/>
                  </a:solidFill>
                  <a:effectLst/>
                </a:rPr>
                <a:t> </a:t>
              </a:r>
              <a:r>
                <a:rPr lang="es-ES" sz="2800" dirty="0" err="1">
                  <a:solidFill>
                    <a:srgbClr val="2AA198"/>
                  </a:solidFill>
                  <a:effectLst/>
                </a:rPr>
                <a:t>nginx:latest</a:t>
              </a:r>
              <a:r>
                <a:rPr lang="es-ES" sz="2800" dirty="0">
                  <a:solidFill>
                    <a:srgbClr val="2AA198"/>
                  </a:solidFill>
                  <a:effectLst/>
                </a:rPr>
                <a:t>"</a:t>
              </a:r>
              <a:r>
                <a:rPr lang="es-ES" sz="2800" dirty="0"/>
                <a:t> </a:t>
              </a:r>
            </a:p>
            <a:p>
              <a:r>
                <a:rPr lang="es-ES" sz="2800" dirty="0">
                  <a:solidFill>
                    <a:srgbClr val="859900"/>
                  </a:solidFill>
                  <a:effectLst/>
                </a:rPr>
                <a:t>COPY</a:t>
              </a:r>
              <a:r>
                <a:rPr lang="es-ES" sz="2800" dirty="0">
                  <a:solidFill>
                    <a:srgbClr val="2AA198"/>
                  </a:solidFill>
                  <a:effectLst/>
                </a:rPr>
                <a:t> </a:t>
              </a:r>
              <a:r>
                <a:rPr lang="es-ES" sz="2800" dirty="0" err="1">
                  <a:solidFill>
                    <a:srgbClr val="B58900"/>
                  </a:solidFill>
                  <a:effectLst/>
                </a:rPr>
                <a:t>index.html</a:t>
              </a:r>
              <a:r>
                <a:rPr lang="es-ES" sz="2800" dirty="0">
                  <a:solidFill>
                    <a:srgbClr val="B58900"/>
                  </a:solidFill>
                  <a:effectLst/>
                </a:rPr>
                <a:t> \</a:t>
              </a:r>
              <a:br>
                <a:rPr lang="es-ES" sz="2800" dirty="0">
                  <a:solidFill>
                    <a:srgbClr val="B58900"/>
                  </a:solidFill>
                  <a:effectLst/>
                </a:rPr>
              </a:br>
              <a:r>
                <a:rPr lang="es-ES" sz="2800" dirty="0">
                  <a:solidFill>
                    <a:srgbClr val="B58900"/>
                  </a:solidFill>
                  <a:effectLst/>
                </a:rPr>
                <a:t>    /</a:t>
              </a:r>
              <a:r>
                <a:rPr lang="es-ES" sz="2800" dirty="0" err="1">
                  <a:solidFill>
                    <a:srgbClr val="B58900"/>
                  </a:solidFill>
                  <a:effectLst/>
                </a:rPr>
                <a:t>usr</a:t>
              </a:r>
              <a:r>
                <a:rPr lang="es-ES" sz="2800" dirty="0">
                  <a:solidFill>
                    <a:srgbClr val="B58900"/>
                  </a:solidFill>
                  <a:effectLst/>
                </a:rPr>
                <a:t>/share/nginx/</a:t>
              </a:r>
              <a:r>
                <a:rPr lang="es-ES" sz="2800" dirty="0" err="1">
                  <a:solidFill>
                    <a:srgbClr val="B58900"/>
                  </a:solidFill>
                  <a:effectLst/>
                </a:rPr>
                <a:t>html</a:t>
              </a:r>
              <a:r>
                <a:rPr lang="es-ES" sz="2800" dirty="0">
                  <a:solidFill>
                    <a:srgbClr val="B58900"/>
                  </a:solidFill>
                  <a:effectLst/>
                </a:rPr>
                <a:t>/</a:t>
              </a:r>
              <a:r>
                <a:rPr lang="es-ES" sz="2800" dirty="0" err="1">
                  <a:solidFill>
                    <a:srgbClr val="B58900"/>
                  </a:solidFill>
                  <a:effectLst/>
                </a:rPr>
                <a:t>index.html</a:t>
              </a:r>
              <a:endParaRPr lang="es-ES" sz="2800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DDC1AB61-547E-9F91-85C8-A3799DBCE4D7}"/>
                </a:ext>
              </a:extLst>
            </p:cNvPr>
            <p:cNvSpPr txBox="1"/>
            <p:nvPr/>
          </p:nvSpPr>
          <p:spPr>
            <a:xfrm>
              <a:off x="1045627" y="4098044"/>
              <a:ext cx="1305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#Dockerfile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8AF7BCF9-5150-A37B-A16F-91A87D7C2290}"/>
                </a:ext>
              </a:extLst>
            </p:cNvPr>
            <p:cNvSpPr/>
            <p:nvPr/>
          </p:nvSpPr>
          <p:spPr>
            <a:xfrm>
              <a:off x="1042430" y="4017729"/>
              <a:ext cx="5594713" cy="2405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C2161F6-2AE7-0F68-33B7-7EA7A01863F3}"/>
              </a:ext>
            </a:extLst>
          </p:cNvPr>
          <p:cNvGrpSpPr/>
          <p:nvPr/>
        </p:nvGrpSpPr>
        <p:grpSpPr>
          <a:xfrm>
            <a:off x="7072213" y="4017729"/>
            <a:ext cx="4226702" cy="2405895"/>
            <a:chOff x="7072213" y="4017729"/>
            <a:chExt cx="4226702" cy="2405895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4CDDD589-EF4F-CA27-F019-450DA9D7B469}"/>
                </a:ext>
              </a:extLst>
            </p:cNvPr>
            <p:cNvSpPr txBox="1"/>
            <p:nvPr/>
          </p:nvSpPr>
          <p:spPr>
            <a:xfrm>
              <a:off x="7254062" y="4114787"/>
              <a:ext cx="2519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Estructura del directorio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1FE500E0-17D6-D535-BCC1-C463198EB9A6}"/>
                </a:ext>
              </a:extLst>
            </p:cNvPr>
            <p:cNvSpPr txBox="1"/>
            <p:nvPr/>
          </p:nvSpPr>
          <p:spPr>
            <a:xfrm>
              <a:off x="7341036" y="4855827"/>
              <a:ext cx="17436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➜ </a:t>
              </a:r>
              <a:r>
                <a:rPr lang="es-ES" dirty="0" err="1"/>
                <a:t>tree</a:t>
              </a:r>
              <a:endParaRPr lang="es-ES" dirty="0"/>
            </a:p>
            <a:p>
              <a:r>
                <a:rPr lang="es-ES" dirty="0"/>
                <a:t>.</a:t>
              </a:r>
            </a:p>
            <a:p>
              <a:r>
                <a:rPr lang="es-ES" dirty="0"/>
                <a:t>├── Dockerfile</a:t>
              </a:r>
            </a:p>
            <a:p>
              <a:r>
                <a:rPr lang="es-ES" dirty="0"/>
                <a:t>└── </a:t>
              </a:r>
              <a:r>
                <a:rPr lang="es-ES" dirty="0" err="1"/>
                <a:t>index.html</a:t>
              </a:r>
              <a:endParaRPr lang="es-ES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27F08E0C-6529-ADC4-1591-CDDE1E80CA60}"/>
                </a:ext>
              </a:extLst>
            </p:cNvPr>
            <p:cNvSpPr/>
            <p:nvPr/>
          </p:nvSpPr>
          <p:spPr>
            <a:xfrm>
              <a:off x="7072213" y="4017729"/>
              <a:ext cx="4226702" cy="2405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1837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2AF9F-036B-6559-2E20-2D36C06E2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7FD0E08D-CA94-4748-5B51-6147BE3B202B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740A2B4-8593-935D-A16E-36D4BB1D1339}"/>
              </a:ext>
            </a:extLst>
          </p:cNvPr>
          <p:cNvSpPr txBox="1"/>
          <p:nvPr/>
        </p:nvSpPr>
        <p:spPr>
          <a:xfrm>
            <a:off x="993912" y="703871"/>
            <a:ext cx="1709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Volumen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075261B-F444-3D4A-4427-82E91E343754}"/>
              </a:ext>
            </a:extLst>
          </p:cNvPr>
          <p:cNvSpPr txBox="1"/>
          <p:nvPr/>
        </p:nvSpPr>
        <p:spPr>
          <a:xfrm>
            <a:off x="993912" y="1427371"/>
            <a:ext cx="104091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Hay diferentes tipos de volúmenes en Docker: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 err="1"/>
              <a:t>Bind</a:t>
            </a:r>
            <a:r>
              <a:rPr lang="es-ES" sz="2800" b="1" dirty="0"/>
              <a:t> </a:t>
            </a:r>
            <a:r>
              <a:rPr lang="es-ES" sz="2800" b="1" dirty="0" err="1"/>
              <a:t>mount</a:t>
            </a:r>
            <a:r>
              <a:rPr lang="es-ES" sz="2800" dirty="0"/>
              <a:t>: los ficheros son visibles en el Docker Host.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 err="1"/>
              <a:t>Volume</a:t>
            </a:r>
            <a:r>
              <a:rPr lang="es-ES" sz="2800" dirty="0"/>
              <a:t>: Los ficheros no son visibles en el Docker Host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 err="1"/>
              <a:t>Tmpfs</a:t>
            </a:r>
            <a:r>
              <a:rPr lang="es-ES" sz="2800" b="1" dirty="0"/>
              <a:t> </a:t>
            </a:r>
            <a:r>
              <a:rPr lang="es-ES" sz="2800" b="1" dirty="0" err="1"/>
              <a:t>mount</a:t>
            </a:r>
            <a:r>
              <a:rPr lang="es-ES" sz="2800" dirty="0"/>
              <a:t>: Los volúmenes se almacenan únicamente en la memoria del Docker Host y no se escriben nunca en el sistema de archivos.</a:t>
            </a:r>
          </a:p>
        </p:txBody>
      </p:sp>
    </p:spTree>
    <p:extLst>
      <p:ext uri="{BB962C8B-B14F-4D97-AF65-F5344CB8AC3E}">
        <p14:creationId xmlns:p14="http://schemas.microsoft.com/office/powerpoint/2010/main" val="230869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509E3-5CE7-E652-B77C-F743B2D77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72D1AB2A-2D10-525B-7FE9-6D71329DBE09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33BC43A-B8A4-6AFC-6714-5C61BD4CB458}"/>
              </a:ext>
            </a:extLst>
          </p:cNvPr>
          <p:cNvSpPr txBox="1"/>
          <p:nvPr/>
        </p:nvSpPr>
        <p:spPr>
          <a:xfrm>
            <a:off x="993912" y="703871"/>
            <a:ext cx="1709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Volumen</a:t>
            </a:r>
            <a:endParaRPr lang="es-ES" sz="3200" dirty="0"/>
          </a:p>
        </p:txBody>
      </p:sp>
      <p:pic>
        <p:nvPicPr>
          <p:cNvPr id="2" name="Picture 2" descr="Types of mounts and where they live on the Docker host">
            <a:extLst>
              <a:ext uri="{FF2B5EF4-FFF2-40B4-BE49-F238E27FC236}">
                <a16:creationId xmlns:a16="http://schemas.microsoft.com/office/drawing/2014/main" id="{4DCDE9FB-F56B-B396-D311-31A896521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6053" y="1249107"/>
            <a:ext cx="8899894" cy="538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04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390E8-490E-B724-0737-D29236D56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9993B93D-7BE8-F524-8A03-7293B135305E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DD7815A-B862-F796-EF5D-4586615D28D5}"/>
              </a:ext>
            </a:extLst>
          </p:cNvPr>
          <p:cNvSpPr txBox="1"/>
          <p:nvPr/>
        </p:nvSpPr>
        <p:spPr>
          <a:xfrm>
            <a:off x="993912" y="703871"/>
            <a:ext cx="2183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Networking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86C2098-6365-4C02-690F-798EB74D477C}"/>
              </a:ext>
            </a:extLst>
          </p:cNvPr>
          <p:cNvSpPr txBox="1"/>
          <p:nvPr/>
        </p:nvSpPr>
        <p:spPr>
          <a:xfrm>
            <a:off x="993912" y="1427371"/>
            <a:ext cx="104091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Hay diferentes tipos de redes en Docker: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bridge: </a:t>
            </a:r>
            <a:r>
              <a:rPr lang="es-ES" sz="2800" dirty="0"/>
              <a:t>Los contenedores en esta red pueden comunicarse entre sí y tienen acceso a la red local de la máquina host.</a:t>
            </a:r>
            <a:endParaRPr lang="es-E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host: </a:t>
            </a:r>
            <a:r>
              <a:rPr lang="es-ES" sz="2800" dirty="0"/>
              <a:t>En esta red, los contenedores comparten la red del host, es decir, no tienen su propia dirección IP.</a:t>
            </a:r>
            <a:endParaRPr lang="es-E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 err="1"/>
              <a:t>none</a:t>
            </a:r>
            <a:r>
              <a:rPr lang="es-ES" sz="2800" b="1" dirty="0"/>
              <a:t>: </a:t>
            </a:r>
            <a:r>
              <a:rPr lang="es-ES" sz="2800" dirty="0"/>
              <a:t>Este tipo de red asigna a los contenedores una interfaz de red sin conexión: no tienen acceso a la red del host ni a otras redes.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056430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3E7D2-F0B8-F04C-64C0-8FB983818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399C5B58-9FFC-4211-0AAF-C40DC58FB520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ED991EB-CAB4-9E49-E345-652A26AFA9FB}"/>
              </a:ext>
            </a:extLst>
          </p:cNvPr>
          <p:cNvSpPr txBox="1"/>
          <p:nvPr/>
        </p:nvSpPr>
        <p:spPr>
          <a:xfrm>
            <a:off x="993912" y="703871"/>
            <a:ext cx="2183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Networking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48E7E1-2C79-D82A-6488-5D4D29B5CD65}"/>
              </a:ext>
            </a:extLst>
          </p:cNvPr>
          <p:cNvSpPr txBox="1"/>
          <p:nvPr/>
        </p:nvSpPr>
        <p:spPr>
          <a:xfrm>
            <a:off x="993912" y="1427371"/>
            <a:ext cx="104091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Hay diferentes tipos de redes en Docker: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 err="1"/>
              <a:t>overlay</a:t>
            </a:r>
            <a:r>
              <a:rPr lang="es-ES" sz="2800" dirty="0"/>
              <a:t>: Utilizada para crear redes virtuales entre contenedores distribuidos en múltiples hosts Docker.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container</a:t>
            </a:r>
            <a:r>
              <a:rPr lang="es-ES" sz="2800" dirty="0"/>
              <a:t>: Un contenedor puede compartir la red de otro contenedor. </a:t>
            </a:r>
          </a:p>
        </p:txBody>
      </p:sp>
    </p:spTree>
    <p:extLst>
      <p:ext uri="{BB962C8B-B14F-4D97-AF65-F5344CB8AC3E}">
        <p14:creationId xmlns:p14="http://schemas.microsoft.com/office/powerpoint/2010/main" val="2949091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B1912-EA42-97D8-A1E1-F20168494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DF1A34F8-0EF0-F352-A29A-61191B0044F0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008283C-4B65-4BD7-0AA4-7DDFF9C2F2C0}"/>
              </a:ext>
            </a:extLst>
          </p:cNvPr>
          <p:cNvSpPr txBox="1"/>
          <p:nvPr/>
        </p:nvSpPr>
        <p:spPr>
          <a:xfrm>
            <a:off x="993912" y="703871"/>
            <a:ext cx="5365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Componentes: desarrollo local</a:t>
            </a:r>
            <a:endParaRPr lang="es-ES" sz="3200" dirty="0"/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938C1FE8-BC3D-B7CC-86B2-A83F63EB3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71" y="1768058"/>
            <a:ext cx="10632458" cy="474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33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6FEFE-2816-116B-2FE5-5C5EB5DF6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BC12692C-D83D-A8F4-EE6F-1D14C1B705DC}"/>
              </a:ext>
            </a:extLst>
          </p:cNvPr>
          <p:cNvSpPr txBox="1"/>
          <p:nvPr/>
        </p:nvSpPr>
        <p:spPr>
          <a:xfrm>
            <a:off x="4168274" y="5179692"/>
            <a:ext cx="3855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hlinkClick r:id="rId3"/>
              </a:rPr>
              <a:t>Documentación Docker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F72188A-9949-CDD0-96B2-186875625C9D}"/>
              </a:ext>
            </a:extLst>
          </p:cNvPr>
          <p:cNvSpPr txBox="1"/>
          <p:nvPr/>
        </p:nvSpPr>
        <p:spPr>
          <a:xfrm>
            <a:off x="1003851" y="774427"/>
            <a:ext cx="10562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Docker Open Source: </a:t>
            </a:r>
            <a:r>
              <a:rPr lang="es-ES" sz="2400" dirty="0"/>
              <a:t>Productos Docker disponibles bajo licencias de código abierto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114AF61-CE22-E3CC-D882-247522FDAF5D}"/>
              </a:ext>
            </a:extLst>
          </p:cNvPr>
          <p:cNvSpPr txBox="1"/>
          <p:nvPr/>
        </p:nvSpPr>
        <p:spPr>
          <a:xfrm>
            <a:off x="1951382" y="1780339"/>
            <a:ext cx="41446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/>
              <a:t>Docker Open Source: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Docker </a:t>
            </a:r>
            <a:r>
              <a:rPr lang="es-ES" sz="2400" dirty="0" err="1"/>
              <a:t>Engine</a:t>
            </a:r>
            <a:endParaRPr lang="es-E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400" dirty="0"/>
              <a:t>Containers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400" dirty="0"/>
              <a:t>CLI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400" dirty="0"/>
              <a:t>Daemon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4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Docker Build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Docker </a:t>
            </a:r>
            <a:r>
              <a:rPr lang="es-ES" sz="2400" dirty="0" err="1"/>
              <a:t>Compose</a:t>
            </a:r>
            <a:endParaRPr lang="es-ES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915EEE3-EF0C-4E17-07BB-26438F959321}"/>
              </a:ext>
            </a:extLst>
          </p:cNvPr>
          <p:cNvSpPr txBox="1"/>
          <p:nvPr/>
        </p:nvSpPr>
        <p:spPr>
          <a:xfrm>
            <a:off x="6096000" y="1780339"/>
            <a:ext cx="4144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/>
              <a:t>Docker </a:t>
            </a:r>
            <a:r>
              <a:rPr lang="es-ES" sz="2400" b="1" dirty="0" err="1"/>
              <a:t>Inc</a:t>
            </a:r>
            <a:r>
              <a:rPr lang="es-ES" sz="2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Docker Desktop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Docker 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Docker Scout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…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7AF7C8E-1AAA-7D59-7874-7A4F867C2CE3}"/>
              </a:ext>
            </a:extLst>
          </p:cNvPr>
          <p:cNvSpPr txBox="1"/>
          <p:nvPr/>
        </p:nvSpPr>
        <p:spPr>
          <a:xfrm>
            <a:off x="188844" y="105013"/>
            <a:ext cx="233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Antes de comenzar …</a:t>
            </a:r>
          </a:p>
        </p:txBody>
      </p:sp>
    </p:spTree>
    <p:extLst>
      <p:ext uri="{BB962C8B-B14F-4D97-AF65-F5344CB8AC3E}">
        <p14:creationId xmlns:p14="http://schemas.microsoft.com/office/powerpoint/2010/main" val="3508760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8B73A9-EE47-F673-8F9D-9B751FC51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0C55D-B03F-817B-E0DB-9EB9E8714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01BB59-C810-F0B8-E9AC-CA428F133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B92BBB-1AFE-AC3A-017F-D21DF17A1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1D646A-717C-7AAC-3AC8-53F270CFA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A3CFBC4-381E-60A1-22B4-F0C57E09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E489B9-BD0B-02DE-C30B-55B60C86C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8208C1D-F5A7-EDDD-5626-1ACEA84E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355E27E-680C-74D9-3365-AC3D1FF29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F16DDC-3FBE-0E2B-568D-89407CAA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7C865A-6BBA-1324-9D2A-651859B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8286C47-791F-2E8D-E3DF-9A4C94387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AE5132D-B529-7752-21BE-46D8D155D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0" y="1542402"/>
            <a:ext cx="5697253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3. Docker </a:t>
            </a:r>
            <a:r>
              <a:rPr lang="es-ES" sz="5200" dirty="0" err="1">
                <a:solidFill>
                  <a:schemeClr val="tx2"/>
                </a:solidFill>
              </a:rPr>
              <a:t>Compose</a:t>
            </a:r>
            <a:endParaRPr lang="es-ES" sz="52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EC5B7F-04D2-CB0B-5D7D-B6C753B31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277495-3BC7-473C-4A14-159EACC47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476FA4-4509-B169-895C-47908B61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748DA2C-71FE-F27B-6BD7-145E1AE8E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EC77AD-3F4B-6C05-BB91-0BDF64FEF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C431DB-77E0-C457-D638-FE93C1F4D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067E222-D65E-FD8B-921C-D81429005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5AE77FE-CE20-C08F-D864-DE574030D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5E8906-AEF2-70CE-938E-D0B6BA73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9E74B5A-C782-C0E3-B0E2-432D33325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6120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FD973-04D5-785F-7A44-0735C4DE8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B91FA050-1D7D-2D3B-E669-CA46620424F1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Docker </a:t>
            </a:r>
            <a:r>
              <a:rPr lang="es-ES" dirty="0" err="1"/>
              <a:t>Compose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BD40A2E-DC53-F6E2-152F-C80844870406}"/>
              </a:ext>
            </a:extLst>
          </p:cNvPr>
          <p:cNvSpPr txBox="1"/>
          <p:nvPr/>
        </p:nvSpPr>
        <p:spPr>
          <a:xfrm>
            <a:off x="993912" y="703871"/>
            <a:ext cx="2369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D356C3-4990-7480-B34E-CD823742717E}"/>
              </a:ext>
            </a:extLst>
          </p:cNvPr>
          <p:cNvSpPr txBox="1"/>
          <p:nvPr/>
        </p:nvSpPr>
        <p:spPr>
          <a:xfrm>
            <a:off x="993912" y="1585991"/>
            <a:ext cx="104091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/>
              <a:t>Desarrollo</a:t>
            </a:r>
            <a:r>
              <a:rPr lang="es-ES" sz="2800" dirty="0"/>
              <a:t>: Inicializa todos los contenedores con una instrucción: “docker </a:t>
            </a:r>
            <a:r>
              <a:rPr lang="es-ES" sz="2800" dirty="0" err="1"/>
              <a:t>compose</a:t>
            </a:r>
            <a:r>
              <a:rPr lang="es-ES" sz="2800" dirty="0"/>
              <a:t> up”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Entornos para pruebas automatizada</a:t>
            </a:r>
            <a:b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     docker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up –d</a:t>
            </a:r>
          </a:p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   ./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run_test</a:t>
            </a: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   docker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down</a:t>
            </a:r>
            <a:b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Implementaciones en producción de host único: permite escalabilidad horizontal (múltiples instancias de un contenedor).</a:t>
            </a:r>
          </a:p>
        </p:txBody>
      </p:sp>
    </p:spTree>
    <p:extLst>
      <p:ext uri="{BB962C8B-B14F-4D97-AF65-F5344CB8AC3E}">
        <p14:creationId xmlns:p14="http://schemas.microsoft.com/office/powerpoint/2010/main" val="321017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82BFC-806E-76F1-79A7-2E844FC8B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F958D18A-899B-AC9B-7991-5A4033E8E42C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Docker </a:t>
            </a:r>
            <a:r>
              <a:rPr lang="es-ES" dirty="0" err="1"/>
              <a:t>Compose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BFE2B75-20D5-C279-2444-883E81163C6B}"/>
              </a:ext>
            </a:extLst>
          </p:cNvPr>
          <p:cNvSpPr txBox="1"/>
          <p:nvPr/>
        </p:nvSpPr>
        <p:spPr>
          <a:xfrm>
            <a:off x="993912" y="703871"/>
            <a:ext cx="1571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  <a:endParaRPr lang="es-ES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B8A5CE-EBB1-C86E-1021-05EFD60D2144}"/>
              </a:ext>
            </a:extLst>
          </p:cNvPr>
          <p:cNvSpPr txBox="1"/>
          <p:nvPr/>
        </p:nvSpPr>
        <p:spPr>
          <a:xfrm>
            <a:off x="993912" y="1165910"/>
            <a:ext cx="585475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1E6C5F"/>
                </a:solidFill>
                <a:effectLst/>
              </a:rPr>
              <a:t>services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  <a:effectLst/>
              </a:rPr>
              <a:t>    </a:t>
            </a:r>
            <a:r>
              <a:rPr lang="es-ES" sz="2800" dirty="0">
                <a:solidFill>
                  <a:srgbClr val="1E6C5F"/>
                </a:solidFill>
                <a:effectLst/>
              </a:rPr>
              <a:t>frontend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  <a:effectLst/>
              </a:rPr>
              <a:t>	</a:t>
            </a:r>
            <a:r>
              <a:rPr lang="es-ES" sz="2800" dirty="0" err="1">
                <a:solidFill>
                  <a:srgbClr val="1E6C5F"/>
                </a:solidFill>
                <a:effectLst/>
              </a:rPr>
              <a:t>image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  <a:r>
              <a:rPr lang="es-ES" sz="2800" dirty="0" err="1">
                <a:solidFill>
                  <a:srgbClr val="000000"/>
                </a:solidFill>
                <a:effectLst/>
              </a:rPr>
              <a:t>example</a:t>
            </a:r>
            <a:r>
              <a:rPr lang="es-ES" sz="2800" dirty="0">
                <a:solidFill>
                  <a:srgbClr val="000000"/>
                </a:solidFill>
                <a:effectLst/>
              </a:rPr>
              <a:t>/</a:t>
            </a:r>
            <a:r>
              <a:rPr lang="es-ES" sz="2800" dirty="0" err="1">
                <a:solidFill>
                  <a:srgbClr val="000000"/>
                </a:solidFill>
                <a:effectLst/>
              </a:rPr>
              <a:t>webapp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</a:rPr>
              <a:t>	</a:t>
            </a:r>
            <a:r>
              <a:rPr lang="es-ES" sz="2800" dirty="0" err="1">
                <a:solidFill>
                  <a:srgbClr val="1E6C5F"/>
                </a:solidFill>
                <a:effectLst/>
              </a:rPr>
              <a:t>ports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  <a:r>
              <a:rPr lang="es-ES" sz="2800" dirty="0">
                <a:effectLst/>
              </a:rPr>
              <a:t>- </a:t>
            </a:r>
            <a:r>
              <a:rPr lang="es-ES" sz="2800" dirty="0">
                <a:solidFill>
                  <a:srgbClr val="1E6C5F"/>
                </a:solidFill>
                <a:effectLst/>
              </a:rPr>
              <a:t>"443:8043"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</a:rPr>
              <a:t>	</a:t>
            </a:r>
            <a:r>
              <a:rPr lang="es-ES" sz="2800" dirty="0" err="1">
                <a:solidFill>
                  <a:srgbClr val="1E6C5F"/>
                </a:solidFill>
                <a:effectLst/>
              </a:rPr>
              <a:t>networks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</a:rPr>
              <a:t>	  </a:t>
            </a:r>
            <a:r>
              <a:rPr lang="es-ES" sz="2800" dirty="0">
                <a:effectLst/>
              </a:rPr>
              <a:t>- </a:t>
            </a:r>
            <a:r>
              <a:rPr lang="es-ES" sz="2800" dirty="0">
                <a:solidFill>
                  <a:srgbClr val="000000"/>
                </a:solidFill>
                <a:effectLst/>
              </a:rPr>
              <a:t>front-</a:t>
            </a:r>
            <a:r>
              <a:rPr lang="es-ES" sz="2800" dirty="0" err="1">
                <a:solidFill>
                  <a:srgbClr val="000000"/>
                </a:solidFill>
                <a:effectLst/>
              </a:rPr>
              <a:t>tier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effectLst/>
              </a:rPr>
              <a:t>	  – </a:t>
            </a:r>
            <a:r>
              <a:rPr lang="es-ES" sz="2800" dirty="0">
                <a:solidFill>
                  <a:srgbClr val="000000"/>
                </a:solidFill>
                <a:effectLst/>
              </a:rPr>
              <a:t>back-</a:t>
            </a:r>
            <a:r>
              <a:rPr lang="es-ES" sz="2800" dirty="0" err="1">
                <a:solidFill>
                  <a:srgbClr val="000000"/>
                </a:solidFill>
                <a:effectLst/>
              </a:rPr>
              <a:t>tier</a:t>
            </a:r>
            <a:endParaRPr lang="es-ES" sz="2800" dirty="0">
              <a:solidFill>
                <a:srgbClr val="000000"/>
              </a:solidFill>
              <a:effectLst/>
            </a:endParaRPr>
          </a:p>
          <a:p>
            <a:r>
              <a:rPr lang="es-ES" sz="2800" dirty="0">
                <a:solidFill>
                  <a:srgbClr val="000000"/>
                </a:solidFill>
                <a:effectLst/>
              </a:rPr>
              <a:t>   </a:t>
            </a:r>
            <a:r>
              <a:rPr lang="es-ES" sz="2800" dirty="0" err="1">
                <a:solidFill>
                  <a:srgbClr val="1E6C5F"/>
                </a:solidFill>
                <a:effectLst/>
              </a:rPr>
              <a:t>backend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  <a:effectLst/>
              </a:rPr>
              <a:t>	</a:t>
            </a:r>
            <a:r>
              <a:rPr lang="es-ES" sz="2800" dirty="0" err="1">
                <a:solidFill>
                  <a:srgbClr val="1E6C5F"/>
                </a:solidFill>
                <a:effectLst/>
              </a:rPr>
              <a:t>image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  <a:r>
              <a:rPr lang="es-ES" sz="2800" dirty="0" err="1">
                <a:solidFill>
                  <a:srgbClr val="000000"/>
                </a:solidFill>
                <a:effectLst/>
              </a:rPr>
              <a:t>example</a:t>
            </a:r>
            <a:r>
              <a:rPr lang="es-ES" sz="2800" dirty="0">
                <a:solidFill>
                  <a:srgbClr val="000000"/>
                </a:solidFill>
                <a:effectLst/>
              </a:rPr>
              <a:t>/</a:t>
            </a:r>
            <a:r>
              <a:rPr lang="es-ES" sz="2800" dirty="0" err="1">
                <a:solidFill>
                  <a:srgbClr val="000000"/>
                </a:solidFill>
                <a:effectLst/>
              </a:rPr>
              <a:t>database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</a:rPr>
              <a:t>	</a:t>
            </a:r>
            <a:r>
              <a:rPr lang="es-ES" sz="2800" dirty="0" err="1">
                <a:solidFill>
                  <a:srgbClr val="1E6C5F"/>
                </a:solidFill>
                <a:effectLst/>
              </a:rPr>
              <a:t>volumes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</a:rPr>
              <a:t>	 </a:t>
            </a:r>
            <a:r>
              <a:rPr lang="es-ES" sz="2800" dirty="0">
                <a:effectLst/>
              </a:rPr>
              <a:t>- </a:t>
            </a:r>
            <a:r>
              <a:rPr lang="es-ES" sz="2800" dirty="0" err="1">
                <a:solidFill>
                  <a:srgbClr val="000000"/>
                </a:solidFill>
                <a:effectLst/>
              </a:rPr>
              <a:t>db</a:t>
            </a:r>
            <a:r>
              <a:rPr lang="es-ES" sz="2800" dirty="0">
                <a:solidFill>
                  <a:srgbClr val="000000"/>
                </a:solidFill>
                <a:effectLst/>
              </a:rPr>
              <a:t>-data:/</a:t>
            </a:r>
            <a:r>
              <a:rPr lang="es-ES" sz="2800" dirty="0" err="1">
                <a:solidFill>
                  <a:srgbClr val="000000"/>
                </a:solidFill>
                <a:effectLst/>
              </a:rPr>
              <a:t>etc</a:t>
            </a:r>
            <a:r>
              <a:rPr lang="es-ES" sz="2800" dirty="0">
                <a:solidFill>
                  <a:srgbClr val="000000"/>
                </a:solidFill>
                <a:effectLst/>
              </a:rPr>
              <a:t>/data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  <a:effectLst/>
              </a:rPr>
              <a:t>	</a:t>
            </a:r>
            <a:r>
              <a:rPr lang="es-ES" sz="2800" dirty="0" err="1">
                <a:solidFill>
                  <a:srgbClr val="1E6C5F"/>
                </a:solidFill>
                <a:effectLst/>
              </a:rPr>
              <a:t>networks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  <a:br>
              <a:rPr lang="es-ES" sz="2800" dirty="0">
                <a:solidFill>
                  <a:srgbClr val="F4F4F6"/>
                </a:solidFill>
                <a:effectLst/>
              </a:rPr>
            </a:br>
            <a:r>
              <a:rPr lang="es-ES" sz="2800" dirty="0">
                <a:solidFill>
                  <a:srgbClr val="F4F4F6"/>
                </a:solidFill>
                <a:effectLst/>
              </a:rPr>
              <a:t>	</a:t>
            </a:r>
            <a:r>
              <a:rPr lang="es-ES" sz="2800" dirty="0">
                <a:effectLst/>
              </a:rPr>
              <a:t>- </a:t>
            </a:r>
            <a:r>
              <a:rPr lang="es-ES" sz="2800" dirty="0">
                <a:solidFill>
                  <a:srgbClr val="000000"/>
                </a:solidFill>
                <a:effectLst/>
              </a:rPr>
              <a:t>back-</a:t>
            </a:r>
            <a:r>
              <a:rPr lang="es-ES" sz="2800" dirty="0" err="1">
                <a:solidFill>
                  <a:srgbClr val="000000"/>
                </a:solidFill>
                <a:effectLst/>
              </a:rPr>
              <a:t>tier</a:t>
            </a:r>
            <a:endParaRPr lang="es-ES" sz="280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D9399A-7B07-147E-488F-E8243708DA9C}"/>
              </a:ext>
            </a:extLst>
          </p:cNvPr>
          <p:cNvSpPr txBox="1"/>
          <p:nvPr/>
        </p:nvSpPr>
        <p:spPr>
          <a:xfrm>
            <a:off x="6407798" y="1659285"/>
            <a:ext cx="609755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 err="1">
                <a:solidFill>
                  <a:srgbClr val="1E6C5F"/>
                </a:solidFill>
                <a:effectLst/>
              </a:rPr>
              <a:t>volumes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  <a:effectLst/>
              </a:rPr>
              <a:t>   </a:t>
            </a:r>
            <a:r>
              <a:rPr lang="es-ES" sz="2800" dirty="0" err="1">
                <a:solidFill>
                  <a:srgbClr val="1E6C5F"/>
                </a:solidFill>
                <a:effectLst/>
              </a:rPr>
              <a:t>db</a:t>
            </a:r>
            <a:r>
              <a:rPr lang="es-ES" sz="2800" dirty="0">
                <a:solidFill>
                  <a:srgbClr val="1E6C5F"/>
                </a:solidFill>
                <a:effectLst/>
              </a:rPr>
              <a:t>-data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  <a:effectLst/>
              </a:rPr>
              <a:t>	</a:t>
            </a:r>
            <a:r>
              <a:rPr lang="es-ES" sz="2800" dirty="0">
                <a:solidFill>
                  <a:srgbClr val="1E6C5F"/>
                </a:solidFill>
                <a:effectLst/>
              </a:rPr>
              <a:t>driver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  <a:r>
              <a:rPr lang="es-ES" sz="2800" dirty="0" err="1">
                <a:solidFill>
                  <a:srgbClr val="000000"/>
                </a:solidFill>
                <a:effectLst/>
              </a:rPr>
              <a:t>flocker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</a:rPr>
              <a:t>	</a:t>
            </a:r>
            <a:r>
              <a:rPr lang="es-ES" sz="2800" dirty="0" err="1">
                <a:solidFill>
                  <a:srgbClr val="1E6C5F"/>
                </a:solidFill>
                <a:effectLst/>
              </a:rPr>
              <a:t>driver_opts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</a:rPr>
              <a:t>	  </a:t>
            </a:r>
            <a:r>
              <a:rPr lang="es-ES" sz="2800" dirty="0" err="1">
                <a:solidFill>
                  <a:srgbClr val="1E6C5F"/>
                </a:solidFill>
                <a:effectLst/>
              </a:rPr>
              <a:t>size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  <a:r>
              <a:rPr lang="es-ES" sz="2800" dirty="0">
                <a:solidFill>
                  <a:srgbClr val="1E6C5F"/>
                </a:solidFill>
                <a:effectLst/>
              </a:rPr>
              <a:t>"10GiB”</a:t>
            </a:r>
            <a:br>
              <a:rPr lang="es-ES" sz="2800" dirty="0">
                <a:solidFill>
                  <a:srgbClr val="1E6C5F"/>
                </a:solidFill>
                <a:effectLst/>
              </a:rPr>
            </a:br>
            <a:r>
              <a:rPr lang="es-ES" sz="2800" dirty="0" err="1">
                <a:solidFill>
                  <a:srgbClr val="1E6C5F"/>
                </a:solidFill>
                <a:effectLst/>
              </a:rPr>
              <a:t>networks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</a:rPr>
              <a:t>	</a:t>
            </a:r>
            <a:r>
              <a:rPr lang="es-ES" sz="2800" dirty="0">
                <a:solidFill>
                  <a:srgbClr val="1E6C5F"/>
                </a:solidFill>
                <a:effectLst/>
              </a:rPr>
              <a:t>front-</a:t>
            </a:r>
            <a:r>
              <a:rPr lang="es-ES" sz="2800" dirty="0" err="1">
                <a:solidFill>
                  <a:srgbClr val="1E6C5F"/>
                </a:solidFill>
                <a:effectLst/>
              </a:rPr>
              <a:t>tier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  <a:r>
              <a:rPr lang="es-ES" sz="2800" dirty="0">
                <a:effectLst/>
              </a:rPr>
              <a:t>{}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</a:rPr>
              <a:t>	</a:t>
            </a:r>
            <a:r>
              <a:rPr lang="es-ES" sz="2800" dirty="0">
                <a:solidFill>
                  <a:srgbClr val="1E6C5F"/>
                </a:solidFill>
                <a:effectLst/>
              </a:rPr>
              <a:t>back-</a:t>
            </a:r>
            <a:r>
              <a:rPr lang="es-ES" sz="2800" dirty="0" err="1">
                <a:solidFill>
                  <a:srgbClr val="1E6C5F"/>
                </a:solidFill>
                <a:effectLst/>
              </a:rPr>
              <a:t>tier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  <a:r>
              <a:rPr lang="es-ES" sz="2800" dirty="0">
                <a:effectLst/>
              </a:rPr>
              <a:t>{}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26986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7" descr="Montacargas levantando un contenedor en el jardín">
            <a:extLst>
              <a:ext uri="{FF2B5EF4-FFF2-40B4-BE49-F238E27FC236}">
                <a16:creationId xmlns:a16="http://schemas.microsoft.com/office/drawing/2014/main" id="{E21DC6B6-ECE8-E8F0-97AB-FC6948995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A17BF70-1A73-5287-21AF-29EB419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/>
              <a:t>Índice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1B0DF46A-97A3-8438-5C47-7F268271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s-ES" sz="2000" dirty="0"/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Analogía del transporte marítimo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Docker </a:t>
            </a:r>
            <a:r>
              <a:rPr lang="es-ES" sz="2000" dirty="0" err="1"/>
              <a:t>Engine</a:t>
            </a:r>
            <a:endParaRPr lang="es-ES" sz="2000" dirty="0"/>
          </a:p>
          <a:p>
            <a:pPr marL="914400" lvl="1" indent="-457200">
              <a:buFont typeface="+mj-lt"/>
              <a:buAutoNum type="arabicPeriod"/>
            </a:pPr>
            <a:r>
              <a:rPr lang="es-ES" sz="1600" dirty="0"/>
              <a:t>Contenedores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1600" dirty="0"/>
              <a:t>Imágenes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1600" dirty="0"/>
              <a:t>Volumen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1600" dirty="0" err="1"/>
              <a:t>Networking</a:t>
            </a:r>
            <a:endParaRPr lang="es-ES" sz="1600" dirty="0"/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Docker </a:t>
            </a:r>
            <a:r>
              <a:rPr lang="es-ES" sz="2000" dirty="0" err="1"/>
              <a:t>Compose</a:t>
            </a:r>
            <a:endParaRPr lang="es-ES" sz="2000" dirty="0"/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Docker Build: </a:t>
            </a:r>
            <a:r>
              <a:rPr lang="es-ES" sz="2000" dirty="0" err="1"/>
              <a:t>Dockerfiles</a:t>
            </a:r>
            <a:r>
              <a:rPr lang="es-ES" sz="2000" dirty="0"/>
              <a:t> </a:t>
            </a:r>
            <a:br>
              <a:rPr lang="es-ES" sz="2000" dirty="0"/>
            </a:br>
            <a:r>
              <a:rPr lang="es-ES" sz="2000" dirty="0"/>
              <a:t>(=&gt; Sesión 3)</a:t>
            </a:r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11020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27DE0-0551-738D-2140-16D95BF2D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CCE37B-0C6A-BC4A-0153-BB3EDBEA0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F0203-CB65-485E-EC24-4AA8B624F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E413765-7E5C-B9F9-D4A4-A504AD98C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D41BCB-87E3-A821-F7A2-6D3ED428A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6DF1CC4-F809-669F-A870-D4F5F49C9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9671AE4-7873-7751-6307-DFB0CA68C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6046CE5-3EBA-527C-92EF-41BEEBF1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03D201-6FDD-2031-581C-0D52D69D5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7C8295-B253-09AD-9FD9-BCFD3D970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D385C3C-9E78-CAB3-B080-55460531C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BC5E8C-8FE4-7F5B-1F4F-A9BB4E70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A39D38-E188-9525-F04F-3060688A3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1. Analogía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405B8C-FE3C-8FED-4A33-A1612514C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Transporte marítimo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49C54B-735F-A6D1-8555-F149D883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CB4C61B-085B-1AAE-0C2C-259BBD4B8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FE3E3D1-67EE-C6A5-5ABE-F42DEE52D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EB420CD-FE50-F5EF-D96E-43D1E0B87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B9BAC3-6BB0-39B9-BC13-305BCFA2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7F5DCB-E29B-2D2B-4AA3-EE54FC32F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CD766A-5E76-553F-0D9F-5BB0F581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DDBDF96-5955-782E-6D3B-75DEF25B5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D46F0A-FFCF-C6D4-6289-3F878571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97D1A37-950C-492F-DED5-1062B46B5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19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8C93-0E2D-A8F9-0C74-782723FB2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246E1-B37C-1DC2-28FC-47CCCCB0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1. Analogía del transporte marítimo</a:t>
            </a:r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E1F66616-B8B3-4A2F-344C-70BAAFB4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1" y="985879"/>
            <a:ext cx="10616197" cy="91219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 término docker, en inglés, significa «estibador», que es la persona encargada de realizar la carga y descarga de un buque u otros medios de transporte</a:t>
            </a:r>
            <a:r>
              <a:rPr lang="es-ES" sz="2600" dirty="0">
                <a:effectLst/>
              </a:rPr>
              <a:t>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95837F-14E6-C8C4-0BBC-39A75933BB64}"/>
              </a:ext>
            </a:extLst>
          </p:cNvPr>
          <p:cNvSpPr txBox="1"/>
          <p:nvPr/>
        </p:nvSpPr>
        <p:spPr>
          <a:xfrm>
            <a:off x="6566394" y="1988390"/>
            <a:ext cx="5043714" cy="3465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Software: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Normativa OCI (Open Container </a:t>
            </a:r>
            <a:r>
              <a:rPr lang="es-E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Initiative</a:t>
            </a:r>
            <a:r>
              <a:rPr lang="es-E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Pueden ser ejecutados en cualquier </a:t>
            </a:r>
            <a:r>
              <a:rPr lang="es-E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runtime</a:t>
            </a:r>
            <a:r>
              <a:rPr lang="es-E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que cumpla el estándar OCI.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FF081C8-05AE-5824-8B1C-874E336B2AA5}"/>
              </a:ext>
            </a:extLst>
          </p:cNvPr>
          <p:cNvSpPr txBox="1"/>
          <p:nvPr/>
        </p:nvSpPr>
        <p:spPr>
          <a:xfrm>
            <a:off x="581892" y="1988390"/>
            <a:ext cx="5514108" cy="4122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Transporte marítimo: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Normativa ISO, donde se establecen las medidas, tamaño y forma de los contenedores.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Pueden ser transportados en cualquier embarcación que cumpla el estándar ISO.</a:t>
            </a:r>
            <a:endParaRPr lang="es-ES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D72006-E831-4939-C644-372062BC8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E2BE14-E335-6F43-0AED-EEC0CFE2E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BA5E5-9783-EF0D-DC81-43D6DEBC8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0EA7D0-BA8A-81B7-B2AB-9C41DEC7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8B05A8-CBC6-B3C4-B8D8-785316EDC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97C4C2-9939-D5A4-DF5D-C2B069DF9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FB967D-2F86-F928-1087-A43EF9362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DB5F88-6298-1477-C41C-68ED7AA63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683192E-66E9-6B4C-6940-0E4567DA9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A7D3866-4FD7-D283-5C7A-1CE91BE1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863BCB-D6F8-2029-A65C-EBB90BA7C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2B26C10-138B-8DF9-F3CB-84EB640F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ED456C8-BA48-82D8-57F9-68A4F0C1F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2. Docker </a:t>
            </a:r>
            <a:r>
              <a:rPr lang="es-ES" sz="5200" dirty="0" err="1">
                <a:solidFill>
                  <a:schemeClr val="tx2"/>
                </a:solidFill>
              </a:rPr>
              <a:t>Engine</a:t>
            </a:r>
            <a:endParaRPr lang="es-ES" sz="52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75BEBB-D357-F840-2762-F4EFBC35C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7842B51-6A82-416D-AFE4-1153268DA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5C98922-36FE-63A3-A3FA-9BA98C7F0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AF15105-4B32-8DA3-9309-A20F590E8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B127D6D-4159-8189-CDF2-3F6FDDA79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590046-8E26-E506-B20E-2F342AB9C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CB4CEAD-8A03-D6AF-13AB-801CC3DE7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A743B7-E235-D03A-6769-AE5D6B8AE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8DA1F36-5393-59E0-F113-D36E6B21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A78460F-E686-F9E5-6129-9E7B62C03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929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64DA508F-D319-CA4B-A254-04665CC7F392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5AEAE33-9D68-5FE5-010A-58B4F7FF137A}"/>
              </a:ext>
            </a:extLst>
          </p:cNvPr>
          <p:cNvSpPr txBox="1"/>
          <p:nvPr/>
        </p:nvSpPr>
        <p:spPr>
          <a:xfrm>
            <a:off x="993912" y="685941"/>
            <a:ext cx="2562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Contenedores</a:t>
            </a:r>
            <a:endParaRPr lang="es-ES" sz="320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056EE62B-0212-8BA8-63F6-0E47649C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1672112"/>
            <a:ext cx="9880276" cy="986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Es una forma de empaquetar </a:t>
            </a:r>
            <a:r>
              <a:rPr lang="es-ES" b="1" dirty="0"/>
              <a:t>código y dependencias </a:t>
            </a:r>
            <a:r>
              <a:rPr lang="es-ES" dirty="0"/>
              <a:t>de una aplicación en un formato estándar que </a:t>
            </a:r>
            <a:r>
              <a:rPr lang="es-ES" b="1" dirty="0"/>
              <a:t>permita su ejecución.</a:t>
            </a:r>
          </a:p>
        </p:txBody>
      </p:sp>
      <p:pic>
        <p:nvPicPr>
          <p:cNvPr id="19" name="Marcador de contenido 8">
            <a:extLst>
              <a:ext uri="{FF2B5EF4-FFF2-40B4-BE49-F238E27FC236}">
                <a16:creationId xmlns:a16="http://schemas.microsoft.com/office/drawing/2014/main" id="{C116C023-517C-A0A5-B2A5-97F6AE932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399" y="3243006"/>
            <a:ext cx="5217202" cy="2407940"/>
          </a:xfrm>
          <a:prstGeom prst="rect">
            <a:avLst/>
          </a:prstGeom>
        </p:spPr>
      </p:pic>
      <p:sp>
        <p:nvSpPr>
          <p:cNvPr id="20" name="Flecha abajo 19">
            <a:extLst>
              <a:ext uri="{FF2B5EF4-FFF2-40B4-BE49-F238E27FC236}">
                <a16:creationId xmlns:a16="http://schemas.microsoft.com/office/drawing/2014/main" id="{A1B3E983-A4EC-ABA4-27FC-9D4DF42E7DA0}"/>
              </a:ext>
            </a:extLst>
          </p:cNvPr>
          <p:cNvSpPr/>
          <p:nvPr/>
        </p:nvSpPr>
        <p:spPr>
          <a:xfrm>
            <a:off x="4647304" y="5393486"/>
            <a:ext cx="339224" cy="5932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41F9A4F-BB79-43E4-DCF9-F8C37282F7D9}"/>
              </a:ext>
            </a:extLst>
          </p:cNvPr>
          <p:cNvSpPr txBox="1"/>
          <p:nvPr/>
        </p:nvSpPr>
        <p:spPr>
          <a:xfrm>
            <a:off x="4150419" y="5986697"/>
            <a:ext cx="1332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Imagen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275C262-BC21-C76C-A8FB-6BFE0F431734}"/>
              </a:ext>
            </a:extLst>
          </p:cNvPr>
          <p:cNvSpPr txBox="1"/>
          <p:nvPr/>
        </p:nvSpPr>
        <p:spPr>
          <a:xfrm>
            <a:off x="6859865" y="598669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PID1</a:t>
            </a:r>
          </a:p>
        </p:txBody>
      </p:sp>
      <p:sp>
        <p:nvSpPr>
          <p:cNvPr id="24" name="Flecha abajo 23">
            <a:extLst>
              <a:ext uri="{FF2B5EF4-FFF2-40B4-BE49-F238E27FC236}">
                <a16:creationId xmlns:a16="http://schemas.microsoft.com/office/drawing/2014/main" id="{D0FB6B16-519F-7D92-4DC9-BA30F54A7B85}"/>
              </a:ext>
            </a:extLst>
          </p:cNvPr>
          <p:cNvSpPr/>
          <p:nvPr/>
        </p:nvSpPr>
        <p:spPr>
          <a:xfrm>
            <a:off x="7152079" y="5394535"/>
            <a:ext cx="339224" cy="5932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71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AC3E3-7AB6-262A-792A-2642A15BE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7F48BE78-227D-A17C-E7AB-445BDE746C8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C340D89-3F1F-E760-42A5-C4D109CE29F7}"/>
              </a:ext>
            </a:extLst>
          </p:cNvPr>
          <p:cNvSpPr txBox="1"/>
          <p:nvPr/>
        </p:nvSpPr>
        <p:spPr>
          <a:xfrm>
            <a:off x="993912" y="685941"/>
            <a:ext cx="2562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Contenedores</a:t>
            </a:r>
            <a:endParaRPr lang="es-ES" sz="3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DE7CB0C-08CD-D30A-A5CC-3D3E006DDAB1}"/>
              </a:ext>
            </a:extLst>
          </p:cNvPr>
          <p:cNvSpPr txBox="1"/>
          <p:nvPr/>
        </p:nvSpPr>
        <p:spPr>
          <a:xfrm>
            <a:off x="3046771" y="1762550"/>
            <a:ext cx="6098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 docker run -</a:t>
            </a:r>
            <a:r>
              <a:rPr lang="es-ES" sz="32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s-ES" sz="3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ES" sz="32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ubuntu</a:t>
            </a:r>
            <a:r>
              <a:rPr lang="es-ES" sz="3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ES" sz="3200" b="1" i="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endParaRPr lang="es-ES" sz="3200" b="1" i="0" dirty="0">
              <a:solidFill>
                <a:srgbClr val="7030A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3BB0B850-A6FD-E63C-8A1D-1E753324E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12" y="3002254"/>
            <a:ext cx="5684902" cy="263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6F3F5C1-05B7-1EE7-0F61-D0E94712D71D}"/>
              </a:ext>
            </a:extLst>
          </p:cNvPr>
          <p:cNvSpPr txBox="1"/>
          <p:nvPr/>
        </p:nvSpPr>
        <p:spPr>
          <a:xfrm>
            <a:off x="7289766" y="2480888"/>
            <a:ext cx="42287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Ficheros y binarios Ubuntu: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/</a:t>
            </a:r>
            <a:r>
              <a:rPr lang="es-ES" sz="2400" dirty="0" err="1"/>
              <a:t>opt</a:t>
            </a:r>
            <a:endParaRPr lang="es-E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/</a:t>
            </a:r>
            <a:r>
              <a:rPr lang="es-ES" sz="2400" dirty="0" err="1"/>
              <a:t>usr</a:t>
            </a:r>
            <a:r>
              <a:rPr lang="es-ES" sz="2400" dirty="0"/>
              <a:t>/local/</a:t>
            </a:r>
            <a:r>
              <a:rPr lang="es-ES" sz="2400" dirty="0" err="1"/>
              <a:t>bin</a:t>
            </a:r>
            <a:endParaRPr lang="es-E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Chmod</a:t>
            </a:r>
            <a:r>
              <a:rPr lang="es-ES" sz="2400" dirty="0"/>
              <a:t>, </a:t>
            </a:r>
            <a:r>
              <a:rPr lang="es-ES" sz="2400" dirty="0" err="1"/>
              <a:t>apt</a:t>
            </a:r>
            <a:r>
              <a:rPr lang="es-ES" sz="2400" dirty="0"/>
              <a:t>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PID1: </a:t>
            </a:r>
            <a:r>
              <a:rPr lang="es-ES" sz="2400" dirty="0" err="1"/>
              <a:t>bash</a:t>
            </a:r>
            <a:endParaRPr lang="es-E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Al ser el PID1, si este proceso se detiene, el contenedor muere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Igual que con </a:t>
            </a:r>
            <a:r>
              <a:rPr lang="es-ES" sz="2400" dirty="0" err="1"/>
              <a:t>systemd</a:t>
            </a:r>
            <a:r>
              <a:rPr lang="es-ES" sz="2400" dirty="0"/>
              <a:t> en un SO Ubuntu</a:t>
            </a:r>
          </a:p>
        </p:txBody>
      </p:sp>
    </p:spTree>
    <p:extLst>
      <p:ext uri="{BB962C8B-B14F-4D97-AF65-F5344CB8AC3E}">
        <p14:creationId xmlns:p14="http://schemas.microsoft.com/office/powerpoint/2010/main" val="345106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7195A-2629-E0FC-AC29-B81DB1018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81125ACB-0B58-E3C8-90A3-CB434BE2A2F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F40ED4-FC4D-D21A-3FA4-C166369B6493}"/>
              </a:ext>
            </a:extLst>
          </p:cNvPr>
          <p:cNvSpPr txBox="1"/>
          <p:nvPr/>
        </p:nvSpPr>
        <p:spPr>
          <a:xfrm>
            <a:off x="993912" y="703871"/>
            <a:ext cx="1445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Imagen</a:t>
            </a:r>
            <a:endParaRPr lang="es-ES" sz="320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B03E6D05-398F-F225-764E-F3086B078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1434303"/>
            <a:ext cx="10203006" cy="120903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/>
              <a:t>Plantilla que contiene todo lo necesario para ejecutar una aplicación: código, </a:t>
            </a:r>
            <a:r>
              <a:rPr lang="es-ES" dirty="0" err="1"/>
              <a:t>config</a:t>
            </a:r>
            <a:r>
              <a:rPr lang="es-ES" dirty="0"/>
              <a:t>, </a:t>
            </a:r>
            <a:r>
              <a:rPr lang="es-ES" dirty="0" err="1"/>
              <a:t>bin</a:t>
            </a:r>
            <a:r>
              <a:rPr lang="es-ES" dirty="0"/>
              <a:t> … Se compone de capas </a:t>
            </a:r>
            <a:r>
              <a:rPr lang="es-ES" b="1" dirty="0"/>
              <a:t>inmutables</a:t>
            </a:r>
            <a:r>
              <a:rPr lang="es-ES" dirty="0"/>
              <a:t> que representan cambios en la imagen.</a:t>
            </a:r>
            <a:endParaRPr lang="es-ES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076FAB8-082A-DBD4-10B7-2A3E7E291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2" y="2652298"/>
            <a:ext cx="7772400" cy="3848347"/>
          </a:xfrm>
          <a:prstGeom prst="rect">
            <a:avLst/>
          </a:prstGeom>
        </p:spPr>
      </p:pic>
      <p:sp>
        <p:nvSpPr>
          <p:cNvPr id="3" name="Flecha abajo 2">
            <a:extLst>
              <a:ext uri="{FF2B5EF4-FFF2-40B4-BE49-F238E27FC236}">
                <a16:creationId xmlns:a16="http://schemas.microsoft.com/office/drawing/2014/main" id="{41582887-E55E-9A43-F682-D0F5ADEF0312}"/>
              </a:ext>
            </a:extLst>
          </p:cNvPr>
          <p:cNvSpPr/>
          <p:nvPr/>
        </p:nvSpPr>
        <p:spPr>
          <a:xfrm rot="16200000">
            <a:off x="8417859" y="5298191"/>
            <a:ext cx="367553" cy="6185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E6E40FB-0853-9FC4-9DB5-F2415CB9EA1D}"/>
              </a:ext>
            </a:extLst>
          </p:cNvPr>
          <p:cNvSpPr txBox="1"/>
          <p:nvPr/>
        </p:nvSpPr>
        <p:spPr>
          <a:xfrm>
            <a:off x="8987703" y="5421918"/>
            <a:ext cx="145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Imagen base</a:t>
            </a:r>
          </a:p>
        </p:txBody>
      </p:sp>
      <p:sp>
        <p:nvSpPr>
          <p:cNvPr id="5" name="Flecha abajo 4">
            <a:extLst>
              <a:ext uri="{FF2B5EF4-FFF2-40B4-BE49-F238E27FC236}">
                <a16:creationId xmlns:a16="http://schemas.microsoft.com/office/drawing/2014/main" id="{500351F5-3D9D-37F5-8351-244BB86BF75E}"/>
              </a:ext>
            </a:extLst>
          </p:cNvPr>
          <p:cNvSpPr/>
          <p:nvPr/>
        </p:nvSpPr>
        <p:spPr>
          <a:xfrm rot="16200000">
            <a:off x="8417859" y="4568407"/>
            <a:ext cx="367553" cy="6185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71DE86C-D8F0-8CEF-D245-310AB02C6267}"/>
              </a:ext>
            </a:extLst>
          </p:cNvPr>
          <p:cNvSpPr txBox="1"/>
          <p:nvPr/>
        </p:nvSpPr>
        <p:spPr>
          <a:xfrm>
            <a:off x="8954571" y="4590807"/>
            <a:ext cx="300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¿Puedo eliminar apache eliminando esta capa?</a:t>
            </a:r>
          </a:p>
        </p:txBody>
      </p:sp>
      <p:pic>
        <p:nvPicPr>
          <p:cNvPr id="8" name="Gráfico 7" descr="Preguntas con relleno sólido">
            <a:extLst>
              <a:ext uri="{FF2B5EF4-FFF2-40B4-BE49-F238E27FC236}">
                <a16:creationId xmlns:a16="http://schemas.microsoft.com/office/drawing/2014/main" id="{648FAE54-ABE8-9B44-BC93-4A5A896A9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80712" y="36620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0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8401</TotalTime>
  <Words>887</Words>
  <Application>Microsoft Macintosh PowerPoint</Application>
  <PresentationFormat>Panorámica</PresentationFormat>
  <Paragraphs>153</Paragraphs>
  <Slides>22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Tema de Office</vt:lpstr>
      <vt:lpstr>Introducción</vt:lpstr>
      <vt:lpstr>Presentación de PowerPoint</vt:lpstr>
      <vt:lpstr>Índice</vt:lpstr>
      <vt:lpstr>1. Analogía</vt:lpstr>
      <vt:lpstr>1. Analogía del transporte marítimo</vt:lpstr>
      <vt:lpstr>2. Docker Engine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3. Docker Compose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Antonio Martinez</dc:creator>
  <cp:lastModifiedBy>Jose Vestu</cp:lastModifiedBy>
  <cp:revision>25</cp:revision>
  <dcterms:created xsi:type="dcterms:W3CDTF">2024-02-29T08:55:37Z</dcterms:created>
  <dcterms:modified xsi:type="dcterms:W3CDTF">2025-03-29T10:17:26Z</dcterms:modified>
</cp:coreProperties>
</file>