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0"/>
  </p:notesMasterIdLst>
  <p:sldIdLst>
    <p:sldId id="256" r:id="rId2"/>
    <p:sldId id="325" r:id="rId3"/>
    <p:sldId id="341" r:id="rId4"/>
    <p:sldId id="342" r:id="rId5"/>
    <p:sldId id="343" r:id="rId6"/>
    <p:sldId id="344" r:id="rId7"/>
    <p:sldId id="345" r:id="rId8"/>
    <p:sldId id="346"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p:restoredTop sz="96327"/>
  </p:normalViewPr>
  <p:slideViewPr>
    <p:cSldViewPr snapToGrid="0">
      <p:cViewPr varScale="1">
        <p:scale>
          <a:sx n="205" d="100"/>
          <a:sy n="205" d="100"/>
        </p:scale>
        <p:origin x="1608"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020DF-27A1-324C-A223-BEC5FC28B703}" type="datetimeFigureOut">
              <a:rPr lang="es-ES" smtClean="0"/>
              <a:t>31/3/25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64BB8-E5B5-924A-A392-DE81E12432EC}" type="slidenum">
              <a:rPr lang="es-ES" smtClean="0"/>
              <a:t>‹Nº›</a:t>
            </a:fld>
            <a:endParaRPr lang="es-ES"/>
          </a:p>
        </p:txBody>
      </p:sp>
    </p:spTree>
    <p:extLst>
      <p:ext uri="{BB962C8B-B14F-4D97-AF65-F5344CB8AC3E}">
        <p14:creationId xmlns:p14="http://schemas.microsoft.com/office/powerpoint/2010/main" val="193605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7CC74AC-D9D8-5C48-AF58-5FA27CB3C481}" type="slidenum">
              <a:rPr lang="es-ES" smtClean="0"/>
              <a:t>2</a:t>
            </a:fld>
            <a:endParaRPr lang="es-ES"/>
          </a:p>
        </p:txBody>
      </p:sp>
    </p:spTree>
    <p:extLst>
      <p:ext uri="{BB962C8B-B14F-4D97-AF65-F5344CB8AC3E}">
        <p14:creationId xmlns:p14="http://schemas.microsoft.com/office/powerpoint/2010/main" val="115243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AC16E-1F7E-9E2E-13F0-5D527EBD3BC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5885C66-F8FD-0FAB-D494-9091E4A368B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1A1F118-478C-62D0-DC09-BFB1F801BD2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4717C8BD-A803-0B7D-1AAE-ABF87D7480E0}"/>
              </a:ext>
            </a:extLst>
          </p:cNvPr>
          <p:cNvSpPr>
            <a:spLocks noGrp="1"/>
          </p:cNvSpPr>
          <p:nvPr>
            <p:ph type="sldNum" sz="quarter" idx="5"/>
          </p:nvPr>
        </p:nvSpPr>
        <p:spPr/>
        <p:txBody>
          <a:bodyPr/>
          <a:lstStyle/>
          <a:p>
            <a:fld id="{C7CC74AC-D9D8-5C48-AF58-5FA27CB3C481}" type="slidenum">
              <a:rPr lang="es-ES" smtClean="0"/>
              <a:t>3</a:t>
            </a:fld>
            <a:endParaRPr lang="es-ES"/>
          </a:p>
        </p:txBody>
      </p:sp>
    </p:spTree>
    <p:extLst>
      <p:ext uri="{BB962C8B-B14F-4D97-AF65-F5344CB8AC3E}">
        <p14:creationId xmlns:p14="http://schemas.microsoft.com/office/powerpoint/2010/main" val="272628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EE64F-AF6A-F37A-43D2-5FD561F009C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F17C857-EA33-8F14-930C-A7587D6F5C9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AA62F27-964F-1B48-7003-5D859E8B9DF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0AF8FB91-35F7-26D1-C552-B469C93D9935}"/>
              </a:ext>
            </a:extLst>
          </p:cNvPr>
          <p:cNvSpPr>
            <a:spLocks noGrp="1"/>
          </p:cNvSpPr>
          <p:nvPr>
            <p:ph type="sldNum" sz="quarter" idx="5"/>
          </p:nvPr>
        </p:nvSpPr>
        <p:spPr/>
        <p:txBody>
          <a:bodyPr/>
          <a:lstStyle/>
          <a:p>
            <a:fld id="{C7CC74AC-D9D8-5C48-AF58-5FA27CB3C481}" type="slidenum">
              <a:rPr lang="es-ES" smtClean="0"/>
              <a:t>4</a:t>
            </a:fld>
            <a:endParaRPr lang="es-ES"/>
          </a:p>
        </p:txBody>
      </p:sp>
    </p:spTree>
    <p:extLst>
      <p:ext uri="{BB962C8B-B14F-4D97-AF65-F5344CB8AC3E}">
        <p14:creationId xmlns:p14="http://schemas.microsoft.com/office/powerpoint/2010/main" val="145790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4285F-1957-80F1-422C-E2A2174C5F2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35F06F-6AFC-04D6-9499-D07457DF2EF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B043F75-A7A9-47C4-0E5B-B8644C0DF9B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F86B4AF0-E42D-4653-6ADB-6793E25FB0DC}"/>
              </a:ext>
            </a:extLst>
          </p:cNvPr>
          <p:cNvSpPr>
            <a:spLocks noGrp="1"/>
          </p:cNvSpPr>
          <p:nvPr>
            <p:ph type="sldNum" sz="quarter" idx="5"/>
          </p:nvPr>
        </p:nvSpPr>
        <p:spPr/>
        <p:txBody>
          <a:bodyPr/>
          <a:lstStyle/>
          <a:p>
            <a:fld id="{C7CC74AC-D9D8-5C48-AF58-5FA27CB3C481}" type="slidenum">
              <a:rPr lang="es-ES" smtClean="0"/>
              <a:t>5</a:t>
            </a:fld>
            <a:endParaRPr lang="es-ES"/>
          </a:p>
        </p:txBody>
      </p:sp>
    </p:spTree>
    <p:extLst>
      <p:ext uri="{BB962C8B-B14F-4D97-AF65-F5344CB8AC3E}">
        <p14:creationId xmlns:p14="http://schemas.microsoft.com/office/powerpoint/2010/main" val="194307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E6C4-FD4B-1441-82BB-F10B924331C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4508831-3E10-4FDB-1D1E-9796C7B769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828CDF8-7305-E3C0-FA24-15959F1C7159}"/>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6A41379B-1A6D-1FFB-4FAC-163951F7E054}"/>
              </a:ext>
            </a:extLst>
          </p:cNvPr>
          <p:cNvSpPr>
            <a:spLocks noGrp="1"/>
          </p:cNvSpPr>
          <p:nvPr>
            <p:ph type="sldNum" sz="quarter" idx="5"/>
          </p:nvPr>
        </p:nvSpPr>
        <p:spPr/>
        <p:txBody>
          <a:bodyPr/>
          <a:lstStyle/>
          <a:p>
            <a:fld id="{C7CC74AC-D9D8-5C48-AF58-5FA27CB3C481}" type="slidenum">
              <a:rPr lang="es-ES" smtClean="0"/>
              <a:t>6</a:t>
            </a:fld>
            <a:endParaRPr lang="es-ES"/>
          </a:p>
        </p:txBody>
      </p:sp>
    </p:spTree>
    <p:extLst>
      <p:ext uri="{BB962C8B-B14F-4D97-AF65-F5344CB8AC3E}">
        <p14:creationId xmlns:p14="http://schemas.microsoft.com/office/powerpoint/2010/main" val="196330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FFDEF-2052-D4CD-C616-43021FEE1CF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CDCB13C-58DB-2A76-8B71-041E5DCB29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B4A1A22-3A8C-D760-DF6D-E64C51D0AC9B}"/>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2631D47A-742A-F0B4-3CB0-09F252024AA9}"/>
              </a:ext>
            </a:extLst>
          </p:cNvPr>
          <p:cNvSpPr>
            <a:spLocks noGrp="1"/>
          </p:cNvSpPr>
          <p:nvPr>
            <p:ph type="sldNum" sz="quarter" idx="5"/>
          </p:nvPr>
        </p:nvSpPr>
        <p:spPr/>
        <p:txBody>
          <a:bodyPr/>
          <a:lstStyle/>
          <a:p>
            <a:fld id="{C7CC74AC-D9D8-5C48-AF58-5FA27CB3C481}" type="slidenum">
              <a:rPr lang="es-ES" smtClean="0"/>
              <a:t>7</a:t>
            </a:fld>
            <a:endParaRPr lang="es-ES"/>
          </a:p>
        </p:txBody>
      </p:sp>
    </p:spTree>
    <p:extLst>
      <p:ext uri="{BB962C8B-B14F-4D97-AF65-F5344CB8AC3E}">
        <p14:creationId xmlns:p14="http://schemas.microsoft.com/office/powerpoint/2010/main" val="74563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846FE-E7A1-A7E7-B52D-152CA4D994E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8822693-D4B8-22F7-9CB7-F6B65FA4CB3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53D6D0E-FBCE-0445-47E6-186A5A3971E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3529F515-FE55-7E58-D354-3E0F849AB9ED}"/>
              </a:ext>
            </a:extLst>
          </p:cNvPr>
          <p:cNvSpPr>
            <a:spLocks noGrp="1"/>
          </p:cNvSpPr>
          <p:nvPr>
            <p:ph type="sldNum" sz="quarter" idx="5"/>
          </p:nvPr>
        </p:nvSpPr>
        <p:spPr/>
        <p:txBody>
          <a:bodyPr/>
          <a:lstStyle/>
          <a:p>
            <a:fld id="{C7CC74AC-D9D8-5C48-AF58-5FA27CB3C481}" type="slidenum">
              <a:rPr lang="es-ES" smtClean="0"/>
              <a:t>8</a:t>
            </a:fld>
            <a:endParaRPr lang="es-ES"/>
          </a:p>
        </p:txBody>
      </p:sp>
    </p:spTree>
    <p:extLst>
      <p:ext uri="{BB962C8B-B14F-4D97-AF65-F5344CB8AC3E}">
        <p14:creationId xmlns:p14="http://schemas.microsoft.com/office/powerpoint/2010/main" val="326189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4BE3D-9994-8069-36A3-3405DEF91F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4EE311C-AF42-EE51-3228-8F584ED2C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0BDE47E-F989-960E-4576-4D15C299D5C7}"/>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5" name="Marcador de pie de página 4">
            <a:extLst>
              <a:ext uri="{FF2B5EF4-FFF2-40B4-BE49-F238E27FC236}">
                <a16:creationId xmlns:a16="http://schemas.microsoft.com/office/drawing/2014/main" id="{639C0327-2D1C-715C-1F55-D41122162B2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0202D6B-6BC4-654B-02BA-20D2989AAA75}"/>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91515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70647-A656-539B-5A7D-79FB989CD49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A171D1-E2C3-DFB6-BC71-27637D229C6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D469B8-844B-BAB7-BA98-02528D909594}"/>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5" name="Marcador de pie de página 4">
            <a:extLst>
              <a:ext uri="{FF2B5EF4-FFF2-40B4-BE49-F238E27FC236}">
                <a16:creationId xmlns:a16="http://schemas.microsoft.com/office/drawing/2014/main" id="{F6F743F0-D8F7-769C-7A51-294C33560F8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80DD033-7601-529D-DEA1-587D8A229293}"/>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08831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A12E56E-3621-4C65-B080-D6BE8EDDF89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E570BB2-16D3-F5AB-637D-3334E833C15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54F0530-817E-C67C-8EA9-3EA9C715B3FA}"/>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5" name="Marcador de pie de página 4">
            <a:extLst>
              <a:ext uri="{FF2B5EF4-FFF2-40B4-BE49-F238E27FC236}">
                <a16:creationId xmlns:a16="http://schemas.microsoft.com/office/drawing/2014/main" id="{CA4AD311-C428-DABA-9D68-C9E4D2B7DD9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191F020-4797-D943-B12A-741D47EEB778}"/>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65249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2A9A1-9165-BB13-749B-587716EAFD5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68A662-9382-ECA9-91D4-C68CD7009B4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3FBC94-E003-ACBB-F5B7-1D81FCDAAA21}"/>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5" name="Marcador de pie de página 4">
            <a:extLst>
              <a:ext uri="{FF2B5EF4-FFF2-40B4-BE49-F238E27FC236}">
                <a16:creationId xmlns:a16="http://schemas.microsoft.com/office/drawing/2014/main" id="{DFD67CF9-9684-5EC5-897A-B7B7356F224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C87C19-BB7E-B3EB-A7F0-0F5D0D4AFDEC}"/>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78049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34693-ACC0-D559-CEB9-73BF64B3BDA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99FE34-78D0-87F1-DEF0-979D2A9FD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46A5C59-5AC2-9857-022E-9EA9216BF328}"/>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5" name="Marcador de pie de página 4">
            <a:extLst>
              <a:ext uri="{FF2B5EF4-FFF2-40B4-BE49-F238E27FC236}">
                <a16:creationId xmlns:a16="http://schemas.microsoft.com/office/drawing/2014/main" id="{35826CBC-92DD-3916-BB2A-60E3C4F5F3F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AFF6F773-F036-A0BC-2048-12B7995669B7}"/>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60448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181D1-9816-FE54-4A38-A6D014E1BB8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A81E329-B1D1-FE5D-FB7A-CCCF46E7593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E7DD042-87E6-083E-73D0-2CF4D8286C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3E6AFCC-0739-7317-C8F1-C0C9415B1124}"/>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6" name="Marcador de pie de página 5">
            <a:extLst>
              <a:ext uri="{FF2B5EF4-FFF2-40B4-BE49-F238E27FC236}">
                <a16:creationId xmlns:a16="http://schemas.microsoft.com/office/drawing/2014/main" id="{AC54CEBC-4E42-BD1F-D9C5-6CFFA737A1D6}"/>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3411DA8-2981-0BA1-799B-A3E5C466C631}"/>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58867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49D5F-E0F2-CAC2-CDC1-DC0A212A52D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210BA0B-E3AE-15C2-43A8-DAF014B06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7ECF3A7-1B2F-A5B2-9D8D-F7AFE06D791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4C5EE10-A4B5-3900-0D34-5658B02A7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0753D4-6754-4BB8-1624-49BD7A10841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DC00CC4-945C-8952-B3A0-CCDE89196BB5}"/>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8" name="Marcador de pie de página 7">
            <a:extLst>
              <a:ext uri="{FF2B5EF4-FFF2-40B4-BE49-F238E27FC236}">
                <a16:creationId xmlns:a16="http://schemas.microsoft.com/office/drawing/2014/main" id="{DACF7959-E4D6-4A97-8F77-15C70CBF3F61}"/>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2BF91F0E-181F-483B-A409-CA85638520E3}"/>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0078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D157B-0FD1-B196-C11C-EA5FCDFECED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18343B-F75D-0771-AF7A-42CC14BE388A}"/>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4" name="Marcador de pie de página 3">
            <a:extLst>
              <a:ext uri="{FF2B5EF4-FFF2-40B4-BE49-F238E27FC236}">
                <a16:creationId xmlns:a16="http://schemas.microsoft.com/office/drawing/2014/main" id="{08705E32-FC35-5F32-B5EA-B3B715D955BF}"/>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5AEBED61-0573-1028-03B1-AC06A5F63F9A}"/>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3605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B56D8A0-8027-63F5-A733-53B737255252}"/>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3" name="Marcador de pie de página 2">
            <a:extLst>
              <a:ext uri="{FF2B5EF4-FFF2-40B4-BE49-F238E27FC236}">
                <a16:creationId xmlns:a16="http://schemas.microsoft.com/office/drawing/2014/main" id="{8FD31F20-BEAE-5837-DFED-30BC4D412E17}"/>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775172B1-D749-83F5-0EE8-0AFD104D42E4}"/>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68303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B42E4-3D6A-4FEB-5504-1E8C48A2373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48FA4B-1AD5-F490-BB8A-532FC1AFD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237A799-DA3B-3C50-F47A-A9BA3123D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595F6EA-C24A-15AD-A0E0-C090BBD5F3E9}"/>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6" name="Marcador de pie de página 5">
            <a:extLst>
              <a:ext uri="{FF2B5EF4-FFF2-40B4-BE49-F238E27FC236}">
                <a16:creationId xmlns:a16="http://schemas.microsoft.com/office/drawing/2014/main" id="{831BE4C9-E1CA-E904-A921-12E0027F4785}"/>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96E161B-DFA9-2050-0729-FB261BFBF8CD}"/>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01962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9BF62-E4EA-C0E5-CFE9-9C4963341D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8A49C44-A861-1122-3F82-B125EB284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E556027-D56D-FE8B-1C5F-60BAF0A5D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24ED8F2-16BE-CA4E-B414-B193B3ECFB4F}"/>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6" name="Marcador de pie de página 5">
            <a:extLst>
              <a:ext uri="{FF2B5EF4-FFF2-40B4-BE49-F238E27FC236}">
                <a16:creationId xmlns:a16="http://schemas.microsoft.com/office/drawing/2014/main" id="{19401836-41ED-0D23-D0A2-6DC62018CBC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4B30C95-99F3-D976-A041-A1C6B509FA8A}"/>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164161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860C3A1-DBB2-E3C8-45B2-AC0482065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07F97DE-C1D2-8CE1-2319-587A1D139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B81C02-0376-0615-A408-F6E5B8812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E6118-2437-4B30-8E3C-4D2BE6020583}" type="datetimeFigureOut">
              <a:rPr lang="en-US" smtClean="0"/>
              <a:pPr/>
              <a:t>3/31/25</a:t>
            </a:fld>
            <a:endParaRPr lang="en-US" dirty="0"/>
          </a:p>
        </p:txBody>
      </p:sp>
      <p:sp>
        <p:nvSpPr>
          <p:cNvPr id="5" name="Marcador de pie de página 4">
            <a:extLst>
              <a:ext uri="{FF2B5EF4-FFF2-40B4-BE49-F238E27FC236}">
                <a16:creationId xmlns:a16="http://schemas.microsoft.com/office/drawing/2014/main" id="{99BD0B76-170D-B614-BB94-AF508D08A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CF1D021B-2F27-77EA-5EF9-EDAFB058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162627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0B49141-8A46-DC5A-AC3D-DEA8F6DF4C94}"/>
              </a:ext>
            </a:extLst>
          </p:cNvPr>
          <p:cNvSpPr>
            <a:spLocks noGrp="1"/>
          </p:cNvSpPr>
          <p:nvPr>
            <p:ph type="ctrTitle"/>
          </p:nvPr>
        </p:nvSpPr>
        <p:spPr>
          <a:xfrm>
            <a:off x="3502731" y="1542402"/>
            <a:ext cx="5186842" cy="2387918"/>
          </a:xfrm>
        </p:spPr>
        <p:txBody>
          <a:bodyPr anchor="b">
            <a:normAutofit/>
          </a:bodyPr>
          <a:lstStyle/>
          <a:p>
            <a:r>
              <a:rPr lang="es-ES" sz="5200" dirty="0">
                <a:solidFill>
                  <a:schemeClr val="tx2"/>
                </a:solidFill>
              </a:rPr>
              <a:t>Container Security</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714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78C93-0E2D-A8F9-0C74-782723FB209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95246E1-B37C-1DC2-28FC-47CCCCB07E42}"/>
              </a:ext>
            </a:extLst>
          </p:cNvPr>
          <p:cNvSpPr>
            <a:spLocks noGrp="1"/>
          </p:cNvSpPr>
          <p:nvPr>
            <p:ph type="title"/>
          </p:nvPr>
        </p:nvSpPr>
        <p:spPr>
          <a:xfrm>
            <a:off x="993912" y="224459"/>
            <a:ext cx="9601200" cy="622852"/>
          </a:xfrm>
        </p:spPr>
        <p:txBody>
          <a:bodyPr>
            <a:normAutofit fontScale="90000"/>
          </a:bodyPr>
          <a:lstStyle/>
          <a:p>
            <a:r>
              <a:rPr lang="es-ES" dirty="0"/>
              <a:t>Docker Container Security</a:t>
            </a:r>
          </a:p>
        </p:txBody>
      </p:sp>
      <p:sp>
        <p:nvSpPr>
          <p:cNvPr id="24" name="CuadroTexto 23">
            <a:extLst>
              <a:ext uri="{FF2B5EF4-FFF2-40B4-BE49-F238E27FC236}">
                <a16:creationId xmlns:a16="http://schemas.microsoft.com/office/drawing/2014/main" id="{0B863DCD-262C-2FC3-6108-332ADF3BF55C}"/>
              </a:ext>
            </a:extLst>
          </p:cNvPr>
          <p:cNvSpPr txBox="1"/>
          <p:nvPr/>
        </p:nvSpPr>
        <p:spPr>
          <a:xfrm>
            <a:off x="993912" y="937260"/>
            <a:ext cx="10565628" cy="4401205"/>
          </a:xfrm>
          <a:prstGeom prst="rect">
            <a:avLst/>
          </a:prstGeom>
          <a:noFill/>
        </p:spPr>
        <p:txBody>
          <a:bodyPr wrap="square" rtlCol="0">
            <a:spAutoFit/>
          </a:bodyPr>
          <a:lstStyle/>
          <a:p>
            <a:r>
              <a:rPr lang="es-ES" sz="2800" dirty="0"/>
              <a:t>Buenas prácticas:</a:t>
            </a:r>
          </a:p>
          <a:p>
            <a:endParaRPr lang="es-ES" sz="2800" dirty="0"/>
          </a:p>
          <a:p>
            <a:pPr marL="514350" indent="-514350">
              <a:buFont typeface="+mj-lt"/>
              <a:buAutoNum type="arabicPeriod"/>
            </a:pPr>
            <a:r>
              <a:rPr lang="es-ES" sz="2800" dirty="0"/>
              <a:t>No exponer puertos innecesarios</a:t>
            </a:r>
          </a:p>
          <a:p>
            <a:pPr marL="514350" indent="-514350">
              <a:buFont typeface="+mj-lt"/>
              <a:buAutoNum type="arabicPeriod"/>
            </a:pPr>
            <a:r>
              <a:rPr lang="es-ES" sz="2800" dirty="0"/>
              <a:t>No iniciar contenedores en modo privilegiado</a:t>
            </a:r>
          </a:p>
          <a:p>
            <a:pPr marL="514350" indent="-514350">
              <a:buFont typeface="+mj-lt"/>
              <a:buAutoNum type="arabicPeriod"/>
            </a:pPr>
            <a:r>
              <a:rPr lang="es-ES" sz="2800" dirty="0"/>
              <a:t>Eliminar capacidades al iniciar contenedores</a:t>
            </a:r>
          </a:p>
          <a:p>
            <a:pPr marL="514350" indent="-514350">
              <a:buFont typeface="+mj-lt"/>
              <a:buAutoNum type="arabicPeriod"/>
            </a:pPr>
            <a:r>
              <a:rPr lang="es-ES" sz="2800" dirty="0"/>
              <a:t>Establecer cuotas de recursos</a:t>
            </a:r>
          </a:p>
          <a:p>
            <a:pPr marL="514350" indent="-514350">
              <a:buFont typeface="+mj-lt"/>
              <a:buAutoNum type="arabicPeriod"/>
            </a:pPr>
            <a:r>
              <a:rPr lang="es-ES" sz="2800" dirty="0"/>
              <a:t>Ejecutar procesos como un usuario no </a:t>
            </a:r>
            <a:r>
              <a:rPr lang="es-ES" sz="2800" dirty="0" err="1"/>
              <a:t>root</a:t>
            </a:r>
            <a:endParaRPr lang="es-ES" sz="2800" dirty="0"/>
          </a:p>
          <a:p>
            <a:pPr marL="514350" indent="-514350">
              <a:buFont typeface="+mj-lt"/>
              <a:buAutoNum type="arabicPeriod"/>
            </a:pPr>
            <a:r>
              <a:rPr lang="es-ES" sz="2800" dirty="0"/>
              <a:t>Evitar que los contenedores escalen privilegios</a:t>
            </a:r>
          </a:p>
          <a:p>
            <a:pPr marL="514350" indent="-514350">
              <a:buFont typeface="+mj-lt"/>
              <a:buAutoNum type="arabicPeriod"/>
            </a:pPr>
            <a:r>
              <a:rPr lang="es-ES" sz="2800" dirty="0"/>
              <a:t>Utilizar RO del sistema de archivos</a:t>
            </a:r>
          </a:p>
          <a:p>
            <a:pPr marL="514350" indent="-514350">
              <a:buFont typeface="+mj-lt"/>
              <a:buAutoNum type="arabicPeriod"/>
            </a:pPr>
            <a:r>
              <a:rPr lang="es-ES" sz="2800" dirty="0"/>
              <a:t>Utilizar un gestor de secretos dedicado</a:t>
            </a:r>
          </a:p>
        </p:txBody>
      </p:sp>
    </p:spTree>
    <p:extLst>
      <p:ext uri="{BB962C8B-B14F-4D97-AF65-F5344CB8AC3E}">
        <p14:creationId xmlns:p14="http://schemas.microsoft.com/office/powerpoint/2010/main" val="95273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27DB-CD89-466B-2CFF-D1D2D582616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7C66D9-879B-D984-B5A2-9E6FFA8A300A}"/>
              </a:ext>
            </a:extLst>
          </p:cNvPr>
          <p:cNvSpPr>
            <a:spLocks noGrp="1"/>
          </p:cNvSpPr>
          <p:nvPr>
            <p:ph type="title"/>
          </p:nvPr>
        </p:nvSpPr>
        <p:spPr>
          <a:xfrm>
            <a:off x="993912" y="224459"/>
            <a:ext cx="10394524" cy="622852"/>
          </a:xfrm>
        </p:spPr>
        <p:txBody>
          <a:bodyPr>
            <a:normAutofit fontScale="90000"/>
          </a:bodyPr>
          <a:lstStyle/>
          <a:p>
            <a:r>
              <a:rPr lang="es-ES" dirty="0"/>
              <a:t>3. </a:t>
            </a:r>
            <a:r>
              <a:rPr lang="es-ES" sz="4400" dirty="0"/>
              <a:t>Eliminar capacidades al iniciar contenedores</a:t>
            </a:r>
            <a:endParaRPr lang="es-ES" dirty="0"/>
          </a:p>
        </p:txBody>
      </p:sp>
      <p:sp>
        <p:nvSpPr>
          <p:cNvPr id="3" name="CuadroTexto 2">
            <a:extLst>
              <a:ext uri="{FF2B5EF4-FFF2-40B4-BE49-F238E27FC236}">
                <a16:creationId xmlns:a16="http://schemas.microsoft.com/office/drawing/2014/main" id="{60C64958-A62D-87E0-6638-536E56866C9E}"/>
              </a:ext>
            </a:extLst>
          </p:cNvPr>
          <p:cNvSpPr txBox="1"/>
          <p:nvPr/>
        </p:nvSpPr>
        <p:spPr>
          <a:xfrm>
            <a:off x="993912" y="1120676"/>
            <a:ext cx="10394524" cy="4832092"/>
          </a:xfrm>
          <a:prstGeom prst="rect">
            <a:avLst/>
          </a:prstGeom>
          <a:noFill/>
        </p:spPr>
        <p:txBody>
          <a:bodyPr wrap="square" rtlCol="0">
            <a:spAutoFit/>
          </a:bodyPr>
          <a:lstStyle/>
          <a:p>
            <a:pPr marL="457200" indent="-457200">
              <a:buFont typeface="Arial" panose="020B0604020202020204" pitchFamily="34" charset="0"/>
              <a:buChar char="•"/>
            </a:pPr>
            <a:r>
              <a:rPr lang="es-ES" sz="2800" dirty="0"/>
              <a:t>El conjunto predeterminado de capacidades Linux es demasiado permisivo para producción: cambiar </a:t>
            </a:r>
            <a:r>
              <a:rPr lang="es-ES" sz="2800" dirty="0" err="1"/>
              <a:t>UIDs</a:t>
            </a:r>
            <a:r>
              <a:rPr lang="es-ES" sz="2800" dirty="0"/>
              <a:t> y </a:t>
            </a:r>
            <a:r>
              <a:rPr lang="es-ES" sz="2800" dirty="0" err="1"/>
              <a:t>GIDs</a:t>
            </a:r>
            <a:r>
              <a:rPr lang="es-ES" sz="2800" dirty="0"/>
              <a:t> de archivos, matar procesos y eludir comprobaciones de permisos de lectura, escritura y ejecución de archivos. </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Las opciones --</a:t>
            </a:r>
            <a:r>
              <a:rPr lang="es-ES" sz="2800" dirty="0" err="1"/>
              <a:t>cap-drop</a:t>
            </a:r>
            <a:r>
              <a:rPr lang="es-ES" sz="2800" dirty="0"/>
              <a:t> y --</a:t>
            </a:r>
            <a:r>
              <a:rPr lang="es-ES" sz="2800" dirty="0" err="1"/>
              <a:t>cap-add</a:t>
            </a:r>
            <a:r>
              <a:rPr lang="es-ES" sz="2800" dirty="0"/>
              <a:t> del comando docker run te permiten eliminarlas y otorgarlas. </a:t>
            </a:r>
          </a:p>
          <a:p>
            <a:pPr marL="457200" indent="-457200">
              <a:buFont typeface="Arial" panose="020B0604020202020204" pitchFamily="34" charset="0"/>
              <a:buChar char="•"/>
            </a:pPr>
            <a:endParaRPr lang="es-ES" sz="2800" dirty="0"/>
          </a:p>
          <a:p>
            <a:r>
              <a:rPr lang="es-ES" sz="2800" dirty="0"/>
              <a:t>Ejemplo, elimina todas las capacidades y añade CHOWN:</a:t>
            </a:r>
            <a:br>
              <a:rPr lang="es-ES" sz="2800" dirty="0"/>
            </a:br>
            <a:endParaRPr lang="es-ES" sz="2800" dirty="0"/>
          </a:p>
          <a:p>
            <a:r>
              <a:rPr lang="es-ES" sz="2800" dirty="0"/>
              <a:t>$ docker run --</a:t>
            </a:r>
            <a:r>
              <a:rPr lang="es-ES" sz="2800" dirty="0" err="1"/>
              <a:t>cap-drop</a:t>
            </a:r>
            <a:r>
              <a:rPr lang="es-ES" sz="2800" dirty="0"/>
              <a:t>=ALL --</a:t>
            </a:r>
            <a:r>
              <a:rPr lang="es-ES" sz="2800" dirty="0" err="1"/>
              <a:t>cap-add</a:t>
            </a:r>
            <a:r>
              <a:rPr lang="es-ES" sz="2800" dirty="0"/>
              <a:t>=CHOWN </a:t>
            </a:r>
            <a:r>
              <a:rPr lang="es-ES" sz="2800" dirty="0" err="1"/>
              <a:t>image:tag</a:t>
            </a:r>
            <a:endParaRPr lang="es-ES" sz="2800" dirty="0"/>
          </a:p>
        </p:txBody>
      </p:sp>
    </p:spTree>
    <p:extLst>
      <p:ext uri="{BB962C8B-B14F-4D97-AF65-F5344CB8AC3E}">
        <p14:creationId xmlns:p14="http://schemas.microsoft.com/office/powerpoint/2010/main" val="162260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6BD2B-9A76-DC83-6CE9-0FC98ADC18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B2222E-237B-C49F-D668-D9EA475BA643}"/>
              </a:ext>
            </a:extLst>
          </p:cNvPr>
          <p:cNvSpPr>
            <a:spLocks noGrp="1"/>
          </p:cNvSpPr>
          <p:nvPr>
            <p:ph type="title"/>
          </p:nvPr>
        </p:nvSpPr>
        <p:spPr>
          <a:xfrm>
            <a:off x="993911" y="224459"/>
            <a:ext cx="10806203" cy="622852"/>
          </a:xfrm>
        </p:spPr>
        <p:txBody>
          <a:bodyPr>
            <a:normAutofit fontScale="90000"/>
          </a:bodyPr>
          <a:lstStyle/>
          <a:p>
            <a:r>
              <a:rPr lang="es-ES" dirty="0"/>
              <a:t>4. </a:t>
            </a:r>
            <a:r>
              <a:rPr lang="es-ES" sz="4400" dirty="0"/>
              <a:t>Establecer cuotas de recursos</a:t>
            </a:r>
            <a:endParaRPr lang="es-ES" dirty="0"/>
          </a:p>
        </p:txBody>
      </p:sp>
      <p:sp>
        <p:nvSpPr>
          <p:cNvPr id="3" name="CuadroTexto 2">
            <a:extLst>
              <a:ext uri="{FF2B5EF4-FFF2-40B4-BE49-F238E27FC236}">
                <a16:creationId xmlns:a16="http://schemas.microsoft.com/office/drawing/2014/main" id="{765759BC-C170-F1E5-998B-B326FC6A45C7}"/>
              </a:ext>
            </a:extLst>
          </p:cNvPr>
          <p:cNvSpPr txBox="1"/>
          <p:nvPr/>
        </p:nvSpPr>
        <p:spPr>
          <a:xfrm>
            <a:off x="993912" y="1120676"/>
            <a:ext cx="10394524" cy="4832092"/>
          </a:xfrm>
          <a:prstGeom prst="rect">
            <a:avLst/>
          </a:prstGeom>
          <a:noFill/>
        </p:spPr>
        <p:txBody>
          <a:bodyPr wrap="square" rtlCol="0">
            <a:spAutoFit/>
          </a:bodyPr>
          <a:lstStyle/>
          <a:p>
            <a:pPr marL="457200" indent="-457200">
              <a:buFont typeface="Arial" panose="020B0604020202020204" pitchFamily="34" charset="0"/>
              <a:buChar char="•"/>
            </a:pPr>
            <a:r>
              <a:rPr lang="es-ES" sz="2800" dirty="0"/>
              <a:t>Docker no aplica automáticamente ninguna restricción de recursos a tus contenedores. Los procesos en contenedores pueden usar CPU y memoria ilimitadas, lo que podría afectar a otras aplicaciones en su host.</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Establecer límites para estos recursos ayuda a defenderse contra ataques de denegación de servicio (DoS).</a:t>
            </a:r>
          </a:p>
          <a:p>
            <a:pPr marL="457200" indent="-457200">
              <a:buFont typeface="Arial" panose="020B0604020202020204" pitchFamily="34" charset="0"/>
              <a:buChar char="•"/>
            </a:pPr>
            <a:endParaRPr lang="es-ES" sz="2800" dirty="0"/>
          </a:p>
          <a:p>
            <a:r>
              <a:rPr lang="es-ES" sz="2800" dirty="0"/>
              <a:t>Ejemplo, límite de memoria y CPU</a:t>
            </a:r>
            <a:br>
              <a:rPr lang="es-ES" sz="2800" dirty="0"/>
            </a:br>
            <a:endParaRPr lang="es-ES" sz="2800" dirty="0"/>
          </a:p>
          <a:p>
            <a:r>
              <a:rPr lang="es-ES" sz="2800" dirty="0"/>
              <a:t>$ docker run -m=128m --</a:t>
            </a:r>
            <a:r>
              <a:rPr lang="es-ES" sz="2800" dirty="0" err="1"/>
              <a:t>cpus</a:t>
            </a:r>
            <a:r>
              <a:rPr lang="es-ES" sz="2800" dirty="0"/>
              <a:t>=2  </a:t>
            </a:r>
            <a:r>
              <a:rPr lang="es-ES" sz="2800" dirty="0" err="1"/>
              <a:t>imagen:tag</a:t>
            </a:r>
            <a:endParaRPr lang="es-ES" sz="2800" dirty="0"/>
          </a:p>
        </p:txBody>
      </p:sp>
    </p:spTree>
    <p:extLst>
      <p:ext uri="{BB962C8B-B14F-4D97-AF65-F5344CB8AC3E}">
        <p14:creationId xmlns:p14="http://schemas.microsoft.com/office/powerpoint/2010/main" val="40953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669D-630D-9E2A-D549-24DAE1BF79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9B53A19-5D1F-AA97-6EF1-2655789BD3B6}"/>
              </a:ext>
            </a:extLst>
          </p:cNvPr>
          <p:cNvSpPr>
            <a:spLocks noGrp="1"/>
          </p:cNvSpPr>
          <p:nvPr>
            <p:ph type="title"/>
          </p:nvPr>
        </p:nvSpPr>
        <p:spPr>
          <a:xfrm>
            <a:off x="993911" y="224459"/>
            <a:ext cx="11095170" cy="622852"/>
          </a:xfrm>
        </p:spPr>
        <p:txBody>
          <a:bodyPr>
            <a:normAutofit fontScale="90000"/>
          </a:bodyPr>
          <a:lstStyle/>
          <a:p>
            <a:r>
              <a:rPr lang="es-ES" dirty="0"/>
              <a:t>5. </a:t>
            </a:r>
            <a:r>
              <a:rPr lang="es-ES" sz="4400" dirty="0"/>
              <a:t>Ejecutar procesos como un usuario no </a:t>
            </a:r>
            <a:r>
              <a:rPr lang="es-ES" sz="4400" dirty="0" err="1"/>
              <a:t>root</a:t>
            </a:r>
            <a:endParaRPr lang="es-ES" dirty="0"/>
          </a:p>
        </p:txBody>
      </p:sp>
      <p:sp>
        <p:nvSpPr>
          <p:cNvPr id="3" name="CuadroTexto 2">
            <a:extLst>
              <a:ext uri="{FF2B5EF4-FFF2-40B4-BE49-F238E27FC236}">
                <a16:creationId xmlns:a16="http://schemas.microsoft.com/office/drawing/2014/main" id="{F0871D12-67FA-2609-F4C9-460E5BEECD6D}"/>
              </a:ext>
            </a:extLst>
          </p:cNvPr>
          <p:cNvSpPr txBox="1"/>
          <p:nvPr/>
        </p:nvSpPr>
        <p:spPr>
          <a:xfrm>
            <a:off x="993912" y="1120676"/>
            <a:ext cx="10596406" cy="2677656"/>
          </a:xfrm>
          <a:prstGeom prst="rect">
            <a:avLst/>
          </a:prstGeom>
          <a:noFill/>
        </p:spPr>
        <p:txBody>
          <a:bodyPr wrap="square" rtlCol="0">
            <a:spAutoFit/>
          </a:bodyPr>
          <a:lstStyle/>
          <a:p>
            <a:pPr marL="457200" indent="-457200">
              <a:buFont typeface="Arial" panose="020B0604020202020204" pitchFamily="34" charset="0"/>
              <a:buChar char="•"/>
            </a:pPr>
            <a:r>
              <a:rPr lang="es-ES" sz="2800" dirty="0"/>
              <a:t>Los contenedores se ejecutan por defecto como </a:t>
            </a:r>
            <a:r>
              <a:rPr lang="es-ES" sz="2800" dirty="0" err="1"/>
              <a:t>root</a:t>
            </a:r>
            <a:r>
              <a:rPr lang="es-ES" sz="2800" dirty="0"/>
              <a:t>. Usa otro usuario para lanzar los procesos y minimizar el riesgo.</a:t>
            </a:r>
          </a:p>
          <a:p>
            <a:endParaRPr lang="es-ES" sz="2800" dirty="0"/>
          </a:p>
          <a:p>
            <a:r>
              <a:rPr lang="es-ES" sz="2800" dirty="0"/>
              <a:t>Ejemplo,</a:t>
            </a:r>
          </a:p>
          <a:p>
            <a:endParaRPr lang="es-ES" sz="2800" dirty="0"/>
          </a:p>
          <a:p>
            <a:r>
              <a:rPr lang="es-ES" sz="2800" dirty="0"/>
              <a:t>$ docker run --user=1000 </a:t>
            </a:r>
            <a:r>
              <a:rPr lang="es-ES" sz="2800" dirty="0" err="1"/>
              <a:t>image:tag</a:t>
            </a:r>
            <a:endParaRPr lang="es-ES" sz="2800" dirty="0"/>
          </a:p>
        </p:txBody>
      </p:sp>
    </p:spTree>
    <p:extLst>
      <p:ext uri="{BB962C8B-B14F-4D97-AF65-F5344CB8AC3E}">
        <p14:creationId xmlns:p14="http://schemas.microsoft.com/office/powerpoint/2010/main" val="376352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57C9C-B81F-318E-CE1C-99CB2E0942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78BFA3-111A-1001-3E2F-A73CFB9D52BC}"/>
              </a:ext>
            </a:extLst>
          </p:cNvPr>
          <p:cNvSpPr>
            <a:spLocks noGrp="1"/>
          </p:cNvSpPr>
          <p:nvPr>
            <p:ph type="title"/>
          </p:nvPr>
        </p:nvSpPr>
        <p:spPr>
          <a:xfrm>
            <a:off x="993911" y="224459"/>
            <a:ext cx="11095170" cy="622852"/>
          </a:xfrm>
        </p:spPr>
        <p:txBody>
          <a:bodyPr>
            <a:normAutofit fontScale="90000"/>
          </a:bodyPr>
          <a:lstStyle/>
          <a:p>
            <a:r>
              <a:rPr lang="es-ES" dirty="0"/>
              <a:t>6. </a:t>
            </a:r>
            <a:r>
              <a:rPr lang="es-ES" sz="4400" dirty="0"/>
              <a:t>Evitar que los contenedores escalen privilegios</a:t>
            </a:r>
            <a:endParaRPr lang="es-ES" dirty="0"/>
          </a:p>
        </p:txBody>
      </p:sp>
      <p:sp>
        <p:nvSpPr>
          <p:cNvPr id="3" name="CuadroTexto 2">
            <a:extLst>
              <a:ext uri="{FF2B5EF4-FFF2-40B4-BE49-F238E27FC236}">
                <a16:creationId xmlns:a16="http://schemas.microsoft.com/office/drawing/2014/main" id="{C2F06DAD-5990-D163-ED87-79881735917E}"/>
              </a:ext>
            </a:extLst>
          </p:cNvPr>
          <p:cNvSpPr txBox="1"/>
          <p:nvPr/>
        </p:nvSpPr>
        <p:spPr>
          <a:xfrm>
            <a:off x="993912" y="1120676"/>
            <a:ext cx="10964540" cy="5262979"/>
          </a:xfrm>
          <a:prstGeom prst="rect">
            <a:avLst/>
          </a:prstGeom>
          <a:noFill/>
        </p:spPr>
        <p:txBody>
          <a:bodyPr wrap="square" rtlCol="0">
            <a:spAutoFit/>
          </a:bodyPr>
          <a:lstStyle/>
          <a:p>
            <a:pPr marL="457200" indent="-457200">
              <a:buFont typeface="Arial" panose="020B0604020202020204" pitchFamily="34" charset="0"/>
              <a:buChar char="•"/>
            </a:pPr>
            <a:r>
              <a:rPr lang="es-ES" sz="2800" dirty="0"/>
              <a:t>Los contenedores normalmente pueden escalar sus privilegios llamando a los binarios </a:t>
            </a:r>
            <a:r>
              <a:rPr lang="es-ES" sz="2800" dirty="0" err="1"/>
              <a:t>setuid</a:t>
            </a:r>
            <a:r>
              <a:rPr lang="es-ES" sz="2800" dirty="0"/>
              <a:t> y </a:t>
            </a:r>
            <a:r>
              <a:rPr lang="es-ES" sz="2800" dirty="0" err="1"/>
              <a:t>setgid</a:t>
            </a:r>
            <a:r>
              <a:rPr lang="es-ES" sz="2800" dirty="0"/>
              <a:t>. Esto es un riesgo de seguridad porque el proceso en contenedor puede usar </a:t>
            </a:r>
            <a:r>
              <a:rPr lang="es-ES" sz="2800" dirty="0" err="1"/>
              <a:t>setuid</a:t>
            </a:r>
            <a:r>
              <a:rPr lang="es-ES" sz="2800" dirty="0"/>
              <a:t> para convertirse en </a:t>
            </a:r>
            <a:r>
              <a:rPr lang="es-ES" sz="2800" dirty="0" err="1"/>
              <a:t>root</a:t>
            </a:r>
            <a:r>
              <a:rPr lang="es-ES" sz="2800" dirty="0"/>
              <a:t>.</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Para prevenir esto, debes establecer la opción de seguridad no-new-</a:t>
            </a:r>
            <a:r>
              <a:rPr lang="es-ES" sz="2800" dirty="0" err="1"/>
              <a:t>privileges</a:t>
            </a:r>
            <a:r>
              <a:rPr lang="es-ES" sz="2800" dirty="0"/>
              <a:t> cuando inicies tus contenedores:</a:t>
            </a:r>
          </a:p>
          <a:p>
            <a:pPr marL="457200" indent="-457200">
              <a:buFont typeface="Arial" panose="020B0604020202020204" pitchFamily="34" charset="0"/>
              <a:buChar char="•"/>
            </a:pPr>
            <a:endParaRPr lang="es-ES" sz="2800" dirty="0"/>
          </a:p>
          <a:p>
            <a:r>
              <a:rPr lang="es-ES" sz="2800" dirty="0"/>
              <a:t>Ejemplo,</a:t>
            </a:r>
            <a:br>
              <a:rPr lang="es-ES" sz="2800" dirty="0"/>
            </a:br>
            <a:endParaRPr lang="es-ES" sz="2800" dirty="0"/>
          </a:p>
          <a:p>
            <a:r>
              <a:rPr lang="es-ES" sz="2800" dirty="0"/>
              <a:t>$ docker run -security-</a:t>
            </a:r>
            <a:r>
              <a:rPr lang="es-ES" sz="2800" dirty="0" err="1"/>
              <a:t>opt</a:t>
            </a:r>
            <a:r>
              <a:rPr lang="es-ES" sz="2800" dirty="0"/>
              <a:t>=</a:t>
            </a:r>
            <a:r>
              <a:rPr lang="es-ES" sz="2800" dirty="0" err="1"/>
              <a:t>no-new-privileges:true</a:t>
            </a:r>
            <a:r>
              <a:rPr lang="es-ES" sz="2800" dirty="0"/>
              <a:t> </a:t>
            </a:r>
            <a:r>
              <a:rPr lang="es-ES" sz="2800" dirty="0" err="1"/>
              <a:t>imagen:tag</a:t>
            </a:r>
            <a:endParaRPr lang="es-ES" sz="2800" dirty="0"/>
          </a:p>
          <a:p>
            <a:endParaRPr lang="es-ES" sz="2800" dirty="0"/>
          </a:p>
        </p:txBody>
      </p:sp>
    </p:spTree>
    <p:extLst>
      <p:ext uri="{BB962C8B-B14F-4D97-AF65-F5344CB8AC3E}">
        <p14:creationId xmlns:p14="http://schemas.microsoft.com/office/powerpoint/2010/main" val="120576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E7FF2-7739-DF43-7101-5336C33E0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D623EC7-7866-632A-A835-8D2C4BC0FEA5}"/>
              </a:ext>
            </a:extLst>
          </p:cNvPr>
          <p:cNvSpPr>
            <a:spLocks noGrp="1"/>
          </p:cNvSpPr>
          <p:nvPr>
            <p:ph type="title"/>
          </p:nvPr>
        </p:nvSpPr>
        <p:spPr>
          <a:xfrm>
            <a:off x="993911" y="224459"/>
            <a:ext cx="11095170" cy="622852"/>
          </a:xfrm>
        </p:spPr>
        <p:txBody>
          <a:bodyPr>
            <a:normAutofit fontScale="90000"/>
          </a:bodyPr>
          <a:lstStyle/>
          <a:p>
            <a:r>
              <a:rPr lang="es-ES" sz="4400" dirty="0"/>
              <a:t>7. Utilizar RO del sistema de archivos</a:t>
            </a:r>
          </a:p>
        </p:txBody>
      </p:sp>
      <p:sp>
        <p:nvSpPr>
          <p:cNvPr id="3" name="CuadroTexto 2">
            <a:extLst>
              <a:ext uri="{FF2B5EF4-FFF2-40B4-BE49-F238E27FC236}">
                <a16:creationId xmlns:a16="http://schemas.microsoft.com/office/drawing/2014/main" id="{309E7BE5-2754-785F-4FF9-BD667B682B7E}"/>
              </a:ext>
            </a:extLst>
          </p:cNvPr>
          <p:cNvSpPr txBox="1"/>
          <p:nvPr/>
        </p:nvSpPr>
        <p:spPr>
          <a:xfrm>
            <a:off x="993912" y="1120676"/>
            <a:ext cx="10964540" cy="4401205"/>
          </a:xfrm>
          <a:prstGeom prst="rect">
            <a:avLst/>
          </a:prstGeom>
          <a:noFill/>
        </p:spPr>
        <p:txBody>
          <a:bodyPr wrap="square" rtlCol="0">
            <a:spAutoFit/>
          </a:bodyPr>
          <a:lstStyle/>
          <a:p>
            <a:pPr marL="457200" indent="-457200">
              <a:buFont typeface="Arial" panose="020B0604020202020204" pitchFamily="34" charset="0"/>
              <a:buChar char="•"/>
            </a:pPr>
            <a:r>
              <a:rPr lang="es-ES" sz="2800" dirty="0"/>
              <a:t>Si el contenedor no necesita escribir en el sistema de ficheros, activa el modo de sólo lectura para evitar modificaciones en el sistema de archivos, excepto en las ubicaciones de montaje de volumen designadas. </a:t>
            </a:r>
          </a:p>
          <a:p>
            <a:pPr marL="457200" indent="-457200">
              <a:buFont typeface="Arial" panose="020B0604020202020204" pitchFamily="34" charset="0"/>
              <a:buChar char="•"/>
            </a:pPr>
            <a:r>
              <a:rPr lang="es-ES" sz="2800" dirty="0"/>
              <a:t>Esto bloqueará a un intruso de hacer cambios maliciosos al contenido dentro del contenedor, como por ejemplo reemplazando binarios o archivos de configuración.</a:t>
            </a:r>
          </a:p>
          <a:p>
            <a:pPr marL="457200" indent="-457200">
              <a:buFont typeface="Arial" panose="020B0604020202020204" pitchFamily="34" charset="0"/>
              <a:buChar char="•"/>
            </a:pPr>
            <a:endParaRPr lang="es-ES" sz="2800" dirty="0"/>
          </a:p>
          <a:p>
            <a:r>
              <a:rPr lang="es-ES" sz="2800" dirty="0"/>
              <a:t>Ejemplo,</a:t>
            </a:r>
          </a:p>
          <a:p>
            <a:r>
              <a:rPr lang="es-ES" sz="2800" dirty="0"/>
              <a:t>$ docker run --</a:t>
            </a:r>
            <a:r>
              <a:rPr lang="es-ES" sz="2800" dirty="0" err="1"/>
              <a:t>read-only</a:t>
            </a:r>
            <a:r>
              <a:rPr lang="es-ES" sz="2800" dirty="0"/>
              <a:t> </a:t>
            </a:r>
            <a:r>
              <a:rPr lang="es-ES" sz="2800" dirty="0" err="1"/>
              <a:t>imagen:tag</a:t>
            </a:r>
            <a:endParaRPr lang="es-ES" sz="2800" dirty="0"/>
          </a:p>
        </p:txBody>
      </p:sp>
    </p:spTree>
    <p:extLst>
      <p:ext uri="{BB962C8B-B14F-4D97-AF65-F5344CB8AC3E}">
        <p14:creationId xmlns:p14="http://schemas.microsoft.com/office/powerpoint/2010/main" val="266300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2F95A-3E8F-DEF1-24BF-FF07A7408D3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B4F1F7-0C83-FA21-DBEB-BC4CB3947E49}"/>
              </a:ext>
            </a:extLst>
          </p:cNvPr>
          <p:cNvSpPr>
            <a:spLocks noGrp="1"/>
          </p:cNvSpPr>
          <p:nvPr>
            <p:ph type="title"/>
          </p:nvPr>
        </p:nvSpPr>
        <p:spPr>
          <a:xfrm>
            <a:off x="993911" y="224459"/>
            <a:ext cx="11095170" cy="622852"/>
          </a:xfrm>
        </p:spPr>
        <p:txBody>
          <a:bodyPr>
            <a:normAutofit fontScale="90000"/>
          </a:bodyPr>
          <a:lstStyle/>
          <a:p>
            <a:r>
              <a:rPr lang="es-ES" dirty="0"/>
              <a:t>8</a:t>
            </a:r>
            <a:r>
              <a:rPr lang="es-ES" sz="4400" dirty="0"/>
              <a:t>. Utilizar un gestor de secretos dedicado</a:t>
            </a:r>
          </a:p>
        </p:txBody>
      </p:sp>
      <p:sp>
        <p:nvSpPr>
          <p:cNvPr id="3" name="CuadroTexto 2">
            <a:extLst>
              <a:ext uri="{FF2B5EF4-FFF2-40B4-BE49-F238E27FC236}">
                <a16:creationId xmlns:a16="http://schemas.microsoft.com/office/drawing/2014/main" id="{EF549526-27ED-0B8C-A1B5-36F2CDEF0132}"/>
              </a:ext>
            </a:extLst>
          </p:cNvPr>
          <p:cNvSpPr txBox="1"/>
          <p:nvPr/>
        </p:nvSpPr>
        <p:spPr>
          <a:xfrm>
            <a:off x="993912" y="1120676"/>
            <a:ext cx="10964540" cy="2246769"/>
          </a:xfrm>
          <a:prstGeom prst="rect">
            <a:avLst/>
          </a:prstGeom>
          <a:noFill/>
        </p:spPr>
        <p:txBody>
          <a:bodyPr wrap="square" rtlCol="0">
            <a:spAutoFit/>
          </a:bodyPr>
          <a:lstStyle/>
          <a:p>
            <a:pPr marL="457200" indent="-457200">
              <a:buFont typeface="Arial" panose="020B0604020202020204" pitchFamily="34" charset="0"/>
              <a:buChar char="•"/>
            </a:pPr>
            <a:r>
              <a:rPr lang="es-ES" sz="2800" dirty="0"/>
              <a:t>Los datos confidenciales requeridos por sus contenedores, como claves API, tokens y certificados, deben almacenarse en una solución de gestión de secretos dedicada. </a:t>
            </a:r>
          </a:p>
          <a:p>
            <a:pPr marL="457200" indent="-457200">
              <a:buFont typeface="Arial" panose="020B0604020202020204" pitchFamily="34" charset="0"/>
              <a:buChar char="•"/>
            </a:pPr>
            <a:r>
              <a:rPr lang="es-ES" sz="2800" dirty="0"/>
              <a:t>Esto reduce el riesgo de exposición accidental que surge cuando se utilizan variables de entorno o archivos de configuración normales.</a:t>
            </a:r>
          </a:p>
        </p:txBody>
      </p:sp>
    </p:spTree>
    <p:extLst>
      <p:ext uri="{BB962C8B-B14F-4D97-AF65-F5344CB8AC3E}">
        <p14:creationId xmlns:p14="http://schemas.microsoft.com/office/powerpoint/2010/main" val="42784333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9113</TotalTime>
  <Words>473</Words>
  <Application>Microsoft Macintosh PowerPoint</Application>
  <PresentationFormat>Panorámica</PresentationFormat>
  <Paragraphs>55</Paragraphs>
  <Slides>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Container Security</vt:lpstr>
      <vt:lpstr>Docker Container Security</vt:lpstr>
      <vt:lpstr>3. Eliminar capacidades al iniciar contenedores</vt:lpstr>
      <vt:lpstr>4. Establecer cuotas de recursos</vt:lpstr>
      <vt:lpstr>5. Ejecutar procesos como un usuario no root</vt:lpstr>
      <vt:lpstr>6. Evitar que los contenedores escalen privilegios</vt:lpstr>
      <vt:lpstr>7. Utilizar RO del sistema de archivos</vt:lpstr>
      <vt:lpstr>8. Utilizar un gestor de secretos dedicado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Antonio Martinez</dc:creator>
  <cp:lastModifiedBy>Jose Vestu</cp:lastModifiedBy>
  <cp:revision>73</cp:revision>
  <dcterms:created xsi:type="dcterms:W3CDTF">2024-02-29T08:55:37Z</dcterms:created>
  <dcterms:modified xsi:type="dcterms:W3CDTF">2025-03-31T15:50:24Z</dcterms:modified>
</cp:coreProperties>
</file>