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9" r:id="rId4"/>
    <p:sldId id="325" r:id="rId5"/>
    <p:sldId id="326" r:id="rId6"/>
    <p:sldId id="300" r:id="rId7"/>
    <p:sldId id="331" r:id="rId8"/>
    <p:sldId id="332" r:id="rId9"/>
    <p:sldId id="333" r:id="rId10"/>
    <p:sldId id="301" r:id="rId11"/>
    <p:sldId id="334" r:id="rId12"/>
    <p:sldId id="336" r:id="rId13"/>
    <p:sldId id="303" r:id="rId14"/>
    <p:sldId id="289" r:id="rId15"/>
    <p:sldId id="337" r:id="rId16"/>
    <p:sldId id="338" r:id="rId17"/>
    <p:sldId id="291" r:id="rId18"/>
    <p:sldId id="292" r:id="rId19"/>
    <p:sldId id="293" r:id="rId20"/>
    <p:sldId id="307" r:id="rId21"/>
    <p:sldId id="308" r:id="rId22"/>
    <p:sldId id="33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/>
    <p:restoredTop sz="96327"/>
  </p:normalViewPr>
  <p:slideViewPr>
    <p:cSldViewPr snapToGrid="0">
      <p:cViewPr>
        <p:scale>
          <a:sx n="137" d="100"/>
          <a:sy n="137" d="100"/>
        </p:scale>
        <p:origin x="276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curso_docker_2401/docs/-/blob/main/Ejercicios/sesion2/main.md" TargetMode="External"/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0E94-B308-4B40-0803-5BCC255F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045889D-6FF6-2EC6-BBE6-11B2F059CFEE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992A8-1BF5-80E9-48E6-B17FC1551097}"/>
              </a:ext>
            </a:extLst>
          </p:cNvPr>
          <p:cNvSpPr txBox="1"/>
          <p:nvPr/>
        </p:nvSpPr>
        <p:spPr>
          <a:xfrm>
            <a:off x="993912" y="703871"/>
            <a:ext cx="3147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Jerarquia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Cache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A3B5AB-9C6D-442E-F8A1-B0E3F1DF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95" y="1326723"/>
            <a:ext cx="6630122" cy="48274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B75F793-2FD4-7C17-CCB7-2F2042886EB9}"/>
              </a:ext>
            </a:extLst>
          </p:cNvPr>
          <p:cNvSpPr txBox="1"/>
          <p:nvPr/>
        </p:nvSpPr>
        <p:spPr>
          <a:xfrm>
            <a:off x="5392049" y="4958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217A1B-BDC1-93BF-9079-04780FE81CF1}"/>
              </a:ext>
            </a:extLst>
          </p:cNvPr>
          <p:cNvSpPr txBox="1"/>
          <p:nvPr/>
        </p:nvSpPr>
        <p:spPr>
          <a:xfrm>
            <a:off x="8012664" y="1705432"/>
            <a:ext cx="37345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Cuando se ejecuta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docker build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, el constructor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intenta reutilizar las capas de compilaciones anteriores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 Si una capa no se modifica, esta se obtiene de cache. </a:t>
            </a:r>
          </a:p>
          <a:p>
            <a:endParaRPr lang="es-E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una capa cambia 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desde la última construcción, </a:t>
            </a:r>
            <a:r>
              <a:rPr lang="es-ES" sz="2400" i="0" u="sng" dirty="0">
                <a:latin typeface="Calibri" panose="020F0502020204030204" pitchFamily="34" charset="0"/>
                <a:cs typeface="Calibri" panose="020F0502020204030204" pitchFamily="34" charset="0"/>
              </a:rPr>
              <a:t>esa capa y todas las siguientes deben reconstruirse</a:t>
            </a:r>
            <a:r>
              <a:rPr lang="es-ES" sz="2400" i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73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 para tu aplicación puede simplificar mucho el desarrollo. 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(-y).</a:t>
            </a:r>
          </a:p>
          <a:p>
            <a:r>
              <a:rPr lang="es-ES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</a:t>
            </a:r>
            <a:r>
              <a:rPr lang="es-ES" b="0" i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imagen.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9E40-1228-BBB3-E46E-B5F78FA7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3-. Instrucciones de construcción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15" y="1456734"/>
            <a:ext cx="5300365" cy="5000822"/>
          </a:xfrm>
        </p:spPr>
        <p:txBody>
          <a:bodyPr>
            <a:normAutofit fontScale="92500" lnSpcReduction="20000"/>
          </a:bodyPr>
          <a:lstStyle/>
          <a:p>
            <a:r>
              <a:rPr lang="es-E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</a:t>
            </a:r>
          </a:p>
          <a:p>
            <a:pPr lvl="1"/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17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>
              <a:buNone/>
            </a:pP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sintaxis es :</a:t>
            </a:r>
          </a:p>
          <a:p>
            <a:pPr marL="530352" lvl="1" indent="0" algn="ctr">
              <a:buNone/>
            </a:pPr>
            <a:r>
              <a:rPr lang="es-ES" sz="17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17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17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17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17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17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lvl="1"/>
            <a:r>
              <a:rPr lang="es-ES" sz="17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intaxis es:</a:t>
            </a:r>
          </a:p>
          <a:p>
            <a:pPr marL="530352" lvl="1" indent="0" algn="ctr">
              <a:buNone/>
            </a:pPr>
            <a:r>
              <a:rPr lang="es-ES" sz="17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7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17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usuario. (-y)</a:t>
            </a:r>
          </a:p>
          <a:p>
            <a:r>
              <a:rPr lang="es-ES" sz="1700" b="1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sz="17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 que estoy creando para posteriormente usar las órdenes.</a:t>
            </a:r>
            <a:endParaRPr lang="es-ES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AF8151-4DB7-22BF-3347-D097D3B89F93}"/>
              </a:ext>
            </a:extLst>
          </p:cNvPr>
          <p:cNvSpPr/>
          <p:nvPr/>
        </p:nvSpPr>
        <p:spPr>
          <a:xfrm>
            <a:off x="6829623" y="1456734"/>
            <a:ext cx="4824248" cy="5156900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0AE7EF-20FC-7D69-BEAD-22D9D935BCBE}"/>
              </a:ext>
            </a:extLst>
          </p:cNvPr>
          <p:cNvSpPr txBox="1"/>
          <p:nvPr/>
        </p:nvSpPr>
        <p:spPr>
          <a:xfrm>
            <a:off x="7034574" y="1587116"/>
            <a:ext cx="44143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# Dockerfile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FROM Ubuntu</a:t>
            </a: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b="0" i="0" dirty="0">
                <a:effectLst/>
                <a:latin typeface="Söhne Mono"/>
              </a:rPr>
              <a:t>LABEL </a:t>
            </a:r>
            <a:r>
              <a:rPr lang="es-ES" sz="1400" b="0" i="0" dirty="0" err="1">
                <a:effectLst/>
                <a:latin typeface="Söhne Mono"/>
              </a:rPr>
              <a:t>mantainer</a:t>
            </a:r>
            <a:r>
              <a:rPr lang="es-ES" sz="1400" b="0" i="0" dirty="0">
                <a:effectLst/>
                <a:latin typeface="Söhne Mono"/>
              </a:rPr>
              <a:t>="Nombre del Autor" \</a:t>
            </a:r>
          </a:p>
          <a:p>
            <a:r>
              <a:rPr lang="es-ES" sz="1400" dirty="0">
                <a:latin typeface="Söhne Mono"/>
              </a:rPr>
              <a:t>            </a:t>
            </a:r>
            <a:r>
              <a:rPr lang="es-ES" sz="1400" dirty="0" err="1">
                <a:latin typeface="Söhne Mono"/>
              </a:rPr>
              <a:t>vendor</a:t>
            </a:r>
            <a:r>
              <a:rPr lang="es-ES" sz="1400" dirty="0">
                <a:latin typeface="Söhne Mono"/>
              </a:rPr>
              <a:t>=”UA” \</a:t>
            </a:r>
            <a:br>
              <a:rPr lang="es-ES" sz="1400" dirty="0"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</a:t>
            </a:r>
            <a:r>
              <a:rPr lang="es-ES" sz="1400" dirty="0">
                <a:latin typeface="Söhne Mono"/>
              </a:rPr>
              <a:t>	    </a:t>
            </a:r>
            <a:r>
              <a:rPr lang="es-ES" sz="1400" b="0" i="0" dirty="0">
                <a:effectLst/>
                <a:latin typeface="Söhne Mono"/>
              </a:rPr>
              <a:t>versión="1.0" \ </a:t>
            </a:r>
            <a:br>
              <a:rPr lang="es-ES" sz="1400" b="0" i="0" dirty="0">
                <a:effectLst/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   descripción="Esta es una imagen de 					ejemplo.”</a:t>
            </a:r>
          </a:p>
          <a:p>
            <a:endParaRPr lang="es-ES" sz="1400" dirty="0">
              <a:latin typeface="Söhne Mono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COPY . /app</a:t>
            </a:r>
          </a:p>
          <a:p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ADD ./</a:t>
            </a:r>
            <a:r>
              <a:rPr lang="es-ES" dirty="0" err="1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bin</a:t>
            </a:r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archivo.zip</a:t>
            </a:r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 /app2</a:t>
            </a:r>
          </a:p>
          <a:p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RUN </a:t>
            </a:r>
            <a:r>
              <a:rPr lang="es-ES" dirty="0" err="1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apt</a:t>
            </a:r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update</a:t>
            </a:r>
            <a:r>
              <a:rPr lang="es-ES" dirty="0">
                <a:solidFill>
                  <a:schemeClr val="bg1"/>
                </a:solidFill>
                <a:latin typeface="Söhne Mono"/>
                <a:cs typeface="Calibri" panose="020F0502020204030204" pitchFamily="34" charset="0"/>
              </a:rPr>
              <a:t> &amp;&amp; \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–y </a:t>
            </a:r>
            <a:r>
              <a:rPr lang="es-E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 /app</a:t>
            </a:r>
          </a:p>
          <a:p>
            <a:endParaRPr lang="es-ES" sz="1400" dirty="0">
              <a:solidFill>
                <a:schemeClr val="bg1"/>
              </a:solidFill>
              <a:latin typeface="Söhne Mono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5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9E40-1228-BBB3-E46E-B5F78FA7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4-. Variables de entorno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15" y="1456734"/>
            <a:ext cx="5300365" cy="5000822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Para especificar (por nombre o UID/GID) el usuario de trabajo </a:t>
            </a:r>
            <a:r>
              <a:rPr lang="es-ES" sz="1400" b="0" i="0" u="sng" dirty="0">
                <a:solidFill>
                  <a:schemeClr val="tx1"/>
                </a:solidFill>
                <a:effectLst/>
                <a:latin typeface="system-ui"/>
              </a:rPr>
              <a:t>para todas las órdenes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 RUN,CMD Y ENTRYPOINT </a:t>
            </a:r>
            <a:r>
              <a:rPr lang="es-ES" sz="1400" b="0" i="0" u="sng" dirty="0">
                <a:solidFill>
                  <a:schemeClr val="tx1"/>
                </a:solidFill>
                <a:effectLst/>
                <a:latin typeface="system-ui"/>
              </a:rPr>
              <a:t>posteriores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.</a:t>
            </a:r>
          </a:p>
          <a:p>
            <a:pPr lvl="1"/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La instrucción USER también afecta a las capas posteriores de la imagen, lo que significa que el usuario especificado se utilizará en todas las capas subsecuentes del Dockerfile a menos que se cambie nuevamente.</a:t>
            </a:r>
          </a:p>
          <a:p>
            <a:r>
              <a:rPr lang="es-E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No publica realmente los puertos.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 Nos da información acerca de qué puertos tendrá abiertos el contenedor cuando se cree uno en base a la imagen que estamos creando. </a:t>
            </a:r>
            <a:r>
              <a:rPr lang="es-ES" sz="1400" b="0" i="0" u="sng" dirty="0">
                <a:solidFill>
                  <a:schemeClr val="tx1"/>
                </a:solidFill>
                <a:effectLst/>
                <a:latin typeface="system-ui"/>
              </a:rPr>
              <a:t>Es meramente informativo. </a:t>
            </a:r>
          </a:p>
          <a:p>
            <a:r>
              <a:rPr lang="es-E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system-ui"/>
              </a:rPr>
              <a:t>Para establecer variables de entorno dentro del contenedor. </a:t>
            </a:r>
          </a:p>
          <a:p>
            <a:pPr lvl="1"/>
            <a:r>
              <a:rPr lang="es-ES" sz="1400" i="0" dirty="0">
                <a:solidFill>
                  <a:schemeClr val="tx1"/>
                </a:solidFill>
                <a:latin typeface="system-ui"/>
                <a:cs typeface="Calibri" panose="020F0502020204030204" pitchFamily="34" charset="0"/>
              </a:rPr>
              <a:t>Se pueden sobrescribir en tiempo de ejecución.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AF8151-4DB7-22BF-3347-D097D3B89F93}"/>
              </a:ext>
            </a:extLst>
          </p:cNvPr>
          <p:cNvSpPr/>
          <p:nvPr/>
        </p:nvSpPr>
        <p:spPr>
          <a:xfrm>
            <a:off x="6829623" y="1456734"/>
            <a:ext cx="4824248" cy="5156900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0AE7EF-20FC-7D69-BEAD-22D9D935BCBE}"/>
              </a:ext>
            </a:extLst>
          </p:cNvPr>
          <p:cNvSpPr txBox="1"/>
          <p:nvPr/>
        </p:nvSpPr>
        <p:spPr>
          <a:xfrm>
            <a:off x="7034574" y="1587116"/>
            <a:ext cx="44143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# Dockerfile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FROM Ubuntu</a:t>
            </a: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b="0" i="0" dirty="0">
                <a:effectLst/>
                <a:latin typeface="Söhne Mono"/>
              </a:rPr>
              <a:t>LABEL </a:t>
            </a:r>
            <a:r>
              <a:rPr lang="es-ES" sz="1400" b="0" i="0" dirty="0" err="1">
                <a:effectLst/>
                <a:latin typeface="Söhne Mono"/>
              </a:rPr>
              <a:t>mantainer</a:t>
            </a:r>
            <a:r>
              <a:rPr lang="es-ES" sz="1400" b="0" i="0" dirty="0">
                <a:effectLst/>
                <a:latin typeface="Söhne Mono"/>
              </a:rPr>
              <a:t>="Nombre del Autor" \</a:t>
            </a:r>
          </a:p>
          <a:p>
            <a:r>
              <a:rPr lang="es-ES" sz="1400" dirty="0">
                <a:latin typeface="Söhne Mono"/>
              </a:rPr>
              <a:t>            </a:t>
            </a:r>
            <a:r>
              <a:rPr lang="es-ES" sz="1400" dirty="0" err="1">
                <a:latin typeface="Söhne Mono"/>
              </a:rPr>
              <a:t>vendor</a:t>
            </a:r>
            <a:r>
              <a:rPr lang="es-ES" sz="1400" dirty="0">
                <a:latin typeface="Söhne Mono"/>
              </a:rPr>
              <a:t>=”UA” \</a:t>
            </a:r>
            <a:br>
              <a:rPr lang="es-ES" sz="1400" dirty="0"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</a:t>
            </a:r>
            <a:r>
              <a:rPr lang="es-ES" sz="1400" dirty="0">
                <a:latin typeface="Söhne Mono"/>
              </a:rPr>
              <a:t>	    </a:t>
            </a:r>
            <a:r>
              <a:rPr lang="es-ES" sz="1400" b="0" i="0" dirty="0">
                <a:effectLst/>
                <a:latin typeface="Söhne Mono"/>
              </a:rPr>
              <a:t>versión="1.0" \ </a:t>
            </a:r>
            <a:br>
              <a:rPr lang="es-ES" sz="1400" b="0" i="0" dirty="0">
                <a:effectLst/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   descripción="Esta es una imagen de 					ejemplo.”</a:t>
            </a:r>
            <a:endParaRPr lang="es-ES" sz="1400" dirty="0">
              <a:latin typeface="Söhne Mono"/>
              <a:cs typeface="Calibri" panose="020F0502020204030204" pitchFamily="34" charset="0"/>
            </a:endParaRP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COPY . /app</a:t>
            </a: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ADD ./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bin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/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archivo.zip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/app2</a:t>
            </a: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RUN 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apt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update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&amp;&amp; \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–y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WORKDIR /app</a:t>
            </a: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Jenkins</a:t>
            </a:r>
          </a:p>
          <a:p>
            <a:r>
              <a:rPr lang="es-E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 80</a:t>
            </a: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 443</a:t>
            </a:r>
          </a:p>
          <a:p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ENV DB_HOST=localhost \ </a:t>
            </a:r>
          </a:p>
          <a:p>
            <a:r>
              <a:rPr lang="es-ES" dirty="0">
                <a:solidFill>
                  <a:srgbClr val="FFFFFF"/>
                </a:solidFill>
                <a:latin typeface="Söhne Mono"/>
              </a:rPr>
              <a:t>	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DB_USER=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Söhne Mono"/>
              </a:rPr>
              <a:t>admin</a:t>
            </a:r>
            <a:r>
              <a:rPr lang="es-ES" b="0" i="0" dirty="0">
                <a:solidFill>
                  <a:srgbClr val="FFFFFF"/>
                </a:solidFill>
                <a:effectLst/>
                <a:latin typeface="Söhne Mono"/>
              </a:rPr>
              <a:t> \ 	DB_PASSWORD=</a:t>
            </a:r>
            <a:r>
              <a:rPr lang="es-ES" b="0" i="0" dirty="0" err="1">
                <a:solidFill>
                  <a:srgbClr val="FFFFFF"/>
                </a:solidFill>
                <a:effectLst/>
                <a:latin typeface="Söhne Mono"/>
              </a:rPr>
              <a:t>password</a:t>
            </a:r>
            <a:endParaRPr lang="es-ES" sz="1400" dirty="0">
              <a:solidFill>
                <a:schemeClr val="bg1"/>
              </a:solidFill>
              <a:latin typeface="Söhne Mono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9E40-1228-BBB3-E46E-B5F78FA7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5-.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Instrucciónes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arranque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15" y="1456734"/>
            <a:ext cx="5300365" cy="5000822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ENTRYPOINT permite configurar un contenedor que se ejecutará como un ejecutable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Sintaxis:</a:t>
            </a:r>
          </a:p>
          <a:p>
            <a:pPr lvl="1"/>
            <a:r>
              <a:rPr lang="es-ES" sz="14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14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sz="14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0" dirty="0" err="1">
                <a:solidFill>
                  <a:srgbClr val="1E6C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es-ES" sz="1400" i="0" dirty="0">
                <a:solidFill>
                  <a:srgbClr val="1E6C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param1 param2</a:t>
            </a:r>
            <a:b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 instrucción CMD establece el comando a ejecutar cuando se ejecuta un contenedor desde una imagen</a:t>
            </a:r>
            <a:r>
              <a:rPr lang="es-E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0352" lvl="1" indent="0">
              <a:buNone/>
            </a:pPr>
            <a:r>
              <a:rPr lang="es-ES" sz="1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Sintaxis:</a:t>
            </a:r>
          </a:p>
          <a:p>
            <a:pPr lvl="1"/>
            <a:r>
              <a:rPr lang="es-ES" sz="14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lvl="1"/>
            <a:r>
              <a:rPr lang="es-ES" sz="14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14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14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sz="14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0" dirty="0" err="1">
                <a:solidFill>
                  <a:srgbClr val="1E6C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</a:t>
            </a:r>
            <a:r>
              <a:rPr lang="es-ES" sz="1400" i="0" dirty="0">
                <a:solidFill>
                  <a:srgbClr val="1E6C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param1 param2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Diferencias entre los formatos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exec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: evitar que la Shell manipule el formato.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BAF8151-4DB7-22BF-3347-D097D3B89F93}"/>
              </a:ext>
            </a:extLst>
          </p:cNvPr>
          <p:cNvSpPr/>
          <p:nvPr/>
        </p:nvSpPr>
        <p:spPr>
          <a:xfrm>
            <a:off x="6829623" y="1456734"/>
            <a:ext cx="4824248" cy="5156900"/>
          </a:xfrm>
          <a:prstGeom prst="rect">
            <a:avLst/>
          </a:prstGeom>
          <a:solidFill>
            <a:schemeClr val="accent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0AE7EF-20FC-7D69-BEAD-22D9D935BCBE}"/>
              </a:ext>
            </a:extLst>
          </p:cNvPr>
          <p:cNvSpPr txBox="1"/>
          <p:nvPr/>
        </p:nvSpPr>
        <p:spPr>
          <a:xfrm>
            <a:off x="7034574" y="1587116"/>
            <a:ext cx="493245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# Dockerfile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FROM Ubuntu</a:t>
            </a:r>
          </a:p>
          <a:p>
            <a:r>
              <a:rPr lang="es-ES" sz="1400" b="0" i="0" dirty="0">
                <a:effectLst/>
                <a:latin typeface="Söhne Mono"/>
              </a:rPr>
              <a:t>LABEL </a:t>
            </a:r>
            <a:r>
              <a:rPr lang="es-ES" sz="1400" b="0" i="0" dirty="0" err="1">
                <a:effectLst/>
                <a:latin typeface="Söhne Mono"/>
              </a:rPr>
              <a:t>mantainer</a:t>
            </a:r>
            <a:r>
              <a:rPr lang="es-ES" sz="1400" b="0" i="0" dirty="0">
                <a:effectLst/>
                <a:latin typeface="Söhne Mono"/>
              </a:rPr>
              <a:t>="Nombre del Autor" \</a:t>
            </a:r>
          </a:p>
          <a:p>
            <a:r>
              <a:rPr lang="es-ES" sz="1400" dirty="0">
                <a:latin typeface="Söhne Mono"/>
              </a:rPr>
              <a:t>            </a:t>
            </a:r>
            <a:r>
              <a:rPr lang="es-ES" sz="1400" dirty="0" err="1">
                <a:latin typeface="Söhne Mono"/>
              </a:rPr>
              <a:t>vendor</a:t>
            </a:r>
            <a:r>
              <a:rPr lang="es-ES" sz="1400" dirty="0">
                <a:latin typeface="Söhne Mono"/>
              </a:rPr>
              <a:t>=”UA” \</a:t>
            </a:r>
            <a:br>
              <a:rPr lang="es-ES" sz="1400" dirty="0"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</a:t>
            </a:r>
            <a:r>
              <a:rPr lang="es-ES" sz="1400" dirty="0">
                <a:latin typeface="Söhne Mono"/>
              </a:rPr>
              <a:t>	    </a:t>
            </a:r>
            <a:r>
              <a:rPr lang="es-ES" sz="1400" b="0" i="0" dirty="0">
                <a:effectLst/>
                <a:latin typeface="Söhne Mono"/>
              </a:rPr>
              <a:t>versión="1.0" \ </a:t>
            </a:r>
            <a:br>
              <a:rPr lang="es-ES" sz="1400" b="0" i="0" dirty="0">
                <a:effectLst/>
                <a:latin typeface="Söhne Mono"/>
              </a:rPr>
            </a:br>
            <a:r>
              <a:rPr lang="es-ES" sz="1400" b="0" i="0" dirty="0">
                <a:effectLst/>
                <a:latin typeface="Söhne Mono"/>
              </a:rPr>
              <a:t>           descripción="Esta es una imagen de 					ejemplo.”</a:t>
            </a:r>
            <a:endParaRPr lang="es-ES" sz="1400" dirty="0">
              <a:latin typeface="Söhne Mono"/>
              <a:cs typeface="Calibri" panose="020F0502020204030204" pitchFamily="34" charset="0"/>
            </a:endParaRP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COPY . /app</a:t>
            </a: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ADD ./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bin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/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archivo.zip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/app2</a:t>
            </a:r>
          </a:p>
          <a:p>
            <a:r>
              <a:rPr lang="es-ES" sz="1400" dirty="0">
                <a:latin typeface="Söhne Mono"/>
                <a:cs typeface="Calibri" panose="020F0502020204030204" pitchFamily="34" charset="0"/>
              </a:rPr>
              <a:t>RUN 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apt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</a:t>
            </a:r>
            <a:r>
              <a:rPr lang="es-ES" sz="1400" dirty="0" err="1">
                <a:latin typeface="Söhne Mono"/>
                <a:cs typeface="Calibri" panose="020F0502020204030204" pitchFamily="34" charset="0"/>
              </a:rPr>
              <a:t>update</a:t>
            </a:r>
            <a:r>
              <a:rPr lang="es-ES" sz="1400" dirty="0">
                <a:latin typeface="Söhne Mono"/>
                <a:cs typeface="Calibri" panose="020F0502020204030204" pitchFamily="34" charset="0"/>
              </a:rPr>
              <a:t> &amp;&amp; \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–y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WORKDIR /app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USER Jenkins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EXPOSE 80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EXPOSE 443</a:t>
            </a:r>
          </a:p>
          <a:p>
            <a:r>
              <a:rPr lang="es-ES" sz="1400" b="0" i="0" dirty="0">
                <a:effectLst/>
                <a:latin typeface="Söhne Mono"/>
              </a:rPr>
              <a:t>ENV DB_HOST=localhost \ </a:t>
            </a:r>
          </a:p>
          <a:p>
            <a:r>
              <a:rPr lang="es-ES" sz="1400" dirty="0">
                <a:latin typeface="Söhne Mono"/>
              </a:rPr>
              <a:t>	</a:t>
            </a:r>
            <a:r>
              <a:rPr lang="es-ES" sz="1400" b="0" i="0" dirty="0">
                <a:effectLst/>
                <a:latin typeface="Söhne Mono"/>
              </a:rPr>
              <a:t>DB_USER=</a:t>
            </a:r>
            <a:r>
              <a:rPr lang="es-ES" sz="1400" b="0" i="0" dirty="0" err="1">
                <a:effectLst/>
                <a:latin typeface="Söhne Mono"/>
              </a:rPr>
              <a:t>admin</a:t>
            </a:r>
            <a:r>
              <a:rPr lang="es-ES" sz="1400" b="0" i="0" dirty="0">
                <a:effectLst/>
                <a:latin typeface="Söhne Mono"/>
              </a:rPr>
              <a:t> \ 	DB_PASSWORD=</a:t>
            </a:r>
            <a:r>
              <a:rPr lang="es-ES" sz="1400" b="0" i="0" dirty="0" err="1">
                <a:effectLst/>
                <a:latin typeface="Söhne Mono"/>
              </a:rPr>
              <a:t>password</a:t>
            </a:r>
            <a:endParaRPr lang="es-ES" sz="1400" b="0" i="0" dirty="0">
              <a:effectLst/>
              <a:latin typeface="Söhne Mono"/>
            </a:endParaRPr>
          </a:p>
          <a:p>
            <a:endParaRPr lang="es-ES" sz="1400" b="0" i="0" dirty="0">
              <a:effectLst/>
              <a:latin typeface="Söhne Mono"/>
            </a:endParaRPr>
          </a:p>
          <a:p>
            <a:r>
              <a:rPr lang="es-ES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ENTRYPOINT [ "</a:t>
            </a:r>
            <a:r>
              <a:rPr lang="es-ES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s-ES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 ]</a:t>
            </a:r>
          </a:p>
          <a:p>
            <a:r>
              <a:rPr lang="es-ES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CMD [ "--</a:t>
            </a:r>
            <a:r>
              <a:rPr lang="es-ES" b="1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help</a:t>
            </a:r>
            <a:r>
              <a:rPr lang="es-ES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 ]</a:t>
            </a:r>
          </a:p>
          <a:p>
            <a:r>
              <a:rPr lang="es-ES" b="1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# otra opción:</a:t>
            </a:r>
          </a:p>
          <a:p>
            <a:r>
              <a:rPr lang="es-ES" b="1" dirty="0">
                <a:solidFill>
                  <a:schemeClr val="bg1"/>
                </a:solidFill>
                <a:latin typeface="Menlo" panose="020B0609030804020204" pitchFamily="49" charset="0"/>
              </a:rPr>
              <a:t>CMD [”nginx”, “-g”, “daemon off;”]</a:t>
            </a:r>
            <a:endParaRPr lang="es-ES" b="1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es-ES" sz="1400" dirty="0">
              <a:latin typeface="Söhne Mono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2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 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D79F4661-C710-A18D-5618-F02D2509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C00649-F65E-95DA-EA6A-577FA754F6B2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4020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102AE5-C58A-87DB-6C5E-4E8048215423}"/>
              </a:ext>
            </a:extLst>
          </p:cNvPr>
          <p:cNvSpPr txBox="1"/>
          <p:nvPr/>
        </p:nvSpPr>
        <p:spPr>
          <a:xfrm>
            <a:off x="784743" y="685800"/>
            <a:ext cx="5958837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84048" indent="-384048" defTabSz="914400">
              <a:lnSpc>
                <a:spcPct val="89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44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Ejercicios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9FC3B78-B556-79B6-82F7-8792940CF626}"/>
              </a:ext>
            </a:extLst>
          </p:cNvPr>
          <p:cNvSpPr txBox="1"/>
          <p:nvPr/>
        </p:nvSpPr>
        <p:spPr>
          <a:xfrm>
            <a:off x="784743" y="2286000"/>
            <a:ext cx="595883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Revisar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documentación</a:t>
            </a:r>
            <a:r>
              <a:rPr lang="en-US" dirty="0">
                <a:solidFill>
                  <a:schemeClr val="tx2"/>
                </a:solidFill>
              </a:rPr>
              <a:t> Dockerfile Reference.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2"/>
              </a:rPr>
              <a:t>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Ejercicios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guiados</a:t>
            </a:r>
            <a:r>
              <a:rPr lang="en-US" dirty="0">
                <a:solidFill>
                  <a:schemeClr val="tx2"/>
                </a:solidFill>
              </a:rPr>
              <a:t> y </a:t>
            </a:r>
            <a:r>
              <a:rPr lang="en-US" dirty="0" err="1">
                <a:solidFill>
                  <a:schemeClr val="tx2"/>
                </a:solidFill>
              </a:rPr>
              <a:t>proyectos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propuestos</a:t>
            </a:r>
            <a:r>
              <a:rPr lang="en-US" dirty="0">
                <a:solidFill>
                  <a:schemeClr val="tx2"/>
                </a:solidFill>
              </a:rPr>
              <a:t>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  <a:hlinkClick r:id="rId3"/>
              </a:rPr>
              <a:t>Ejercicios 2</a:t>
            </a: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Cualquier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proyecto</a:t>
            </a:r>
            <a:r>
              <a:rPr lang="en-US" dirty="0">
                <a:solidFill>
                  <a:schemeClr val="tx2"/>
                </a:solidFill>
              </a:rPr>
              <a:t> que </a:t>
            </a:r>
            <a:r>
              <a:rPr lang="en-US" dirty="0" err="1">
                <a:solidFill>
                  <a:schemeClr val="tx2"/>
                </a:solidFill>
              </a:rPr>
              <a:t>consideres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interesante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8" descr="Ejercicio - Iconos gratis de personas">
            <a:extLst>
              <a:ext uri="{FF2B5EF4-FFF2-40B4-BE49-F238E27FC236}">
                <a16:creationId xmlns:a16="http://schemas.microsoft.com/office/drawing/2014/main" id="{29621AE7-288B-92ED-391B-AF5BC4D9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2340" y="1778834"/>
            <a:ext cx="3299579" cy="329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1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27DE0-0551-738D-2140-16D95BF2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CCE37B-0C6A-BC4A-0153-BB3EDBEA0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F0203-CB65-485E-EC24-4AA8B624F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413765-7E5C-B9F9-D4A4-A504AD98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D41BCB-87E3-A821-F7A2-6D3ED428A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DF1CC4-F809-669F-A870-D4F5F49C9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671AE4-7873-7751-6307-DFB0CA68C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046CE5-3EBA-527C-92EF-41BEEBF1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03D201-6FDD-2031-581C-0D52D69D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7C8295-B253-09AD-9FD9-BCFD3D970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385C3C-9E78-CAB3-B080-55460531C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BC5E8C-8FE4-7F5B-1F4F-A9BB4E70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A39D38-E188-9525-F04F-3060688A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9C54B-735F-A6D1-8555-F149D883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B4C61B-085B-1AAE-0C2C-259BBD4B8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E3E3D1-67EE-C6A5-5ABE-F42DEE52D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B420CD-FE50-F5EF-D96E-43D1E0B87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B9BAC3-6BB0-39B9-BC13-305BCFA2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7F5DCB-E29B-2D2B-4AA3-EE54FC32F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CD766A-5E76-553F-0D9F-5BB0F581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DDBDF96-5955-782E-6D3B-75DEF25B5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D46F0A-FFCF-C6D4-6289-3F878571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7D1A37-950C-492F-DED5-1062B46B5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9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2443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implementa una arquitectura cliente-servidor: </a:t>
            </a:r>
          </a:p>
          <a:p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Cliente: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 el cliente y la interfaz de usuario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Servidor: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 el servidor, o compilador,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164442" y="3564295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5794512" y="3564294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311B0664-CE21-3450-101C-2E9B61282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4481" y="3866147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43F0F5D5-C11A-FF47-5518-94BEC624F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7787" y="4309311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90496"/>
            <a:ext cx="10791680" cy="4995700"/>
          </a:xfrm>
        </p:spPr>
        <p:txBody>
          <a:bodyPr>
            <a:noAutofit/>
          </a:bodyPr>
          <a:lstStyle/>
          <a:p>
            <a:r>
              <a:rPr lang="es-E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fichero 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onjunto de instrucciones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jecutadas de forma secuencial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ara construir una nueva imagen docker. </a:t>
            </a:r>
          </a:p>
          <a:p>
            <a:r>
              <a:rPr lang="es-ES" sz="3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E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Cada una de estas instrucciones crea </a:t>
            </a:r>
            <a:r>
              <a:rPr lang="es-ES" sz="2800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 nueva capa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 la imagen que estamos creando.</a:t>
            </a:r>
          </a:p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Jerarquía y cache:</a:t>
            </a:r>
          </a:p>
          <a:p>
            <a:pPr lvl="1"/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 build intentará optimizar el proceso de construcción.</a:t>
            </a:r>
          </a:p>
          <a:p>
            <a:pPr marL="0" indent="0">
              <a:buNone/>
            </a:pPr>
            <a:endParaRPr lang="es-ES" sz="32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F58AD3-BD70-BBB1-B335-6319E17C277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</p:spTree>
    <p:extLst>
      <p:ext uri="{BB962C8B-B14F-4D97-AF65-F5344CB8AC3E}">
        <p14:creationId xmlns:p14="http://schemas.microsoft.com/office/powerpoint/2010/main" val="257936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AB82-2542-00F3-9FBD-4DE6FECC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508D84DC-ED64-2F89-BF3B-6E7F6FF72D72}"/>
              </a:ext>
            </a:extLst>
          </p:cNvPr>
          <p:cNvSpPr txBox="1"/>
          <p:nvPr/>
        </p:nvSpPr>
        <p:spPr>
          <a:xfrm>
            <a:off x="993912" y="847311"/>
            <a:ext cx="60276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alpine</a:t>
            </a:r>
            <a:b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LABEL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VERSION=0.1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AUTHOR=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Jose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EMAIL=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email@yo.com</a:t>
            </a:r>
            <a:endParaRPr lang="es-ES" sz="2800" b="1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b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apk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&amp;&amp;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apk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&amp;&amp;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rm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rf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/cache/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apk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/*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28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root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28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s-ES" sz="28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28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"--</a:t>
            </a:r>
            <a:r>
              <a:rPr lang="es-ES" sz="28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help</a:t>
            </a:r>
            <a:r>
              <a:rPr lang="es-ES" sz="28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28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28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28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0821872-B9E7-C9A7-7BC6-23F858920CA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86DE6B-F147-721A-7952-A1818723F63F}"/>
              </a:ext>
            </a:extLst>
          </p:cNvPr>
          <p:cNvSpPr txBox="1"/>
          <p:nvPr/>
        </p:nvSpPr>
        <p:spPr>
          <a:xfrm>
            <a:off x="8178484" y="243497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 Dockerfile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103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B44D437C-E07F-731B-AC28-C610DADD66EE}"/>
              </a:ext>
            </a:extLst>
          </p:cNvPr>
          <p:cNvSpPr txBox="1"/>
          <p:nvPr/>
        </p:nvSpPr>
        <p:spPr>
          <a:xfrm>
            <a:off x="993912" y="917912"/>
            <a:ext cx="780485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ubuntu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EXPOSE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3306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s-ES" sz="32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apt-get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install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 \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   	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</a:p>
          <a:p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git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\</a:t>
            </a:r>
            <a:endParaRPr lang="es-ES" sz="3200" b="1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rf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lib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apt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lists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/*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my.cnf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etc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my.cnf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VOLUME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es-ES" sz="32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lib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mysql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</a:t>
            </a:r>
            <a:r>
              <a:rPr lang="es-ES" sz="3200" b="1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start.sh</a:t>
            </a:r>
            <a:r>
              <a:rPr lang="es-ES" sz="3200" b="1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C6AA3F-168F-9546-9CF1-7CC6BFF484C4}"/>
              </a:ext>
            </a:extLst>
          </p:cNvPr>
          <p:cNvSpPr txBox="1"/>
          <p:nvPr/>
        </p:nvSpPr>
        <p:spPr>
          <a:xfrm>
            <a:off x="8178484" y="243497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 Dockerfile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2087-64D1-E78E-A53E-462AC86DE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51BBC9-875A-BD8B-C177-D1D98F5B65B5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544C5C-8B48-CBB8-B2CB-3886B6125CF4}"/>
              </a:ext>
            </a:extLst>
          </p:cNvPr>
          <p:cNvSpPr txBox="1"/>
          <p:nvPr/>
        </p:nvSpPr>
        <p:spPr>
          <a:xfrm>
            <a:off x="993912" y="1033573"/>
            <a:ext cx="88592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python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ansible\</a:t>
            </a:r>
          </a:p>
          <a:p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&amp;&amp;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pip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ible-docker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\</a:t>
            </a:r>
          </a:p>
          <a:p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&amp;&amp;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pip</a:t>
            </a:r>
            <a:r>
              <a:rPr lang="es-E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 i </a:t>
            </a:r>
            <a:r>
              <a:rPr lang="es-ES" sz="3200" b="1" dirty="0" err="1">
                <a:solidFill>
                  <a:srgbClr val="9CDCFE"/>
                </a:solidFill>
                <a:latin typeface="Menlo" panose="020B0609030804020204" pitchFamily="49" charset="0"/>
              </a:rPr>
              <a:t>setuptools</a:t>
            </a:r>
            <a:endParaRPr lang="es-ES" sz="3200" b="1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endParaRPr lang="es-ES" sz="3200" b="1" dirty="0">
              <a:solidFill>
                <a:srgbClr val="9CDCFE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ONBUILD ADD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endParaRPr lang="es-ES" sz="3200" b="1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ONBUILD RUN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s-ES" sz="3200" b="1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-exe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6F4FC0-2EAA-73D9-6574-C43BB300C829}"/>
              </a:ext>
            </a:extLst>
          </p:cNvPr>
          <p:cNvSpPr txBox="1"/>
          <p:nvPr/>
        </p:nvSpPr>
        <p:spPr>
          <a:xfrm>
            <a:off x="8178484" y="243497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Ejemplo Dockerfile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67440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8770</TotalTime>
  <Words>1387</Words>
  <Application>Microsoft Macintosh PowerPoint</Application>
  <PresentationFormat>Panorámica</PresentationFormat>
  <Paragraphs>196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Franklin Gothic Book</vt:lpstr>
      <vt:lpstr>Menlo</vt:lpstr>
      <vt:lpstr>Söhne</vt:lpstr>
      <vt:lpstr>Söhne Mono</vt:lpstr>
      <vt:lpstr>system-ui</vt:lpstr>
      <vt:lpstr>Wingdings</vt:lpstr>
      <vt:lpstr>Tema de Office</vt:lpstr>
      <vt:lpstr>Docker Build</vt:lpstr>
      <vt:lpstr>Índice</vt:lpstr>
      <vt:lpstr>1. Docker Build</vt:lpstr>
      <vt:lpstr>1. Docker Build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3-. Instrucciones de construcción</vt:lpstr>
      <vt:lpstr>4-. Variables de entorno</vt:lpstr>
      <vt:lpstr>5-. Instrucciónes de arranque</vt:lpstr>
      <vt:lpstr>Presentación de PowerPoint</vt:lpstr>
      <vt:lpstr>Presentación de PowerPoint</vt:lpstr>
      <vt:lpstr>2. Build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29</cp:revision>
  <dcterms:created xsi:type="dcterms:W3CDTF">2024-02-29T08:55:37Z</dcterms:created>
  <dcterms:modified xsi:type="dcterms:W3CDTF">2025-03-29T16:26:38Z</dcterms:modified>
</cp:coreProperties>
</file>