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325" r:id="rId4"/>
    <p:sldId id="326" r:id="rId5"/>
    <p:sldId id="332" r:id="rId6"/>
    <p:sldId id="342" r:id="rId7"/>
    <p:sldId id="339" r:id="rId8"/>
    <p:sldId id="334" r:id="rId9"/>
    <p:sldId id="301" r:id="rId10"/>
    <p:sldId id="344" r:id="rId11"/>
    <p:sldId id="345" r:id="rId12"/>
    <p:sldId id="336" r:id="rId13"/>
    <p:sldId id="303" r:id="rId14"/>
    <p:sldId id="289" r:id="rId15"/>
    <p:sldId id="337" r:id="rId16"/>
    <p:sldId id="338" r:id="rId17"/>
    <p:sldId id="346" r:id="rId18"/>
    <p:sldId id="347" r:id="rId19"/>
    <p:sldId id="348" r:id="rId20"/>
    <p:sldId id="349" r:id="rId21"/>
    <p:sldId id="350" r:id="rId22"/>
    <p:sldId id="307" r:id="rId23"/>
    <p:sldId id="335" r:id="rId24"/>
    <p:sldId id="351" r:id="rId25"/>
    <p:sldId id="352" r:id="rId26"/>
    <p:sldId id="353" r:id="rId27"/>
    <p:sldId id="354" r:id="rId28"/>
    <p:sldId id="355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/>
    <p:restoredTop sz="96327"/>
  </p:normalViewPr>
  <p:slideViewPr>
    <p:cSldViewPr snapToGrid="0">
      <p:cViewPr>
        <p:scale>
          <a:sx n="165" d="100"/>
          <a:sy n="165" d="100"/>
        </p:scale>
        <p:origin x="156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7/4/25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curso_docker_2401/examples/vue-core-vite/-/blob/main/Dockerfile?ref_type=head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#entry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paniorte/docker25/blob/main/lab/lab7/lab7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Docker Build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DA0FB-A04B-3757-FEE4-CD8E8E6BB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3709BE-7111-DEE9-F756-1701722F0C8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9177F9-5A4A-CF10-092D-A71207268C64}"/>
              </a:ext>
            </a:extLst>
          </p:cNvPr>
          <p:cNvSpPr txBox="1"/>
          <p:nvPr/>
        </p:nvSpPr>
        <p:spPr>
          <a:xfrm>
            <a:off x="993912" y="703871"/>
            <a:ext cx="314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Jerarquía y Cache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BE2E99-5276-70AF-F70D-E562FEBBCE43}"/>
              </a:ext>
            </a:extLst>
          </p:cNvPr>
          <p:cNvSpPr txBox="1"/>
          <p:nvPr/>
        </p:nvSpPr>
        <p:spPr>
          <a:xfrm>
            <a:off x="993912" y="1356798"/>
            <a:ext cx="106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s-ES" sz="24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Analizamos el siguiente </a:t>
            </a:r>
            <a:r>
              <a:rPr lang="es-ES" sz="2400" dirty="0" err="1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Dockerifle</a:t>
            </a:r>
            <a:endParaRPr lang="es-ES" sz="24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9FF08D-6F5A-70F7-9A49-AF0012EA43ED}"/>
              </a:ext>
            </a:extLst>
          </p:cNvPr>
          <p:cNvSpPr txBox="1"/>
          <p:nvPr/>
        </p:nvSpPr>
        <p:spPr>
          <a:xfrm>
            <a:off x="2679605" y="1943420"/>
            <a:ext cx="981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busybox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touch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creo un fichero</a:t>
            </a:r>
            <a:endParaRPr lang="es-ES" sz="3200" b="1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rm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 a   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elimino el fichero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063B76-6EDF-9858-2B48-72EE85CA4A23}"/>
              </a:ext>
            </a:extLst>
          </p:cNvPr>
          <p:cNvSpPr txBox="1"/>
          <p:nvPr/>
        </p:nvSpPr>
        <p:spPr>
          <a:xfrm>
            <a:off x="993912" y="207480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123abc123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4C5BB17-B52D-DC3E-E68A-B6E6549ABB29}"/>
              </a:ext>
            </a:extLst>
          </p:cNvPr>
          <p:cNvSpPr txBox="1"/>
          <p:nvPr/>
        </p:nvSpPr>
        <p:spPr>
          <a:xfrm>
            <a:off x="998721" y="25161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223abc123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4B17E5B-50FB-B873-1499-CDAD2AA844C8}"/>
              </a:ext>
            </a:extLst>
          </p:cNvPr>
          <p:cNvSpPr txBox="1"/>
          <p:nvPr/>
        </p:nvSpPr>
        <p:spPr>
          <a:xfrm>
            <a:off x="993912" y="300620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323abc123</a:t>
            </a:r>
          </a:p>
        </p:txBody>
      </p:sp>
      <p:pic>
        <p:nvPicPr>
          <p:cNvPr id="2" name="Gráfico 1" descr="Preguntas con relleno sólido">
            <a:extLst>
              <a:ext uri="{FF2B5EF4-FFF2-40B4-BE49-F238E27FC236}">
                <a16:creationId xmlns:a16="http://schemas.microsoft.com/office/drawing/2014/main" id="{D33EC975-6F85-5399-8D3F-11A66FE3B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2662" y="3893554"/>
            <a:ext cx="914400" cy="9144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6BD47F-B493-36BB-79F6-2345CBE8E7C8}"/>
              </a:ext>
            </a:extLst>
          </p:cNvPr>
          <p:cNvSpPr txBox="1"/>
          <p:nvPr/>
        </p:nvSpPr>
        <p:spPr>
          <a:xfrm>
            <a:off x="4377939" y="3750590"/>
            <a:ext cx="469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¿El fichero a consume </a:t>
            </a:r>
            <a:br>
              <a:rPr lang="es-ES" sz="3600" dirty="0"/>
            </a:br>
            <a:r>
              <a:rPr lang="es-ES" sz="3600" dirty="0"/>
              <a:t>espacio en disco?</a:t>
            </a:r>
          </a:p>
        </p:txBody>
      </p:sp>
    </p:spTree>
    <p:extLst>
      <p:ext uri="{BB962C8B-B14F-4D97-AF65-F5344CB8AC3E}">
        <p14:creationId xmlns:p14="http://schemas.microsoft.com/office/powerpoint/2010/main" val="101414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35528-BAF9-32C5-07A0-E7AF11AC7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00E8CB-F7A8-ED43-B359-027FE7E3A06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499755-8755-52FF-071E-CB66A71F5208}"/>
              </a:ext>
            </a:extLst>
          </p:cNvPr>
          <p:cNvSpPr txBox="1"/>
          <p:nvPr/>
        </p:nvSpPr>
        <p:spPr>
          <a:xfrm>
            <a:off x="993912" y="703871"/>
            <a:ext cx="314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Jerarquía y Cache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EABAE6-3FC7-DD79-A661-6AE31263B47B}"/>
              </a:ext>
            </a:extLst>
          </p:cNvPr>
          <p:cNvSpPr txBox="1"/>
          <p:nvPr/>
        </p:nvSpPr>
        <p:spPr>
          <a:xfrm>
            <a:off x="993912" y="1356798"/>
            <a:ext cx="106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s-ES" sz="24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Analizamos el siguiente </a:t>
            </a:r>
            <a:r>
              <a:rPr lang="es-ES" sz="2400" dirty="0" err="1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Dockerifle</a:t>
            </a:r>
            <a:endParaRPr lang="es-ES" sz="24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B4FA9B-1556-065C-E6C9-1DFF4ABB8AA1}"/>
              </a:ext>
            </a:extLst>
          </p:cNvPr>
          <p:cNvSpPr txBox="1"/>
          <p:nvPr/>
        </p:nvSpPr>
        <p:spPr>
          <a:xfrm>
            <a:off x="2679605" y="1943420"/>
            <a:ext cx="9817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busybox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touch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 &amp;&amp;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rm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A222D90-5829-D06E-6BFA-4BD447C02553}"/>
              </a:ext>
            </a:extLst>
          </p:cNvPr>
          <p:cNvSpPr txBox="1"/>
          <p:nvPr/>
        </p:nvSpPr>
        <p:spPr>
          <a:xfrm>
            <a:off x="993912" y="207480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123abc123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724703-0B76-16FC-85C0-7600C8E3FFE3}"/>
              </a:ext>
            </a:extLst>
          </p:cNvPr>
          <p:cNvSpPr txBox="1"/>
          <p:nvPr/>
        </p:nvSpPr>
        <p:spPr>
          <a:xfrm>
            <a:off x="998721" y="25161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223abc123</a:t>
            </a:r>
          </a:p>
        </p:txBody>
      </p:sp>
      <p:pic>
        <p:nvPicPr>
          <p:cNvPr id="26" name="Gráfico 25" descr="Preguntas con relleno sólido">
            <a:extLst>
              <a:ext uri="{FF2B5EF4-FFF2-40B4-BE49-F238E27FC236}">
                <a16:creationId xmlns:a16="http://schemas.microsoft.com/office/drawing/2014/main" id="{4C9BBDA9-0829-7B84-8974-CD9B11D5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0411" y="3560340"/>
            <a:ext cx="914400" cy="9144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52A42B00-B145-7C58-9619-C107C18B3F79}"/>
              </a:ext>
            </a:extLst>
          </p:cNvPr>
          <p:cNvSpPr txBox="1"/>
          <p:nvPr/>
        </p:nvSpPr>
        <p:spPr>
          <a:xfrm>
            <a:off x="4385688" y="3417376"/>
            <a:ext cx="469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¿El fichero a consume </a:t>
            </a:r>
            <a:br>
              <a:rPr lang="es-ES" sz="3600" dirty="0"/>
            </a:br>
            <a:r>
              <a:rPr lang="es-ES" sz="3600" dirty="0"/>
              <a:t>espacio en disco?</a:t>
            </a:r>
          </a:p>
        </p:txBody>
      </p:sp>
    </p:spTree>
    <p:extLst>
      <p:ext uri="{BB962C8B-B14F-4D97-AF65-F5344CB8AC3E}">
        <p14:creationId xmlns:p14="http://schemas.microsoft.com/office/powerpoint/2010/main" val="422197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8E1CF-DB90-B210-32FC-871EA9128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1DAE3A-2244-E15B-CB4E-A321BDE41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01F06-3392-A07C-23A0-DCDF1B20A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10A5AD-A130-9CA5-E74E-B86B03BA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2DA9AF-26F8-F928-703C-7A4CE790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26C16F-B90B-0CD6-D276-0FD31E21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00737C-236F-DDB0-232C-A013FACC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8604D9-B52F-3F29-0B17-23259A5CC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14B90D-2828-837E-BFEC-4620F332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B3580E-27F2-3688-B2CB-F9F6EEC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AE1116D-BEA2-CF10-74A7-58426EECF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DA9552-2F88-547D-87E3-3BA8F20D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21EF09-CDFE-E1BF-F028-C15735DC6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3. Etiquetas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3360C1-3B32-8172-AB60-8CAB419B1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39A1C11-6C00-C7CD-AC90-D6FA620CE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AD64C1-C955-C0C0-2B7A-51B72B162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B3287-D727-A8B3-94DA-16B894A5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D16B3-8442-7371-3DBE-DA5B8BD9F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E3AD83-3832-E41C-CE57-E8722378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9AB050-0CE2-1388-986A-AFC88D20A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D824458-14D8-1F1C-78A6-57A71A3E2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6877C8-CBAC-4EFC-9470-8C15EC75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9DCAD0-62CA-01E2-307C-A500B651C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02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C7EE106-E7C3-BE4E-F833-53E173072534}"/>
              </a:ext>
            </a:extLst>
          </p:cNvPr>
          <p:cNvSpPr txBox="1">
            <a:spLocks/>
          </p:cNvSpPr>
          <p:nvPr/>
        </p:nvSpPr>
        <p:spPr>
          <a:xfrm>
            <a:off x="993912" y="1096477"/>
            <a:ext cx="10354307" cy="5075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Imagen base: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Metadatos: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Instrucciones de construcción: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Configuración: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Instrucciones de arranque: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B5840C5-74D9-0AD6-8F64-2E56B866C14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E45185-474C-2A21-F8D9-BF40AABEC460}"/>
              </a:ext>
            </a:extLst>
          </p:cNvPr>
          <p:cNvSpPr txBox="1"/>
          <p:nvPr/>
        </p:nvSpPr>
        <p:spPr>
          <a:xfrm>
            <a:off x="5171648" y="5987210"/>
            <a:ext cx="646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/>
              </a:rPr>
              <a:t>Documentación: https://docs.docker.com/reference/dockerfile/</a:t>
            </a:r>
            <a:endParaRPr lang="en-US" dirty="0">
              <a:solidFill>
                <a:schemeClr val="tx2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67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A9A6-947B-79F5-6242-F1307972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589"/>
            <a:ext cx="10706676" cy="5000822"/>
          </a:xfrm>
        </p:spPr>
        <p:txBody>
          <a:bodyPr>
            <a:noAutofit/>
          </a:bodyPr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 obligatorio y debe ser la primera etiqueta.</a:t>
            </a:r>
          </a:p>
          <a:p>
            <a:pPr marL="0" indent="0" algn="ctr">
              <a:buNone/>
            </a:pPr>
            <a:r>
              <a:rPr lang="es-ES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imagen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[:tag] [AS alias] 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Tag: por defecto, 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latest</a:t>
            </a:r>
            <a:endParaRPr lang="es-ES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Alias: Útil cuando se trabaja con múltiples etapas de construcción. </a:t>
            </a:r>
            <a:r>
              <a:rPr lang="es-ES" sz="2800" dirty="0">
                <a:solidFill>
                  <a:srgbClr val="5C596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Ejemplo</a:t>
            </a:r>
            <a:r>
              <a:rPr lang="es-ES" sz="2800" dirty="0">
                <a:solidFill>
                  <a:srgbClr val="5C59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una imagen base adecuada para tu aplicación puede simplificar mucho el desarrollo. </a:t>
            </a:r>
          </a:p>
          <a:p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recomienda utilizar imágenes base oficiales y de confianza, así como mantenerlas actualizadas para evitar vulnerabilidades de seguridad.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F0A1E0F-AF57-E31F-C9E7-9287FF5501E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FROM</a:t>
            </a:r>
          </a:p>
        </p:txBody>
      </p:sp>
    </p:spTree>
    <p:extLst>
      <p:ext uri="{BB962C8B-B14F-4D97-AF65-F5344CB8AC3E}">
        <p14:creationId xmlns:p14="http://schemas.microsoft.com/office/powerpoint/2010/main" val="53699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24D0-B744-DAC4-A213-E2D73B5B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8ED6CFA-0D61-61A5-302B-E96353594544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LABEL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C7EA259E-BA43-6761-A74A-02D04E1AF57A}"/>
              </a:ext>
            </a:extLst>
          </p:cNvPr>
          <p:cNvSpPr txBox="1">
            <a:spLocks/>
          </p:cNvSpPr>
          <p:nvPr/>
        </p:nvSpPr>
        <p:spPr>
          <a:xfrm>
            <a:off x="993912" y="937920"/>
            <a:ext cx="10548055" cy="53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utiliza para añadir metadatos que documenten y faciliten el mantenimiento de la imagen.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...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Aunque puedes definir cualquier etiqueta que desee, Docker recomienda: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mantainer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versión y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vendor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(proveedor).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pueden usar variables de entorno: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2060"/>
                </a:solidFill>
                <a:latin typeface="Söhne"/>
              </a:rPr>
              <a:t>LABEL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 </a:t>
            </a:r>
            <a:r>
              <a:rPr lang="es-ES" b="1" dirty="0" err="1">
                <a:solidFill>
                  <a:srgbClr val="92D050"/>
                </a:solidFill>
                <a:latin typeface="Söhne"/>
              </a:rPr>
              <a:t>build_date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=$BUILD_DATE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Los metadatos son visibles con el comando:</a:t>
            </a:r>
          </a:p>
          <a:p>
            <a:pPr marL="530352" lvl="1" indent="0">
              <a:buFont typeface="Arial" panose="020B0604020202020204" pitchFamily="34" charset="0"/>
              <a:buNone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	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inspect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9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6276C-9494-0083-1612-044FF9502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B82E039-6CEE-C0A1-4B12-3832F265C10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COPY, ADD, RUN y WORKDIR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73B783-2DD7-C091-CF69-7498CF2E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975"/>
            <a:ext cx="10622700" cy="5704566"/>
          </a:xfrm>
        </p:spPr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copiar ficheros desde mi equipo a la imagen.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Esos ficheros deben estar en el mismo contexto (carpeta o repositorio). </a:t>
            </a: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 similar a COPY pero tiene funcionalidades adicionales: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especificar una URL como fuente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descomprimir automáticamente los archivos comprimidos</a:t>
            </a:r>
          </a:p>
          <a:p>
            <a:pPr marL="530352" lvl="1" indent="0">
              <a:buNone/>
            </a:pPr>
            <a:endParaRPr lang="es-ES" sz="28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 algn="ctr">
              <a:buNone/>
            </a:pPr>
            <a:r>
              <a:rPr lang="es-ES" sz="2800" b="1" i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ADD/COPY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[--</a:t>
            </a:r>
            <a:r>
              <a:rPr lang="es-ES" sz="2800" b="1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chown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=&lt;usuario&gt;:&lt;grupo&gt;]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&lt;fuente&gt;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&lt;destino&gt;</a:t>
            </a:r>
          </a:p>
          <a:p>
            <a:pPr lvl="1"/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Ejecuta una orden creando una nueva capa. </a:t>
            </a:r>
          </a:p>
          <a:p>
            <a:pPr marL="530352" lvl="1" indent="0" algn="ctr">
              <a:buNone/>
            </a:pPr>
            <a:r>
              <a:rPr lang="es-E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orden</a:t>
            </a:r>
            <a:r>
              <a:rPr lang="es-E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Importante: Durante el proceso de construcción no puede haber interacción con el usuario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apt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-y).</a:t>
            </a:r>
          </a:p>
          <a:p>
            <a:r>
              <a:rPr lang="es-ES" b="1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Establece el directorio de trabajo dentro de la imagen.</a:t>
            </a: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4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C9F33-F42E-A5EB-9A0F-8D5A3587E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D03279D-D3B0-7FCA-6885-D6B9DD4B325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COPY, ADD, RUN y WORKDIR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92BF8-EBDF-3DC7-4E01-A8430823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975"/>
            <a:ext cx="10622700" cy="5704566"/>
          </a:xfrm>
        </p:spPr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copiar ficheros desde mi equipo a la imagen.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Esos ficheros deben estar en el mismo contexto (carpeta o repositorio). </a:t>
            </a: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 similar a COPY pero tiene funcionalidades adicionales: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especificar una URL como fuente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descomprimir automáticamente los archivos comprimidos</a:t>
            </a:r>
          </a:p>
          <a:p>
            <a:pPr marL="530352" lvl="1" indent="0">
              <a:buNone/>
            </a:pPr>
            <a:endParaRPr lang="es-ES" sz="28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 algn="ctr">
              <a:buNone/>
            </a:pPr>
            <a:r>
              <a:rPr lang="es-ES" sz="2800" b="1" i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ADD/COPY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[--</a:t>
            </a:r>
            <a:r>
              <a:rPr lang="es-ES" sz="2800" b="1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chown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=&lt;usuario&gt;:&lt;grupo&gt;]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&lt;fuente&gt;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&lt;destino&gt;</a:t>
            </a:r>
          </a:p>
          <a:p>
            <a:pPr lvl="1"/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Ejecuta una orden creando una nueva capa. </a:t>
            </a:r>
          </a:p>
          <a:p>
            <a:pPr marL="530352" lvl="1" indent="0" algn="ctr">
              <a:buNone/>
            </a:pPr>
            <a:r>
              <a:rPr lang="es-E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orden</a:t>
            </a:r>
            <a:r>
              <a:rPr lang="es-E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Importante: Durante el proceso de construcción no puede haber interacción con el usuario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apt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-y).</a:t>
            </a:r>
          </a:p>
          <a:p>
            <a:r>
              <a:rPr lang="es-ES" b="1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Establece el directorio de trabajo dentro de la imagen.</a:t>
            </a: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C3F1-577A-F178-A146-BAEE95EE6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FF320DE-9D7A-BFED-9ECD-3C94D6BC8F2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Etiquetas: USER, EXPOSE, ENV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35A59AD3-49AD-CA4A-12BC-BA7931071ACB}"/>
              </a:ext>
            </a:extLst>
          </p:cNvPr>
          <p:cNvSpPr txBox="1">
            <a:spLocks/>
          </p:cNvSpPr>
          <p:nvPr/>
        </p:nvSpPr>
        <p:spPr>
          <a:xfrm>
            <a:off x="993912" y="1007283"/>
            <a:ext cx="10622700" cy="3084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Para especificar (por nombre o UID/GID) el usuario de trabajo para todas las órdenes posteriores.</a:t>
            </a: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No publica realmente los puertos. Nos da información acerca de qué puertos deberá tener abiertos el contenedor. </a:t>
            </a:r>
            <a:endParaRPr lang="es-E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Para establecer variables de entorno dentro del contenedor. 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Se pueden sobrescribir en tiempo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490856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7C725-2978-D99B-4DC2-5C8920231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3546EC3-E46E-ADCA-E4E7-C8C3567B274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EC8A5-BEF5-1B45-87DB-226563DE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66" y="928588"/>
            <a:ext cx="10774689" cy="5417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Nos permite definir qué comando se ejecuta cuando un contenedor se inicia.</a:t>
            </a: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28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800" b="0" i="0" dirty="0" err="1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”, ”param1"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Proporciona valores por defecto para la ejecución del contenedor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puede sobrescribir cuando haces docker run</a:t>
            </a: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Learn more about the ENTRYPOINT instruction"/>
              </a:rPr>
              <a:t>ENTRYPOINT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sz="2800" b="0" i="0" dirty="0" err="1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"param1"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Define el comando que siempre se va a ejecutar cuando arranca el contenedor.</a:t>
            </a:r>
          </a:p>
          <a:p>
            <a:pPr lvl="1"/>
            <a:r>
              <a:rPr lang="es-E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Ideal cuando quieres que el contendor siempre ejecute algo concreto (por ejemplo, un script)</a:t>
            </a:r>
          </a:p>
        </p:txBody>
      </p:sp>
    </p:spTree>
    <p:extLst>
      <p:ext uri="{BB962C8B-B14F-4D97-AF65-F5344CB8AC3E}">
        <p14:creationId xmlns:p14="http://schemas.microsoft.com/office/powerpoint/2010/main" val="7856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7" descr="Montacargas levantando un contenedor en el jardín">
            <a:extLst>
              <a:ext uri="{FF2B5EF4-FFF2-40B4-BE49-F238E27FC236}">
                <a16:creationId xmlns:a16="http://schemas.microsoft.com/office/drawing/2014/main" id="{E21DC6B6-ECE8-E8F0-97AB-FC694899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A17BF70-1A73-5287-21AF-29EB419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Índice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1B0DF46A-97A3-8438-5C47-7F268271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Dockerfile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Etiquetas Dockerfile</a:t>
            </a:r>
            <a:endParaRPr lang="es-ES" sz="16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Build </a:t>
            </a:r>
            <a:r>
              <a:rPr lang="es-ES" sz="2000" dirty="0" err="1"/>
              <a:t>context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1020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F989D-0196-3B42-EBCD-E5A9C3E18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29FAFDD-2DBE-3252-F7FC-1C719380D16A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D6087C-AF8C-88A5-544C-934A21BC7CF6}"/>
              </a:ext>
            </a:extLst>
          </p:cNvPr>
          <p:cNvSpPr txBox="1"/>
          <p:nvPr/>
        </p:nvSpPr>
        <p:spPr>
          <a:xfrm>
            <a:off x="993912" y="911914"/>
            <a:ext cx="8834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u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buntu:24.04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ENTRYPOINT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["echo"]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[”Hola mundo"]</a:t>
            </a:r>
            <a:endParaRPr lang="es-ES" sz="2800" dirty="0"/>
          </a:p>
        </p:txBody>
      </p:sp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BD8B7471-A352-8D3D-488F-55F9DAB8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098" y="3677983"/>
            <a:ext cx="1036366" cy="10363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24720D-6772-C37F-F3E4-E4F370B916FD}"/>
              </a:ext>
            </a:extLst>
          </p:cNvPr>
          <p:cNvSpPr txBox="1"/>
          <p:nvPr/>
        </p:nvSpPr>
        <p:spPr>
          <a:xfrm>
            <a:off x="2905932" y="3107410"/>
            <a:ext cx="53543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example1 .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example1?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example1 “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Jose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56465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54D3B-F699-0635-0534-CE768A287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8EA898-9F7D-039E-DF82-3264CBCBC82B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1C6395-349B-E8F1-63E7-60BFCA3960F5}"/>
              </a:ext>
            </a:extLst>
          </p:cNvPr>
          <p:cNvSpPr txBox="1"/>
          <p:nvPr/>
        </p:nvSpPr>
        <p:spPr>
          <a:xfrm>
            <a:off x="993912" y="1012653"/>
            <a:ext cx="8834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s-ES" sz="3200" b="1" dirty="0" err="1">
                <a:solidFill>
                  <a:srgbClr val="4EC9B0"/>
                </a:solidFill>
                <a:latin typeface="Menlo" panose="020B0609030804020204" pitchFamily="49" charset="0"/>
              </a:rPr>
              <a:t>ython</a:t>
            </a:r>
            <a:endParaRPr lang="es-ES" sz="3200" b="1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/app</a:t>
            </a:r>
            <a:b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/app/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ENTRYPOINT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python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”, “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”]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[”arg1"]</a:t>
            </a:r>
            <a:endParaRPr lang="es-ES" sz="2800" dirty="0"/>
          </a:p>
        </p:txBody>
      </p:sp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A6581B5C-F841-F333-7F20-A60259859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3881" y="4460648"/>
            <a:ext cx="1036366" cy="10363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D99E91-779B-EF06-2AE2-77CE7A01D17C}"/>
              </a:ext>
            </a:extLst>
          </p:cNvPr>
          <p:cNvSpPr txBox="1"/>
          <p:nvPr/>
        </p:nvSpPr>
        <p:spPr>
          <a:xfrm>
            <a:off x="2838097" y="3843580"/>
            <a:ext cx="67354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example2 .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example2?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example2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arg_modificado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5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Reseña de cliente contorno">
            <a:extLst>
              <a:ext uri="{FF2B5EF4-FFF2-40B4-BE49-F238E27FC236}">
                <a16:creationId xmlns:a16="http://schemas.microsoft.com/office/drawing/2014/main" id="{D79F4661-C710-A18D-5618-F02D2509B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2C00649-F65E-95DA-EA6A-577FA754F6B2}"/>
              </a:ext>
            </a:extLst>
          </p:cNvPr>
          <p:cNvSpPr txBox="1"/>
          <p:nvPr/>
        </p:nvSpPr>
        <p:spPr>
          <a:xfrm>
            <a:off x="5308684" y="3079489"/>
            <a:ext cx="6176776" cy="69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200" dirty="0">
                <a:solidFill>
                  <a:schemeClr val="tx2"/>
                </a:solidFill>
              </a:rPr>
              <a:t>¿</a:t>
            </a:r>
            <a:r>
              <a:rPr lang="en-US" sz="3200" dirty="0" err="1">
                <a:solidFill>
                  <a:schemeClr val="tx2"/>
                </a:solidFill>
              </a:rPr>
              <a:t>Preguntas</a:t>
            </a:r>
            <a:r>
              <a:rPr lang="en-US" sz="32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402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41983-C4BF-6D13-C4D8-202F4A8A6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A75B3-A9C0-6A0C-B737-20BD7A83D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66852-93D4-305B-CDA2-8712493E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AAA858-B298-135E-93C6-A1A72F2CC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C81E8F-F815-E2B5-FFBC-D25B2E8CA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32C64B-B1C2-F931-156D-57B5083B2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1FCC65-3804-B020-B786-6AFBA8FB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7AFCD6-0F49-34F2-141D-5A787E1C7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E923D7-BDCE-9425-6678-2EDD55FE6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37BE0A-07F5-1F6F-661E-A8BD6C3E3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C59921-02CF-0758-4BCA-3DBF60FFC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7CCB0D-6C0E-DB36-1CE3-30717DB92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0C9423-547E-F3C1-4009-0D528943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4. Build </a:t>
            </a:r>
            <a:r>
              <a:rPr lang="es-ES" sz="5200" dirty="0" err="1">
                <a:solidFill>
                  <a:schemeClr val="tx2"/>
                </a:solidFill>
              </a:rPr>
              <a:t>Context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4DAF22-5E01-EE0C-01CA-9C304FB1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243478-A16F-C759-0541-EC0395DEB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64E0AD-1475-9B94-7126-D00A2FB66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90BEF66-4CE5-CA29-944F-01F3D42E8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58418C-FD91-A3EC-142F-67D22B70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814831-C570-87B5-B69F-D0D3A996E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16EDAC6-6D11-D0CE-6A43-B58E7389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3ABB693-AA1D-D899-5206-849BD8229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34E9C2-4151-9D11-9797-E018EF8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56FAC7-702F-F3B8-D052-73710BEB2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4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37A6C-E6F3-027A-2E1E-9DEC695C6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C6A5C699-2A3C-F17F-D0B9-B5A1C89F1D75}"/>
              </a:ext>
            </a:extLst>
          </p:cNvPr>
          <p:cNvSpPr txBox="1"/>
          <p:nvPr/>
        </p:nvSpPr>
        <p:spPr>
          <a:xfrm>
            <a:off x="993912" y="1110353"/>
            <a:ext cx="883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d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ocker build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–t mi-imagen </a:t>
            </a:r>
            <a:r>
              <a:rPr lang="es-ES" sz="3600" b="1" dirty="0">
                <a:solidFill>
                  <a:srgbClr val="FF0000"/>
                </a:solidFill>
                <a:latin typeface="Menlo" panose="020B0609030804020204" pitchFamily="49" charset="0"/>
              </a:rPr>
              <a:t>.</a:t>
            </a:r>
            <a:endParaRPr lang="es-ES" sz="3600" dirty="0">
              <a:solidFill>
                <a:srgbClr val="FF0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1A82735-9FF9-B269-C85B-E570B0FA4BE6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EB4E95-8A7B-D8E0-3D2D-D2691EFB5DBB}"/>
              </a:ext>
            </a:extLst>
          </p:cNvPr>
          <p:cNvSpPr txBox="1"/>
          <p:nvPr/>
        </p:nvSpPr>
        <p:spPr>
          <a:xfrm>
            <a:off x="534775" y="2019727"/>
            <a:ext cx="112323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Docker build usa el argumento final 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“.”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como ruta del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Comprime todo ese directorio en un </a:t>
            </a:r>
            <a:r>
              <a:rPr lang="es-ES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Envía ese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al Docker daemon.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El docker daemon solo puede acceder a archivos dentro del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39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B5FBC-6947-9649-FB47-9BBB76E2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5E5F071-C4A7-4D85-A109-5C214832FCBF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5E8358-ACC3-4490-9300-0A61A5EB031D}"/>
              </a:ext>
            </a:extLst>
          </p:cNvPr>
          <p:cNvSpPr txBox="1"/>
          <p:nvPr/>
        </p:nvSpPr>
        <p:spPr>
          <a:xfrm>
            <a:off x="479802" y="1182231"/>
            <a:ext cx="1123239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Dos formas de controlar 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dockerignore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 indicar qué no incluir en el contexto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dockerignore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*.log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lvl="1"/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 vez de usar . usar un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subidrectorio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./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build -t mi-imagen ./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440-1F1D-4301-6D87-DBFD93CD6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6F49BD-1D70-CF2A-DB57-BA5F6887BEF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2C8D5D-F3A7-B2CC-1669-AA717C6C1BA3}"/>
              </a:ext>
            </a:extLst>
          </p:cNvPr>
          <p:cNvSpPr txBox="1"/>
          <p:nvPr/>
        </p:nvSpPr>
        <p:spPr>
          <a:xfrm>
            <a:off x="619287" y="855213"/>
            <a:ext cx="11198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Estructura de directorios de un proyecto Docker:</a:t>
            </a:r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105D158-ADAB-005A-18B1-0F6CD08A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19" y="1552648"/>
            <a:ext cx="4709010" cy="35955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8D1BF21-BFC1-D869-2F99-B3C1E54F2744}"/>
              </a:ext>
            </a:extLst>
          </p:cNvPr>
          <p:cNvSpPr txBox="1"/>
          <p:nvPr/>
        </p:nvSpPr>
        <p:spPr>
          <a:xfrm>
            <a:off x="1580719" y="5356779"/>
            <a:ext cx="534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-t mi-imagen ./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21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2038B-9EA3-CE99-A721-D368A50AC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Reseña de cliente contorno">
            <a:extLst>
              <a:ext uri="{FF2B5EF4-FFF2-40B4-BE49-F238E27FC236}">
                <a16:creationId xmlns:a16="http://schemas.microsoft.com/office/drawing/2014/main" id="{DA139022-00AD-7B0F-61CF-B86B9BBE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C3E7CE-9691-2FAF-76CB-0BB28B277F69}"/>
              </a:ext>
            </a:extLst>
          </p:cNvPr>
          <p:cNvSpPr txBox="1"/>
          <p:nvPr/>
        </p:nvSpPr>
        <p:spPr>
          <a:xfrm>
            <a:off x="5308684" y="3079489"/>
            <a:ext cx="6176776" cy="69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200" dirty="0">
                <a:solidFill>
                  <a:schemeClr val="tx2"/>
                </a:solidFill>
              </a:rPr>
              <a:t>¿</a:t>
            </a:r>
            <a:r>
              <a:rPr lang="en-US" sz="3200" dirty="0" err="1">
                <a:solidFill>
                  <a:schemeClr val="tx2"/>
                </a:solidFill>
              </a:rPr>
              <a:t>Preguntas</a:t>
            </a:r>
            <a:r>
              <a:rPr lang="en-US" sz="32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2353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D07B1-8FE5-599C-213D-99113D6A2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Portapapeles con relleno sólido">
            <a:extLst>
              <a:ext uri="{FF2B5EF4-FFF2-40B4-BE49-F238E27FC236}">
                <a16:creationId xmlns:a16="http://schemas.microsoft.com/office/drawing/2014/main" id="{E7CDAC2C-399A-E08B-BA4E-BAF25621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9552" y="2863358"/>
            <a:ext cx="914400" cy="9144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D56143-1EE5-6431-6022-94C5FDC536E7}"/>
              </a:ext>
            </a:extLst>
          </p:cNvPr>
          <p:cNvSpPr txBox="1"/>
          <p:nvPr/>
        </p:nvSpPr>
        <p:spPr>
          <a:xfrm>
            <a:off x="4502257" y="2781949"/>
            <a:ext cx="51750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Arrancamos en UBUNTU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hlinkClick r:id="rId4"/>
              </a:rPr>
              <a:t>Hacemos el Lab 7</a:t>
            </a:r>
            <a:r>
              <a:rPr lang="es-ES" sz="3200" dirty="0"/>
              <a:t>  (20-30’)</a:t>
            </a:r>
          </a:p>
        </p:txBody>
      </p:sp>
    </p:spTree>
    <p:extLst>
      <p:ext uri="{BB962C8B-B14F-4D97-AF65-F5344CB8AC3E}">
        <p14:creationId xmlns:p14="http://schemas.microsoft.com/office/powerpoint/2010/main" val="14741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Docker Build</a:t>
            </a: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E1F66616-B8B3-4A2F-344C-70BAAFB4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135168"/>
            <a:ext cx="10616197" cy="15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Build =&gt; arquitectura cliente-servidor: </a:t>
            </a:r>
          </a:p>
          <a:p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Buildx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CLI para ejecutar y gestionar </a:t>
            </a:r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builds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BuildKit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servidor, (o compilador), que gestiona la ejecución de la build.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A7EA69-6479-4600-CCF6-E253696561C8}"/>
              </a:ext>
            </a:extLst>
          </p:cNvPr>
          <p:cNvSpPr txBox="1"/>
          <p:nvPr/>
        </p:nvSpPr>
        <p:spPr>
          <a:xfrm>
            <a:off x="1674515" y="3128127"/>
            <a:ext cx="5355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Docker Build </a:t>
            </a:r>
            <a:r>
              <a:rPr lang="es-ES" sz="2800" b="1" dirty="0" err="1"/>
              <a:t>Options</a:t>
            </a:r>
            <a:r>
              <a:rPr lang="es-E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Fichero Dockerfile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Argumentos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Opciones de exportación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Opciones de Caché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590F15-34A5-181B-747D-03349CF7A0DF}"/>
              </a:ext>
            </a:extLst>
          </p:cNvPr>
          <p:cNvSpPr txBox="1"/>
          <p:nvPr/>
        </p:nvSpPr>
        <p:spPr>
          <a:xfrm>
            <a:off x="6249552" y="3128127"/>
            <a:ext cx="41964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Docker Build </a:t>
            </a:r>
            <a:r>
              <a:rPr lang="es-ES" sz="2800" b="1" dirty="0" err="1"/>
              <a:t>Resources</a:t>
            </a:r>
            <a:r>
              <a:rPr lang="es-E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Filesystem</a:t>
            </a:r>
            <a:r>
              <a:rPr lang="es-ES" sz="2800" dirty="0"/>
              <a:t> del 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Build </a:t>
            </a:r>
            <a:r>
              <a:rPr lang="es-ES" sz="2800" dirty="0" err="1"/>
              <a:t>Secrets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SSH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Registry</a:t>
            </a:r>
            <a:r>
              <a:rPr lang="es-ES" sz="2800" dirty="0"/>
              <a:t> Auth Tokens</a:t>
            </a:r>
          </a:p>
        </p:txBody>
      </p:sp>
      <p:pic>
        <p:nvPicPr>
          <p:cNvPr id="20" name="Gráfico 19" descr="Flecha lineal: recto con relleno sólido">
            <a:extLst>
              <a:ext uri="{FF2B5EF4-FFF2-40B4-BE49-F238E27FC236}">
                <a16:creationId xmlns:a16="http://schemas.microsoft.com/office/drawing/2014/main" id="{311B0664-CE21-3450-101C-2E9B61282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1317" y="3866146"/>
            <a:ext cx="770730" cy="770730"/>
          </a:xfrm>
          <a:prstGeom prst="rect">
            <a:avLst/>
          </a:prstGeom>
        </p:spPr>
      </p:pic>
      <p:pic>
        <p:nvPicPr>
          <p:cNvPr id="21" name="Gráfico 20" descr="Flecha lineal: recto con relleno sólido">
            <a:extLst>
              <a:ext uri="{FF2B5EF4-FFF2-40B4-BE49-F238E27FC236}">
                <a16:creationId xmlns:a16="http://schemas.microsoft.com/office/drawing/2014/main" id="{43F0F5D5-C11A-FF47-5518-94BEC624F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3216" y="3866146"/>
            <a:ext cx="770730" cy="770730"/>
          </a:xfrm>
          <a:prstGeom prst="rect">
            <a:avLst/>
          </a:prstGeom>
        </p:spPr>
      </p:pic>
      <p:pic>
        <p:nvPicPr>
          <p:cNvPr id="3" name="Gráfico 2" descr="Flecha lineal: recto con relleno sólido">
            <a:extLst>
              <a:ext uri="{FF2B5EF4-FFF2-40B4-BE49-F238E27FC236}">
                <a16:creationId xmlns:a16="http://schemas.microsoft.com/office/drawing/2014/main" id="{89F9E8F6-A59A-2732-0470-12BBC01EC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2047" y="3429000"/>
            <a:ext cx="770730" cy="770730"/>
          </a:xfrm>
          <a:prstGeom prst="rect">
            <a:avLst/>
          </a:prstGeom>
        </p:spPr>
      </p:pic>
      <p:pic>
        <p:nvPicPr>
          <p:cNvPr id="5" name="Gráfico 4" descr="Flecha lineal: recto con relleno sólido">
            <a:extLst>
              <a:ext uri="{FF2B5EF4-FFF2-40B4-BE49-F238E27FC236}">
                <a16:creationId xmlns:a16="http://schemas.microsoft.com/office/drawing/2014/main" id="{F1F8EEF0-ED20-8D75-1FE0-12B59C35B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242" y="3429000"/>
            <a:ext cx="770730" cy="7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72006-E831-4939-C644-372062BC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E2BE14-E335-6F43-0AED-EEC0CFE2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BA5E5-9783-EF0D-DC81-43D6DEBC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0EA7D0-BA8A-81B7-B2AB-9C41DEC7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8B05A8-CBC6-B3C4-B8D8-785316EDC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97C4C2-9939-D5A4-DF5D-C2B069DF9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FB967D-2F86-F928-1087-A43EF9362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B5F88-6298-1477-C41C-68ED7AA63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83192E-66E9-6B4C-6940-0E4567DA9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7D3866-4FD7-D283-5C7A-1CE91BE1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863BCB-D6F8-2029-A65C-EBB90BA7C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2B26C10-138B-8DF9-F3CB-84EB640F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D456C8-BA48-82D8-57F9-68A4F0C1F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2. Dockerfile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75BEBB-D357-F840-2762-F4EFBC35C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842B51-6A82-416D-AFE4-1153268DA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5C98922-36FE-63A3-A3FA-9BA98C7F0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F15105-4B32-8DA3-9309-A20F590E8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127D6D-4159-8189-CDF2-3F6FDDA7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590046-8E26-E506-B20E-2F342AB9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B4CEAD-8A03-D6AF-13AB-801CC3DE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A743B7-E235-D03A-6769-AE5D6B8A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DA1F36-5393-59E0-F113-D36E6B21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78460F-E686-F9E5-6129-9E7B62C03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29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097C4-CCE1-A01F-EEFB-768C6AA3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B44D437C-E07F-731B-AC28-C610DADD66EE}"/>
              </a:ext>
            </a:extLst>
          </p:cNvPr>
          <p:cNvSpPr txBox="1"/>
          <p:nvPr/>
        </p:nvSpPr>
        <p:spPr>
          <a:xfrm>
            <a:off x="993912" y="911914"/>
            <a:ext cx="8834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u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buntu:24.04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apt-get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s-ES" sz="32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\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apt-get</a:t>
            </a:r>
            <a:r>
              <a:rPr lang="es-ES" sz="3200" b="1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-y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install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CCCCCC"/>
                </a:solidFill>
                <a:latin typeface="Menlo" panose="020B0609030804020204" pitchFamily="49" charset="0"/>
              </a:rPr>
              <a:t>&lt;</a:t>
            </a:r>
            <a:r>
              <a:rPr lang="es-ES" sz="3200" b="1" dirty="0" err="1">
                <a:solidFill>
                  <a:srgbClr val="CCCCCC"/>
                </a:solidFill>
                <a:latin typeface="Menlo" panose="020B0609030804020204" pitchFamily="49" charset="0"/>
              </a:rPr>
              <a:t>package</a:t>
            </a:r>
            <a:r>
              <a:rPr lang="es-ES" sz="3200" b="1" dirty="0">
                <a:solidFill>
                  <a:srgbClr val="CCCCCC"/>
                </a:solidFill>
                <a:latin typeface="Menlo" panose="020B0609030804020204" pitchFamily="49" charset="0"/>
              </a:rPr>
              <a:t>&gt;</a:t>
            </a:r>
            <a:endParaRPr lang="es-ES" sz="3200" b="1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script.sh</a:t>
            </a:r>
            <a:r>
              <a:rPr lang="es-ES" sz="3200" b="1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usr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bin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do_action</a:t>
            </a:r>
            <a:endParaRPr lang="es-ES" sz="3200" b="1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RUN	 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chmod</a:t>
            </a:r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 +x /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usr</a:t>
            </a:r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bin</a:t>
            </a:r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do_action</a:t>
            </a:r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s-ES" sz="32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ES" sz="3200" b="1" dirty="0" err="1">
                <a:solidFill>
                  <a:srgbClr val="CE9178"/>
                </a:solidFill>
                <a:latin typeface="Menlo" panose="020B0609030804020204" pitchFamily="49" charset="0"/>
              </a:rPr>
              <a:t>do_action</a:t>
            </a:r>
            <a:r>
              <a:rPr lang="es-ES" sz="32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]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s-ES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6A04912-2D20-A163-DC27-F1B9EE0625F0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EBCA55-DB9C-43AE-2282-881AD7F52403}"/>
              </a:ext>
            </a:extLst>
          </p:cNvPr>
          <p:cNvSpPr txBox="1"/>
          <p:nvPr/>
        </p:nvSpPr>
        <p:spPr>
          <a:xfrm>
            <a:off x="565771" y="4786174"/>
            <a:ext cx="11232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Cada línea del fichero representa una instrucción.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Cada instrucción comienza con una etiqueta. (RUN, COPY, FROM, ..)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Se ejecutan de 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forma secuencial .</a:t>
            </a:r>
            <a:endParaRPr lang="es-E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8148A7-6419-1320-1AB2-4823A7749CE3}"/>
              </a:ext>
            </a:extLst>
          </p:cNvPr>
          <p:cNvSpPr txBox="1"/>
          <p:nvPr/>
        </p:nvSpPr>
        <p:spPr>
          <a:xfrm>
            <a:off x="685814" y="10538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AB262F-0D43-F532-35E4-3F211205255D}"/>
              </a:ext>
            </a:extLst>
          </p:cNvPr>
          <p:cNvSpPr txBox="1"/>
          <p:nvPr/>
        </p:nvSpPr>
        <p:spPr>
          <a:xfrm>
            <a:off x="685814" y="1513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0EA33A-AEC9-7A36-7662-59DADA0832C3}"/>
              </a:ext>
            </a:extLst>
          </p:cNvPr>
          <p:cNvSpPr txBox="1"/>
          <p:nvPr/>
        </p:nvSpPr>
        <p:spPr>
          <a:xfrm>
            <a:off x="685814" y="29652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23C4C6-6821-B12E-E814-042CCD854CEC}"/>
              </a:ext>
            </a:extLst>
          </p:cNvPr>
          <p:cNvSpPr txBox="1"/>
          <p:nvPr/>
        </p:nvSpPr>
        <p:spPr>
          <a:xfrm>
            <a:off x="685814" y="34972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3161C9-B75E-5419-7643-6A5266F14CBB}"/>
              </a:ext>
            </a:extLst>
          </p:cNvPr>
          <p:cNvSpPr txBox="1"/>
          <p:nvPr/>
        </p:nvSpPr>
        <p:spPr>
          <a:xfrm>
            <a:off x="685814" y="39311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6175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9D16-B015-9702-24AE-9248FB7CD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21CCC0B-8A12-BD23-4DCD-2A5F0E20A76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754E15-6EAD-95F6-4C02-54E0F8461377}"/>
              </a:ext>
            </a:extLst>
          </p:cNvPr>
          <p:cNvSpPr txBox="1"/>
          <p:nvPr/>
        </p:nvSpPr>
        <p:spPr>
          <a:xfrm>
            <a:off x="993912" y="1033573"/>
            <a:ext cx="88592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p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ython:3.11-alpine3.21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/app/scripts</a:t>
            </a: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requeriments.txt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/app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pip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 –r /app/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requirements.txt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.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/scripts /app/scripts</a:t>
            </a: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ENTRYPOINT 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python</a:t>
            </a:r>
            <a:endParaRPr lang="es-ES" sz="3200" b="1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AB2771-C60C-70AB-21DE-56C2D6EA18CF}"/>
              </a:ext>
            </a:extLst>
          </p:cNvPr>
          <p:cNvSpPr txBox="1"/>
          <p:nvPr/>
        </p:nvSpPr>
        <p:spPr>
          <a:xfrm>
            <a:off x="1258430" y="4999325"/>
            <a:ext cx="553998" cy="12838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2400" b="1" dirty="0" err="1"/>
              <a:t>lifecycle</a:t>
            </a:r>
            <a:endParaRPr lang="es-ES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48BCE0-E627-B0B8-420D-EEE424D63D6E}"/>
              </a:ext>
            </a:extLst>
          </p:cNvPr>
          <p:cNvSpPr txBox="1"/>
          <p:nvPr/>
        </p:nvSpPr>
        <p:spPr>
          <a:xfrm>
            <a:off x="1870612" y="4898143"/>
            <a:ext cx="84507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docker run -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-v $(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pwd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):/app </a:t>
            </a:r>
            <a:r>
              <a:rPr lang="es-ES" sz="2800" b="1" dirty="0">
                <a:solidFill>
                  <a:srgbClr val="4EC9B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" sz="2800" b="1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ython:3.11-alpine3.21</a:t>
            </a:r>
            <a:r>
              <a:rPr lang="es-ES" sz="2800" b="1" dirty="0">
                <a:solidFill>
                  <a:srgbClr val="CCCC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br>
              <a:rPr lang="es-E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/>
              <a:t>docker build –t </a:t>
            </a:r>
            <a:r>
              <a:rPr lang="es-ES" sz="2800" dirty="0">
                <a:solidFill>
                  <a:schemeClr val="accent5"/>
                </a:solidFill>
              </a:rPr>
              <a:t>py_scripts:1.0</a:t>
            </a:r>
            <a:r>
              <a:rPr lang="es-ES" sz="2800" dirty="0"/>
              <a:t> </a:t>
            </a:r>
            <a:r>
              <a:rPr lang="es-ES" sz="2800" b="1" dirty="0"/>
              <a:t>.</a:t>
            </a:r>
          </a:p>
          <a:p>
            <a:pPr algn="ctr"/>
            <a:r>
              <a:rPr lang="es-ES" sz="2800" dirty="0"/>
              <a:t>docker run </a:t>
            </a:r>
            <a:r>
              <a:rPr lang="es-ES" sz="2800" dirty="0">
                <a:solidFill>
                  <a:schemeClr val="accent5"/>
                </a:solidFill>
              </a:rPr>
              <a:t>py_scripts:1.0 </a:t>
            </a:r>
            <a:r>
              <a:rPr lang="es-ES" sz="2800" dirty="0" err="1">
                <a:solidFill>
                  <a:schemeClr val="accent5"/>
                </a:solidFill>
              </a:rPr>
              <a:t>do_action.py</a:t>
            </a:r>
            <a:endParaRPr lang="es-E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7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761A8-1CF3-7286-7CF1-EEE6118C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D46EB96-519C-61CC-C2DB-BAA3C3C8FE21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40D22F-35B3-6D00-4369-90942B6DC5F8}"/>
              </a:ext>
            </a:extLst>
          </p:cNvPr>
          <p:cNvSpPr txBox="1"/>
          <p:nvPr/>
        </p:nvSpPr>
        <p:spPr>
          <a:xfrm>
            <a:off x="993912" y="703871"/>
            <a:ext cx="314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Jerarquía y Cache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F18AF-10B6-69C5-11F2-084057700818}"/>
              </a:ext>
            </a:extLst>
          </p:cNvPr>
          <p:cNvSpPr txBox="1"/>
          <p:nvPr/>
        </p:nvSpPr>
        <p:spPr>
          <a:xfrm>
            <a:off x="993912" y="1350846"/>
            <a:ext cx="106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s-ES" sz="24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Optimizar el proceso de construcción de una imagen.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5516EFB-B06E-943C-42BD-BE0C55C7F833}"/>
              </a:ext>
            </a:extLst>
          </p:cNvPr>
          <p:cNvSpPr txBox="1"/>
          <p:nvPr/>
        </p:nvSpPr>
        <p:spPr>
          <a:xfrm>
            <a:off x="2374843" y="1873049"/>
            <a:ext cx="98171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=&gt;imagen base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directorio de trabajo</a:t>
            </a: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.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=&gt;app </a:t>
            </a:r>
            <a:r>
              <a:rPr lang="es-ES" sz="3200" b="1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=&gt;dependencias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E1471A-9AF3-8B04-09E8-6463D761AF07}"/>
              </a:ext>
            </a:extLst>
          </p:cNvPr>
          <p:cNvSpPr txBox="1"/>
          <p:nvPr/>
        </p:nvSpPr>
        <p:spPr>
          <a:xfrm>
            <a:off x="689150" y="200443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123abc123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E9D55B-3EE9-11E9-94B1-599B463C9B25}"/>
              </a:ext>
            </a:extLst>
          </p:cNvPr>
          <p:cNvSpPr txBox="1"/>
          <p:nvPr/>
        </p:nvSpPr>
        <p:spPr>
          <a:xfrm>
            <a:off x="693959" y="244577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223abc123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27B24B5-ABB2-4BE0-4080-08416FBBA035}"/>
              </a:ext>
            </a:extLst>
          </p:cNvPr>
          <p:cNvSpPr txBox="1"/>
          <p:nvPr/>
        </p:nvSpPr>
        <p:spPr>
          <a:xfrm>
            <a:off x="689150" y="293583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323abc123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8293E70-5248-9C22-F2CC-63F99C62E04A}"/>
              </a:ext>
            </a:extLst>
          </p:cNvPr>
          <p:cNvSpPr txBox="1"/>
          <p:nvPr/>
        </p:nvSpPr>
        <p:spPr>
          <a:xfrm>
            <a:off x="689150" y="342590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423abc123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00ED574-ACBE-27F3-690A-AC59E51F3DC7}"/>
              </a:ext>
            </a:extLst>
          </p:cNvPr>
          <p:cNvSpPr txBox="1"/>
          <p:nvPr/>
        </p:nvSpPr>
        <p:spPr>
          <a:xfrm>
            <a:off x="993912" y="4201740"/>
            <a:ext cx="9715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 una segunda construcción de este fichero Dockerfile,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Docker intentará reutilizar cada una de estas capas desde su cache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Si una de las capas cambia, el resto de capas de deben reconstruir</a:t>
            </a:r>
          </a:p>
        </p:txBody>
      </p:sp>
      <p:pic>
        <p:nvPicPr>
          <p:cNvPr id="26" name="Gráfico 25" descr="Preguntas con relleno sólido">
            <a:extLst>
              <a:ext uri="{FF2B5EF4-FFF2-40B4-BE49-F238E27FC236}">
                <a16:creationId xmlns:a16="http://schemas.microsoft.com/office/drawing/2014/main" id="{8F9A9407-B8B7-F028-CB13-B08FC1B4D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415" y="5680628"/>
            <a:ext cx="914400" cy="9144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266DCBE8-2C5F-26FA-7078-3EAF48BB5462}"/>
              </a:ext>
            </a:extLst>
          </p:cNvPr>
          <p:cNvSpPr txBox="1"/>
          <p:nvPr/>
        </p:nvSpPr>
        <p:spPr>
          <a:xfrm>
            <a:off x="2202815" y="5782037"/>
            <a:ext cx="839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¿Es óptimo el fichero Dockerfile anterior?</a:t>
            </a:r>
          </a:p>
        </p:txBody>
      </p:sp>
    </p:spTree>
    <p:extLst>
      <p:ext uri="{BB962C8B-B14F-4D97-AF65-F5344CB8AC3E}">
        <p14:creationId xmlns:p14="http://schemas.microsoft.com/office/powerpoint/2010/main" val="6099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B0E94-B308-4B40-0803-5BCC255F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045889D-6FF6-2EC6-BBE6-11B2F059CFEE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8992A8-1BF5-80E9-48E6-B17FC1551097}"/>
              </a:ext>
            </a:extLst>
          </p:cNvPr>
          <p:cNvSpPr txBox="1"/>
          <p:nvPr/>
        </p:nvSpPr>
        <p:spPr>
          <a:xfrm>
            <a:off x="993912" y="703871"/>
            <a:ext cx="314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Jerarquia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y Cache</a:t>
            </a:r>
            <a:endParaRPr lang="es-E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A3B5AB-9C6D-442E-F8A1-B0E3F1DF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95" y="1326723"/>
            <a:ext cx="6630122" cy="48274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B75F793-2FD4-7C17-CCB7-2F2042886EB9}"/>
              </a:ext>
            </a:extLst>
          </p:cNvPr>
          <p:cNvSpPr txBox="1"/>
          <p:nvPr/>
        </p:nvSpPr>
        <p:spPr>
          <a:xfrm>
            <a:off x="5392049" y="4958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217A1B-BDC1-93BF-9079-04780FE81CF1}"/>
              </a:ext>
            </a:extLst>
          </p:cNvPr>
          <p:cNvSpPr txBox="1"/>
          <p:nvPr/>
        </p:nvSpPr>
        <p:spPr>
          <a:xfrm>
            <a:off x="8012664" y="1705432"/>
            <a:ext cx="37345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Cuando se ejecuta </a:t>
            </a:r>
            <a:r>
              <a:rPr lang="es-ES" sz="2400" i="0" u="sng" dirty="0">
                <a:latin typeface="Calibri" panose="020F0502020204030204" pitchFamily="34" charset="0"/>
                <a:cs typeface="Calibri" panose="020F0502020204030204" pitchFamily="34" charset="0"/>
              </a:rPr>
              <a:t>docker build</a:t>
            </a:r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, el constructor </a:t>
            </a:r>
            <a:r>
              <a:rPr lang="es-ES" sz="2400" i="0" u="sng" dirty="0">
                <a:latin typeface="Calibri" panose="020F0502020204030204" pitchFamily="34" charset="0"/>
                <a:cs typeface="Calibri" panose="020F0502020204030204" pitchFamily="34" charset="0"/>
              </a:rPr>
              <a:t>intenta reutilizar las capas de compilaciones anteriores</a:t>
            </a:r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. Si una capa no se modifica, esta se obtiene de cache. </a:t>
            </a:r>
          </a:p>
          <a:p>
            <a:endParaRPr lang="es-ES"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s-ES" sz="2400" i="0" u="sng" dirty="0">
                <a:latin typeface="Calibri" panose="020F0502020204030204" pitchFamily="34" charset="0"/>
                <a:cs typeface="Calibri" panose="020F0502020204030204" pitchFamily="34" charset="0"/>
              </a:rPr>
              <a:t>una capa cambia </a:t>
            </a:r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desde la última construcción, </a:t>
            </a:r>
            <a:r>
              <a:rPr lang="es-ES" sz="2400" i="0" u="sng" dirty="0">
                <a:latin typeface="Calibri" panose="020F0502020204030204" pitchFamily="34" charset="0"/>
                <a:cs typeface="Calibri" panose="020F0502020204030204" pitchFamily="34" charset="0"/>
              </a:rPr>
              <a:t>esa capa y todas las siguientes deben reconstruirse</a:t>
            </a:r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9737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1AEEEBA-93F9-CF6B-8CFE-B7B6A958487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C717F04-F42A-4C27-3221-80351F82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69" y="1500111"/>
            <a:ext cx="7735460" cy="37549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C2B71C-82D2-D2F0-ACED-CE25D8606165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915AB0-792C-661A-7D69-B4BA4ADB0143}"/>
              </a:ext>
            </a:extLst>
          </p:cNvPr>
          <p:cNvSpPr txBox="1"/>
          <p:nvPr/>
        </p:nvSpPr>
        <p:spPr>
          <a:xfrm>
            <a:off x="1969869" y="5466512"/>
            <a:ext cx="825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Capas inmutables: no se puede eliminar o modificar</a:t>
            </a:r>
          </a:p>
        </p:txBody>
      </p:sp>
    </p:spTree>
    <p:extLst>
      <p:ext uri="{BB962C8B-B14F-4D97-AF65-F5344CB8AC3E}">
        <p14:creationId xmlns:p14="http://schemas.microsoft.com/office/powerpoint/2010/main" val="760861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8971</TotalTime>
  <Words>1329</Words>
  <Application>Microsoft Macintosh PowerPoint</Application>
  <PresentationFormat>Panorámica</PresentationFormat>
  <Paragraphs>185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Franklin Gothic Book</vt:lpstr>
      <vt:lpstr>Menlo</vt:lpstr>
      <vt:lpstr>Söhne</vt:lpstr>
      <vt:lpstr>Symbol</vt:lpstr>
      <vt:lpstr>Wingdings</vt:lpstr>
      <vt:lpstr>Tema de Office</vt:lpstr>
      <vt:lpstr>Docker Build</vt:lpstr>
      <vt:lpstr>Índice</vt:lpstr>
      <vt:lpstr>1. Docker Build</vt:lpstr>
      <vt:lpstr>2. Dockerfile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Etiquetas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Build Context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31</cp:revision>
  <dcterms:created xsi:type="dcterms:W3CDTF">2024-02-29T08:55:37Z</dcterms:created>
  <dcterms:modified xsi:type="dcterms:W3CDTF">2025-04-07T10:06:08Z</dcterms:modified>
</cp:coreProperties>
</file>