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9"/>
  </p:notesMasterIdLst>
  <p:sldIdLst>
    <p:sldId id="256" r:id="rId2"/>
    <p:sldId id="325" r:id="rId3"/>
    <p:sldId id="341" r:id="rId4"/>
    <p:sldId id="342" r:id="rId5"/>
    <p:sldId id="343" r:id="rId6"/>
    <p:sldId id="344" r:id="rId7"/>
    <p:sldId id="345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12"/>
    <p:restoredTop sz="96327"/>
  </p:normalViewPr>
  <p:slideViewPr>
    <p:cSldViewPr snapToGrid="0">
      <p:cViewPr>
        <p:scale>
          <a:sx n="107" d="100"/>
          <a:sy n="107" d="100"/>
        </p:scale>
        <p:origin x="3888" y="2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020DF-27A1-324C-A223-BEC5FC28B703}" type="datetimeFigureOut">
              <a:rPr lang="es-ES" smtClean="0"/>
              <a:t>29/3/25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64BB8-E5B5-924A-A392-DE81E12432E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36054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2432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AC16E-1F7E-9E2E-13F0-5D527EBD3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5885C66-F8FD-0FAB-D494-9091E4A368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1A1F118-478C-62D0-DC09-BFB1F801BD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717C8BD-A803-0B7D-1AAE-ABF87D7480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6284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EE64F-AF6A-F37A-43D2-5FD561F00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F17C857-EA33-8F14-930C-A7587D6F5C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AA62F27-964F-1B48-7003-5D859E8B9D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F8FB91-35F7-26D1-C552-B469C93D99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7908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24285F-1957-80F1-422C-E2A2174C5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D35F06F-6AFC-04D6-9499-D07457DF2E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B043F75-A7A9-47C4-0E5B-B8644C0DF9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86B4AF0-E42D-4653-6ADB-6793E25FB0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30732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11E6C4-FD4B-1441-82BB-F10B92433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4508831-3E10-4FDB-1D1E-9796C7B769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828CDF8-7305-E3C0-FA24-15959F1C71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A41379B-1A6D-1FFB-4FAC-163951F7E0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3302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FFDEF-2052-D4CD-C616-43021FEE1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CDCB13C-58DB-2A76-8B71-041E5DCB29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B4A1A22-3A8C-D760-DF6D-E64C51D0AC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31D47A-742A-F0B4-3CB0-09F252024A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CC74AC-D9D8-5C48-AF58-5FA27CB3C481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5639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24BE3D-9994-8069-36A3-3405DEF91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EE311C-AF42-EE51-3228-8F584ED2C3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BDE47E-F989-960E-4576-4D15C299D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3/29/25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39C0327-2D1C-715C-1F55-D41122162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202D6B-6BC4-654B-02BA-20D2989AA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159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970647-A656-539B-5A7D-79FB989CD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6A171D1-E2C3-DFB6-BC71-27637D229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D469B8-844B-BAB7-BA98-02528D909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3/29/25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F743F0-D8F7-769C-7A51-294C33560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0DD033-7601-529D-DEA1-587D8A229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318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A12E56E-3621-4C65-B080-D6BE8EDDF8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E570BB2-16D3-F5AB-637D-3334E833C1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54F0530-817E-C67C-8EA9-3EA9C715B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3/29/25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4AD311-C428-DABA-9D68-C9E4D2B7D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91F020-4797-D943-B12A-741D47EEB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493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C2A9A1-9165-BB13-749B-587716EAF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68A662-9382-ECA9-91D4-C68CD7009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3FBC94-E003-ACBB-F5B7-1D81FCDAA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3/29/25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D67CF9-9684-5EC5-897A-B7B7356F2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C87C19-BB7E-B3EB-A7F0-0F5D0D4AF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498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734693-ACC0-D559-CEB9-73BF64B3B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99FE34-78D0-87F1-DEF0-979D2A9FD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6A5C59-5AC2-9857-022E-9EA9216BF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3/29/25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826CBC-92DD-3916-BB2A-60E3C4F5F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F6F773-F036-A0BC-2048-12B799566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487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181D1-9816-FE54-4A38-A6D014E1B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81E329-B1D1-FE5D-FB7A-CCCF46E759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E7DD042-87E6-083E-73D0-2CF4D8286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E6AFCC-0739-7317-C8F1-C0C9415B1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3/29/25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C54CEBC-4E42-BD1F-D9C5-6CFFA737A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411DA8-2981-0BA1-799B-A3E5C466C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671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B49D5F-E0F2-CAC2-CDC1-DC0A212A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10BA0B-E3AE-15C2-43A8-DAF014B06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7ECF3A7-1B2F-A5B2-9D8D-F7AFE06D7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4C5EE10-A4B5-3900-0D34-5658B02A7C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50753D4-6754-4BB8-1624-49BD7A1084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DC00CC4-945C-8952-B3A0-CCDE89196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3/29/25</a:t>
            </a:fld>
            <a:endParaRPr lang="en-US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ACF7959-E4D6-4A97-8F77-15C70CBF3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BF91F0E-181F-483B-A409-CA8563852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88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FD157B-0FD1-B196-C11C-EA5FCDFEC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818343B-F75D-0771-AF7A-42CC14BE3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3/29/25</a:t>
            </a:fld>
            <a:endParaRPr lang="en-U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705E32-FC35-5F32-B5EA-B3B715D95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AEBED61-0573-1028-03B1-AC06A5F63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58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B56D8A0-8027-63F5-A733-53B737255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3/29/25</a:t>
            </a:fld>
            <a:endParaRPr lang="en-US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FD31F20-BEAE-5837-DFED-30BC4D412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75172B1-D749-83F5-0EE8-0AFD104D4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038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CB42E4-3D6A-4FEB-5504-1E8C48A23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48FA4B-1AD5-F490-BB8A-532FC1AFD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237A799-DA3B-3C50-F47A-A9BA3123D2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95F6EA-C24A-15AD-A0E0-C090BBD5F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3/29/25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1BE4C9-E1CA-E904-A921-12E0027F4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96E161B-DFA9-2050-0729-FB261BFB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628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29BF62-E4EA-C0E5-CFE9-9C4963341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8A49C44-A861-1122-3F82-B125EB284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E556027-D56D-FE8B-1C5F-60BAF0A5D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24ED8F2-16BE-CA4E-B414-B193B3ECF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3/29/25</a:t>
            </a:fld>
            <a:endParaRPr lang="en-US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401836-41ED-0D23-D0A2-6DC62018C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4B30C95-99F3-D976-A041-A1C6B509F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618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860C3A1-DBB2-E3C8-45B2-AC0482065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07F97DE-C1D2-8CE1-2319-587A1D139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B81C02-0376-0615-A408-F6E5B8812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3/29/25</a:t>
            </a:fld>
            <a:endParaRPr lang="en-U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BD0B76-170D-B614-BB94-AF508D08A8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1D021B-2F27-77EA-5EF9-EDAFB058E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62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60B49141-8A46-DC5A-AC3D-DEA8F6DF4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2387918"/>
          </a:xfrm>
        </p:spPr>
        <p:txBody>
          <a:bodyPr anchor="b">
            <a:normAutofit/>
          </a:bodyPr>
          <a:lstStyle/>
          <a:p>
            <a:r>
              <a:rPr lang="es-ES" sz="5200" dirty="0">
                <a:solidFill>
                  <a:schemeClr val="tx2"/>
                </a:solidFill>
              </a:rPr>
              <a:t>Daemon Security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714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78C93-0E2D-A8F9-0C74-782723FB2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5246E1-B37C-1DC2-28FC-47CCCCB07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2" y="224459"/>
            <a:ext cx="9601200" cy="622852"/>
          </a:xfrm>
        </p:spPr>
        <p:txBody>
          <a:bodyPr>
            <a:normAutofit fontScale="90000"/>
          </a:bodyPr>
          <a:lstStyle/>
          <a:p>
            <a:r>
              <a:rPr lang="es-ES" dirty="0"/>
              <a:t>Docker Daemon Security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B863DCD-262C-2FC3-6108-332ADF3BF55C}"/>
              </a:ext>
            </a:extLst>
          </p:cNvPr>
          <p:cNvSpPr txBox="1"/>
          <p:nvPr/>
        </p:nvSpPr>
        <p:spPr>
          <a:xfrm>
            <a:off x="993912" y="937260"/>
            <a:ext cx="1056562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El CLI se comunica con un servicio </a:t>
            </a:r>
            <a:r>
              <a:rPr lang="es-ES" sz="2800" b="1" i="1" dirty="0" err="1"/>
              <a:t>daemond</a:t>
            </a:r>
            <a:r>
              <a:rPr lang="es-ES" sz="2800" dirty="0"/>
              <a:t> para crear imágenes o iniciar contenedores. Es fundamental </a:t>
            </a:r>
            <a:r>
              <a:rPr lang="es-ES" sz="2800" dirty="0" err="1"/>
              <a:t>securizar</a:t>
            </a:r>
            <a:r>
              <a:rPr lang="es-ES" sz="2800" dirty="0"/>
              <a:t> este servicio</a:t>
            </a:r>
            <a:r>
              <a:rPr lang="es-ES" sz="2800" i="1" dirty="0"/>
              <a:t>: </a:t>
            </a:r>
            <a:r>
              <a:rPr lang="es-ES" sz="2800" dirty="0"/>
              <a:t>cualquiera con acceso a él puede ejecutar comandos Docker en su host.</a:t>
            </a:r>
          </a:p>
          <a:p>
            <a:endParaRPr lang="es-ES" sz="2800" dirty="0"/>
          </a:p>
          <a:p>
            <a:pPr marL="342900" indent="-342900">
              <a:buFont typeface="+mj-lt"/>
              <a:buAutoNum type="arabicPeriod"/>
            </a:pPr>
            <a:r>
              <a:rPr lang="es-ES" sz="2800" dirty="0"/>
              <a:t>No exponer el socket del demonio Docker.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800" dirty="0"/>
              <a:t>Utiliza TLS si debes exponer el socket daemon.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800" dirty="0"/>
              <a:t>Habilitar el modo </a:t>
            </a:r>
            <a:r>
              <a:rPr lang="es-ES" sz="2800" dirty="0" err="1"/>
              <a:t>rootless</a:t>
            </a:r>
            <a:r>
              <a:rPr lang="es-ES" sz="28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800" dirty="0"/>
              <a:t>Mantener Docker actualizado.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800" dirty="0"/>
              <a:t>Desactivar la comunicación entre contenedores.</a:t>
            </a:r>
          </a:p>
          <a:p>
            <a:pPr marL="342900" indent="-342900">
              <a:buFont typeface="+mj-lt"/>
              <a:buAutoNum type="arabicPeriod"/>
            </a:pPr>
            <a:r>
              <a:rPr lang="es-ES" sz="2800" dirty="0"/>
              <a:t>Habilitar “</a:t>
            </a:r>
            <a:r>
              <a:rPr lang="es-ES" sz="2800" i="1" dirty="0"/>
              <a:t>user </a:t>
            </a:r>
            <a:r>
              <a:rPr lang="es-ES" sz="2800" i="1" dirty="0" err="1"/>
              <a:t>namespace</a:t>
            </a:r>
            <a:r>
              <a:rPr lang="es-ES" sz="2800" i="1" dirty="0"/>
              <a:t> </a:t>
            </a:r>
            <a:r>
              <a:rPr lang="es-ES" sz="2800" i="1" dirty="0" err="1"/>
              <a:t>remapping</a:t>
            </a:r>
            <a:r>
              <a:rPr lang="es-ES" sz="2800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952730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4C27DB-CD89-466B-2CFF-D1D2D5826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7C66D9-879B-D984-B5A2-9E6FFA8A3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2" y="224459"/>
            <a:ext cx="9601200" cy="622852"/>
          </a:xfrm>
        </p:spPr>
        <p:txBody>
          <a:bodyPr>
            <a:normAutofit fontScale="90000"/>
          </a:bodyPr>
          <a:lstStyle/>
          <a:p>
            <a:r>
              <a:rPr lang="es-ES" dirty="0"/>
              <a:t>1. </a:t>
            </a:r>
            <a:r>
              <a:rPr lang="es-ES" sz="4400" dirty="0"/>
              <a:t>No exponer el socket del demonio Docker.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0C64958-A62D-87E0-6638-536E56866C9E}"/>
              </a:ext>
            </a:extLst>
          </p:cNvPr>
          <p:cNvSpPr txBox="1"/>
          <p:nvPr/>
        </p:nvSpPr>
        <p:spPr>
          <a:xfrm>
            <a:off x="993912" y="1120676"/>
            <a:ext cx="103945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El demonio Docker se expone normalmente a través de un socket Unix en /</a:t>
            </a:r>
            <a:r>
              <a:rPr lang="es-ES" sz="2800" dirty="0" err="1"/>
              <a:t>var</a:t>
            </a:r>
            <a:r>
              <a:rPr lang="es-ES" sz="2800" dirty="0"/>
              <a:t>/run/</a:t>
            </a:r>
            <a:r>
              <a:rPr lang="es-ES" sz="2800" dirty="0" err="1"/>
              <a:t>docker.sock</a:t>
            </a:r>
            <a:r>
              <a:rPr lang="es-E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Se puede configurar para que escuche también en un socket TCP, permitiendo conexiones remotas.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Mantenga TCP desactivado a menos que su caso de uso requiera acceso remoto.</a:t>
            </a:r>
          </a:p>
        </p:txBody>
      </p:sp>
    </p:spTree>
    <p:extLst>
      <p:ext uri="{BB962C8B-B14F-4D97-AF65-F5344CB8AC3E}">
        <p14:creationId xmlns:p14="http://schemas.microsoft.com/office/powerpoint/2010/main" val="1622607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86BD2B-9A76-DC83-6CE9-0FC98ADC1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B2222E-237B-C49F-D668-D9EA475BA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1" y="224459"/>
            <a:ext cx="10394523" cy="622852"/>
          </a:xfrm>
        </p:spPr>
        <p:txBody>
          <a:bodyPr>
            <a:normAutofit fontScale="90000"/>
          </a:bodyPr>
          <a:lstStyle/>
          <a:p>
            <a:r>
              <a:rPr lang="es-ES" dirty="0"/>
              <a:t>2. </a:t>
            </a:r>
            <a:r>
              <a:rPr lang="es-ES" sz="4400" dirty="0"/>
              <a:t>Utiliza TLS si debes exponer el socket daemon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65759BC-C170-F1E5-998B-B326FC6A45C7}"/>
              </a:ext>
            </a:extLst>
          </p:cNvPr>
          <p:cNvSpPr txBox="1"/>
          <p:nvPr/>
        </p:nvSpPr>
        <p:spPr>
          <a:xfrm>
            <a:off x="993912" y="1120676"/>
            <a:ext cx="1039452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Cuando no hay alternativa al uso de TCP, es esencial proteger el socket con TLS.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Esto asegurará que sólo se conceda acceso a los clientes que presenten la clave de certificado correcta.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u="sng" dirty="0"/>
              <a:t>TCP con TLS sigue siendo un riesgo potencial: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/>
              <a:t>Puerto 2376.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/>
              <a:t>Certificados </a:t>
            </a:r>
            <a:r>
              <a:rPr lang="es-ES" sz="2800" dirty="0" err="1"/>
              <a:t>autofirmados</a:t>
            </a:r>
            <a:r>
              <a:rPr lang="es-ES" sz="2800" dirty="0"/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/>
              <a:t>TLS 1.0 o TLS 1.1.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s-ES" sz="2800" dirty="0"/>
              <a:t>Robo de claves privadas.</a:t>
            </a:r>
          </a:p>
        </p:txBody>
      </p:sp>
    </p:spTree>
    <p:extLst>
      <p:ext uri="{BB962C8B-B14F-4D97-AF65-F5344CB8AC3E}">
        <p14:creationId xmlns:p14="http://schemas.microsoft.com/office/powerpoint/2010/main" val="409536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DA669D-630D-9E2A-D549-24DAE1BF7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53A19-5D1F-AA97-6EF1-2655789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1" y="224459"/>
            <a:ext cx="11095170" cy="622852"/>
          </a:xfrm>
        </p:spPr>
        <p:txBody>
          <a:bodyPr>
            <a:normAutofit fontScale="90000"/>
          </a:bodyPr>
          <a:lstStyle/>
          <a:p>
            <a:r>
              <a:rPr lang="es-ES" dirty="0"/>
              <a:t>3. </a:t>
            </a:r>
            <a:r>
              <a:rPr lang="es-ES" sz="4400" dirty="0"/>
              <a:t>Habilitar el modo </a:t>
            </a:r>
            <a:r>
              <a:rPr lang="es-ES" sz="4400" dirty="0" err="1"/>
              <a:t>rootless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0871D12-67FA-2609-F4C9-460E5BEECD6D}"/>
              </a:ext>
            </a:extLst>
          </p:cNvPr>
          <p:cNvSpPr txBox="1"/>
          <p:nvPr/>
        </p:nvSpPr>
        <p:spPr>
          <a:xfrm>
            <a:off x="993912" y="1120676"/>
            <a:ext cx="1059640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Docker ejecuta por defecto tanto el demonio como los contenedores como </a:t>
            </a:r>
            <a:r>
              <a:rPr lang="es-ES" sz="2800" dirty="0" err="1"/>
              <a:t>root</a:t>
            </a:r>
            <a:r>
              <a:rPr lang="es-ES" sz="2800" dirty="0"/>
              <a:t>:</a:t>
            </a:r>
            <a:br>
              <a:rPr lang="es-ES" sz="2800" dirty="0"/>
            </a:br>
            <a:br>
              <a:rPr lang="es-ES" sz="2800" dirty="0"/>
            </a:br>
            <a:r>
              <a:rPr lang="es-ES" sz="2800" dirty="0"/>
              <a:t>vulnerabilidades en el demonio = vulnerabilidad en tu host.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El modo </a:t>
            </a:r>
            <a:r>
              <a:rPr lang="es-ES" sz="2800" dirty="0" err="1"/>
              <a:t>Rootless</a:t>
            </a:r>
            <a:r>
              <a:rPr lang="es-ES" sz="2800" dirty="0"/>
              <a:t> permite iniciar el demonio Docker sin usar </a:t>
            </a:r>
            <a:r>
              <a:rPr lang="es-ES" sz="2800" dirty="0" err="1"/>
              <a:t>root</a:t>
            </a:r>
            <a:r>
              <a:rPr lang="es-E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63520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257C9C-B81F-318E-CE1C-99CB2E094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78BFA3-111A-1001-3E2F-A73CFB9D5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1" y="224459"/>
            <a:ext cx="11095170" cy="622852"/>
          </a:xfrm>
        </p:spPr>
        <p:txBody>
          <a:bodyPr>
            <a:normAutofit fontScale="90000"/>
          </a:bodyPr>
          <a:lstStyle/>
          <a:p>
            <a:r>
              <a:rPr lang="es-ES" dirty="0"/>
              <a:t>5. </a:t>
            </a:r>
            <a:r>
              <a:rPr lang="es-ES" sz="4400" dirty="0"/>
              <a:t>Desactivar la comunicación entre contenedores.</a:t>
            </a:r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2F06DAD-5990-D163-ED87-79881735917E}"/>
              </a:ext>
            </a:extLst>
          </p:cNvPr>
          <p:cNvSpPr txBox="1"/>
          <p:nvPr/>
        </p:nvSpPr>
        <p:spPr>
          <a:xfrm>
            <a:off x="993912" y="1120676"/>
            <a:ext cx="1096454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Docker permite la comunicación entre los contenedores que se ejecutan en su host: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Automáticamente </a:t>
            </a:r>
            <a:r>
              <a:rPr lang="es-ES" sz="2800" b="1" u="sng" dirty="0"/>
              <a:t>TODOS</a:t>
            </a:r>
            <a:r>
              <a:rPr lang="es-ES" sz="2800" dirty="0"/>
              <a:t> los contenedores se añaden a la red docker0.</a:t>
            </a:r>
            <a:br>
              <a:rPr lang="es-ES" sz="2800" dirty="0"/>
            </a:b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Esto se llama ICC (Inter-Container </a:t>
            </a:r>
            <a:r>
              <a:rPr lang="es-ES" sz="2800" dirty="0" err="1"/>
              <a:t>Comunication</a:t>
            </a:r>
            <a:r>
              <a:rPr lang="es-ES" sz="2800" dirty="0"/>
              <a:t>).</a:t>
            </a:r>
            <a:br>
              <a:rPr lang="es-ES" sz="2800" dirty="0"/>
            </a:b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Se puede deshabilitar y permitir comunicaciones entre contenedores específicos creando redes manualmente.</a:t>
            </a:r>
          </a:p>
        </p:txBody>
      </p:sp>
    </p:spTree>
    <p:extLst>
      <p:ext uri="{BB962C8B-B14F-4D97-AF65-F5344CB8AC3E}">
        <p14:creationId xmlns:p14="http://schemas.microsoft.com/office/powerpoint/2010/main" val="1205764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E7FF2-7739-DF43-7101-5336C33E0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623EC7-7866-632A-A835-8D2C4BC0F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1" y="224459"/>
            <a:ext cx="11095170" cy="622852"/>
          </a:xfrm>
        </p:spPr>
        <p:txBody>
          <a:bodyPr>
            <a:normAutofit fontScale="90000"/>
          </a:bodyPr>
          <a:lstStyle/>
          <a:p>
            <a:r>
              <a:rPr lang="es-ES" sz="4400" dirty="0"/>
              <a:t>6. Habilitar “</a:t>
            </a:r>
            <a:r>
              <a:rPr lang="es-ES" sz="4400" i="1" dirty="0"/>
              <a:t>user </a:t>
            </a:r>
            <a:r>
              <a:rPr lang="es-ES" sz="4400" i="1" dirty="0" err="1"/>
              <a:t>namespace</a:t>
            </a:r>
            <a:r>
              <a:rPr lang="es-ES" sz="4400" i="1" dirty="0"/>
              <a:t> </a:t>
            </a:r>
            <a:r>
              <a:rPr lang="es-ES" sz="4400" i="1" dirty="0" err="1"/>
              <a:t>remapping</a:t>
            </a:r>
            <a:r>
              <a:rPr lang="es-ES" sz="4400" dirty="0"/>
              <a:t>”.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09E7BE5-2754-785F-4FF9-BD667B682B7E}"/>
              </a:ext>
            </a:extLst>
          </p:cNvPr>
          <p:cNvSpPr txBox="1"/>
          <p:nvPr/>
        </p:nvSpPr>
        <p:spPr>
          <a:xfrm>
            <a:off x="993912" y="1120676"/>
            <a:ext cx="1096454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Función que convierte los UID del host a un rango sin privilegios dentro de tus contenedores. </a:t>
            </a:r>
            <a:br>
              <a:rPr lang="es-ES" sz="2800" dirty="0"/>
            </a:br>
            <a:endParaRPr lang="es-E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s-ES" sz="2800" dirty="0"/>
              <a:t>Ayuda a prevenir ataques de escalada de privilegios, donde un proceso que se ejecuta en un contenedor obtiene los mismos privilegios que su UID tiene en su host.</a:t>
            </a:r>
          </a:p>
        </p:txBody>
      </p:sp>
    </p:spTree>
    <p:extLst>
      <p:ext uri="{BB962C8B-B14F-4D97-AF65-F5344CB8AC3E}">
        <p14:creationId xmlns:p14="http://schemas.microsoft.com/office/powerpoint/2010/main" val="26630079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8845</TotalTime>
  <Words>371</Words>
  <Application>Microsoft Macintosh PowerPoint</Application>
  <PresentationFormat>Panorámica</PresentationFormat>
  <Paragraphs>44</Paragraphs>
  <Slides>7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Tema de Office</vt:lpstr>
      <vt:lpstr>Daemon Security</vt:lpstr>
      <vt:lpstr>Docker Daemon Security</vt:lpstr>
      <vt:lpstr>1. No exponer el socket del demonio Docker.</vt:lpstr>
      <vt:lpstr>2. Utiliza TLS si debes exponer el socket daemon</vt:lpstr>
      <vt:lpstr>3. Habilitar el modo rootless</vt:lpstr>
      <vt:lpstr>5. Desactivar la comunicación entre contenedores.</vt:lpstr>
      <vt:lpstr>6. Habilitar “user namespace remapping”.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</dc:title>
  <dc:creator>Antonio Martinez</dc:creator>
  <cp:lastModifiedBy>Jose Vestu</cp:lastModifiedBy>
  <cp:revision>32</cp:revision>
  <dcterms:created xsi:type="dcterms:W3CDTF">2024-02-29T08:55:37Z</dcterms:created>
  <dcterms:modified xsi:type="dcterms:W3CDTF">2025-03-29T17:41:08Z</dcterms:modified>
</cp:coreProperties>
</file>