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356" r:id="rId4"/>
    <p:sldId id="360" r:id="rId5"/>
    <p:sldId id="325" r:id="rId6"/>
    <p:sldId id="363" r:id="rId7"/>
    <p:sldId id="362" r:id="rId8"/>
    <p:sldId id="364" r:id="rId9"/>
    <p:sldId id="365" r:id="rId10"/>
    <p:sldId id="358" r:id="rId11"/>
    <p:sldId id="357" r:id="rId12"/>
    <p:sldId id="326" r:id="rId13"/>
    <p:sldId id="332" r:id="rId14"/>
    <p:sldId id="342" r:id="rId15"/>
    <p:sldId id="339" r:id="rId16"/>
    <p:sldId id="334" r:id="rId17"/>
    <p:sldId id="301" r:id="rId18"/>
    <p:sldId id="344" r:id="rId19"/>
    <p:sldId id="345" r:id="rId20"/>
    <p:sldId id="336" r:id="rId21"/>
    <p:sldId id="303" r:id="rId22"/>
    <p:sldId id="289" r:id="rId23"/>
    <p:sldId id="337" r:id="rId24"/>
    <p:sldId id="338" r:id="rId25"/>
    <p:sldId id="347" r:id="rId26"/>
    <p:sldId id="348" r:id="rId27"/>
    <p:sldId id="349" r:id="rId28"/>
    <p:sldId id="350" r:id="rId29"/>
    <p:sldId id="335" r:id="rId30"/>
    <p:sldId id="351" r:id="rId31"/>
    <p:sldId id="352" r:id="rId32"/>
    <p:sldId id="353" r:id="rId33"/>
    <p:sldId id="354" r:id="rId34"/>
    <p:sldId id="366" r:id="rId35"/>
    <p:sldId id="341" r:id="rId36"/>
    <p:sldId id="368" r:id="rId37"/>
    <p:sldId id="343" r:id="rId38"/>
    <p:sldId id="369" r:id="rId39"/>
    <p:sldId id="370" r:id="rId4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58"/>
    <p:restoredTop sz="96327"/>
  </p:normalViewPr>
  <p:slideViewPr>
    <p:cSldViewPr snapToGrid="0">
      <p:cViewPr>
        <p:scale>
          <a:sx n="113" d="100"/>
          <a:sy n="113" d="100"/>
        </p:scale>
        <p:origin x="3928" y="2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020DF-27A1-324C-A223-BEC5FC28B703}" type="datetimeFigureOut">
              <a:rPr lang="es-ES" smtClean="0"/>
              <a:t>7/4/25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4BB8-E5B5-924A-A392-DE81E12432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05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A7060-A476-E169-6BD9-42E3051CC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0FD389B-C912-EE01-6096-5983E4F224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9B85D80-1398-BDF5-DEAE-2C2797D0DC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54321A-EE13-6AEC-E00B-F3606F705A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4738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4285F-1957-80F1-422C-E2A2174C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D35F06F-6AFC-04D6-9499-D07457DF2E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B043F75-A7A9-47C4-0E5B-B8644C0DF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6B4AF0-E42D-4653-6ADB-6793E25FB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073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1E6C4-FD4B-1441-82BB-F10B92433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4508831-3E10-4FDB-1D1E-9796C7B769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828CDF8-7305-E3C0-FA24-15959F1C7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41379B-1A6D-1FFB-4FAC-163951F7E0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302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FFDEF-2052-D4CD-C616-43021FEE1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CDCB13C-58DB-2A76-8B71-041E5DCB29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4A1A22-3A8C-D760-DF6D-E64C51D0AC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31D47A-742A-F0B4-3CB0-09F252024A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639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432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A956B-CA45-4C86-46B4-ED07ADD4D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E5080C2-4687-A25D-553D-5BBF370203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24BF632-D9EA-0D20-5CCE-1D0A4AEAC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6BEB9C-F924-774F-E4E1-77ACB8BF8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8154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DE651-EF2D-7CFD-F6AB-E9131A5E5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8A7079F-895E-FF98-EA42-3E88E0E395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DA20C0B-0AAB-C7DF-A9A9-A0EA4D85F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D3F1CD-96F7-C67C-004F-77C6E0096A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0978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C258F-F174-5D92-DDA9-283AF5CA1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86B4528-9CBE-3A95-E7F4-4DDD5FAB58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C0226CC-260A-8246-0218-D9238851D8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D5F4BE-719A-56F9-B55E-5727AA2542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9669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BAEED-65BB-C847-977B-0BB0CAA4E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844BDD0-A302-E4BF-FD7A-64A1583FA1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23F967F-B98F-FBA3-33D8-51D55152C5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2EBA22-814B-1E45-B0A0-301ABEDC66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493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E9808-B582-C900-EAE1-F5C5C2342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CA24CBB-55E8-161E-4528-CF08E511A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3CE198F-5151-760E-98FD-7E5E0A7299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670834-CCF1-E8E5-1C90-9360B35E02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7603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AC16E-1F7E-9E2E-13F0-5D527EBD3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5885C66-F8FD-0FAB-D494-9091E4A368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1A1F118-478C-62D0-DC09-BFB1F801B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17C8BD-A803-0B7D-1AAE-ABF87D7480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284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EE64F-AF6A-F37A-43D2-5FD561F00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F17C857-EA33-8F14-930C-A7587D6F5C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AA62F27-964F-1B48-7003-5D859E8B9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F8FB91-35F7-26D1-C552-B469C93D99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90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4BE3D-9994-8069-36A3-3405DEF91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EE311C-AF42-EE51-3228-8F584ED2C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BDE47E-F989-960E-4576-4D15C299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4/7/25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9C0327-2D1C-715C-1F55-D4112216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02D6B-6BC4-654B-02BA-20D2989A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5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70647-A656-539B-5A7D-79FB989C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A171D1-E2C3-DFB6-BC71-27637D229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D469B8-844B-BAB7-BA98-02528D90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4/7/25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F743F0-D8F7-769C-7A51-294C3356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0DD033-7601-529D-DEA1-587D8A22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1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12E56E-3621-4C65-B080-D6BE8EDDF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570BB2-16D3-F5AB-637D-3334E833C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4F0530-817E-C67C-8EA9-3EA9C715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4/7/25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4AD311-C428-DABA-9D68-C9E4D2B7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91F020-4797-D943-B12A-741D47EE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9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2A9A1-9165-BB13-749B-587716EA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68A662-9382-ECA9-91D4-C68CD700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3FBC94-E003-ACBB-F5B7-1D81FCDA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4/7/25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D67CF9-9684-5EC5-897A-B7B7356F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C87C19-BB7E-B3EB-A7F0-0F5D0D4A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9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34693-ACC0-D559-CEB9-73BF64B3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99FE34-78D0-87F1-DEF0-979D2A9FD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6A5C59-5AC2-9857-022E-9EA9216B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4/7/25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826CBC-92DD-3916-BB2A-60E3C4F5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F6F773-F036-A0BC-2048-12B79956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8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181D1-9816-FE54-4A38-A6D014E1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81E329-B1D1-FE5D-FB7A-CCCF46E75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7DD042-87E6-083E-73D0-2CF4D8286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E6AFCC-0739-7317-C8F1-C0C9415B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4/7/25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54CEBC-4E42-BD1F-D9C5-6CFFA737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411DA8-2981-0BA1-799B-A3E5C466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7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49D5F-E0F2-CAC2-CDC1-DC0A212A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10BA0B-E3AE-15C2-43A8-DAF014B06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ECF3A7-1B2F-A5B2-9D8D-F7AFE06D7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C5EE10-A4B5-3900-0D34-5658B02A7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0753D4-6754-4BB8-1624-49BD7A108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C00CC4-945C-8952-B3A0-CCDE8919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4/7/25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CF7959-E4D6-4A97-8F77-15C70CBF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F91F0E-181F-483B-A409-CA856385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D157B-0FD1-B196-C11C-EA5FCDFE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18343B-F75D-0771-AF7A-42CC14BE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4/7/25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705E32-FC35-5F32-B5EA-B3B715D9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EBED61-0573-1028-03B1-AC06A5F6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8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56D8A0-8027-63F5-A733-53B73725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4/7/25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D31F20-BEAE-5837-DFED-30BC4D41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5172B1-D749-83F5-0EE8-0AFD104D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3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B42E4-3D6A-4FEB-5504-1E8C48A2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48FA4B-1AD5-F490-BB8A-532FC1AFD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37A799-DA3B-3C50-F47A-A9BA3123D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95F6EA-C24A-15AD-A0E0-C090BBD5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4/7/25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1BE4C9-E1CA-E904-A921-12E0027F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6E161B-DFA9-2050-0729-FB261BFB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2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9BF62-E4EA-C0E5-CFE9-9C49633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A49C44-A861-1122-3F82-B125EB284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556027-D56D-FE8B-1C5F-60BAF0A5D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4ED8F2-16BE-CA4E-B414-B193B3EC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4/7/25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401836-41ED-0D23-D0A2-6DC62018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B30C95-99F3-D976-A041-A1C6B509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1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60C3A1-DBB2-E3C8-45B2-AC048206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7F97DE-C1D2-8CE1-2319-587A1D139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B81C02-0376-0615-A408-F6E5B8812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4/7/25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BD0B76-170D-B614-BB94-AF508D08A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1D021B-2F27-77EA-5EF9-EDAFB058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2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reference/dockerfile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curso_docker_2401/examples/vue-core-vite/-/blob/main/Dockerfile?ref_type=head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reference/dockerfile/#entrypoin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0B49141-8A46-DC5A-AC3D-DEA8F6DF4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Docker Build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149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350C37-32C7-DE18-3BCD-F2FE105CC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C6256B-30CD-03E6-E92A-130BA9E86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B3FF71-AA69-D64C-018B-8A14411BC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4CBF6B-748B-303C-45B8-668B38AB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36E720-C645-A0F9-85C6-D0DC0FF7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24846D7-0D0A-E4B2-80B7-600FC35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BC80EC2-1E5A-007E-A323-0173AA6E2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640B94A-6B39-F95B-2E5A-7D96A4E1C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F8C39B1-BACA-9069-AE62-DE7C8E5D0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DC19E6E-088B-E3EB-ACF7-AFF87A71D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000EB63-30A5-F9BD-98EC-402E46252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D04FF37-86C8-365F-D47C-8CD309C66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E5FB3B5-75BA-14AE-44C0-4B666EE48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1. Docker Build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65BA6C-A1FF-510E-BF3C-F455E304D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E06BC2A-9D51-9452-CC62-D8D67D1C0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A345F69-89C5-1BE0-C863-751033FA5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2B95DF1-66C6-1268-9E3C-36CDFC75C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E422ED6-CB20-C9CF-D50A-6AFBEC4B3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75EF53D-F4DF-2F61-8367-40861C898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4B62B7B-7B7F-9778-693C-38FB447AC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6378390-68F6-921E-51A1-EE206C3C9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AB1128-E279-22A6-E73B-29A6607DD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1C0167E-4569-1A24-2AC5-2E7F58749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5427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C70A8-673F-234E-187B-E63118A08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9645-F996-7D94-6D17-D92813B4B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1. Docker Build: Arquitectura</a:t>
            </a:r>
          </a:p>
        </p:txBody>
      </p:sp>
      <p:sp>
        <p:nvSpPr>
          <p:cNvPr id="4" name="Marcador de contenido 9">
            <a:extLst>
              <a:ext uri="{FF2B5EF4-FFF2-40B4-BE49-F238E27FC236}">
                <a16:creationId xmlns:a16="http://schemas.microsoft.com/office/drawing/2014/main" id="{2E307DCA-6898-854E-4A10-672F44DA6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1135168"/>
            <a:ext cx="10616197" cy="15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Docker Build =&gt; arquitectura cliente-servidor: </a:t>
            </a:r>
          </a:p>
          <a:p>
            <a:r>
              <a:rPr lang="es-ES" sz="2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Buildx</a:t>
            </a:r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CLI para ejecutar y gestionar </a:t>
            </a:r>
            <a:r>
              <a:rPr lang="es-ES" sz="2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builds</a:t>
            </a:r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es-ES" sz="2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BuildKit</a:t>
            </a:r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servidor, (o compilador), que gestiona la ejecución de la build.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A8B45D6-4362-20D2-646F-F44A27EBE435}"/>
              </a:ext>
            </a:extLst>
          </p:cNvPr>
          <p:cNvSpPr txBox="1"/>
          <p:nvPr/>
        </p:nvSpPr>
        <p:spPr>
          <a:xfrm>
            <a:off x="1674515" y="3128127"/>
            <a:ext cx="53557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Docker Build </a:t>
            </a:r>
            <a:r>
              <a:rPr lang="es-ES" sz="2800" b="1" dirty="0" err="1"/>
              <a:t>Options</a:t>
            </a:r>
            <a:r>
              <a:rPr lang="es-ES" sz="28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Fichero Dockerfile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Argumentos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Opciones de exportación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Opciones de Caché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AD14D11-3FDF-FC5B-F7AD-42BF86D5D08C}"/>
              </a:ext>
            </a:extLst>
          </p:cNvPr>
          <p:cNvSpPr txBox="1"/>
          <p:nvPr/>
        </p:nvSpPr>
        <p:spPr>
          <a:xfrm>
            <a:off x="6249552" y="3128127"/>
            <a:ext cx="41964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Docker Build </a:t>
            </a:r>
            <a:r>
              <a:rPr lang="es-ES" sz="2800" b="1" dirty="0" err="1"/>
              <a:t>Resources</a:t>
            </a:r>
            <a:r>
              <a:rPr lang="es-ES" sz="28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Filesystem</a:t>
            </a:r>
            <a:r>
              <a:rPr lang="es-ES" sz="2800" dirty="0"/>
              <a:t> del contexto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Build </a:t>
            </a:r>
            <a:r>
              <a:rPr lang="es-ES" sz="2800" dirty="0" err="1"/>
              <a:t>Secrets</a:t>
            </a: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SSH Sockets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Registry</a:t>
            </a:r>
            <a:r>
              <a:rPr lang="es-ES" sz="2800" dirty="0"/>
              <a:t> Auth Tokens</a:t>
            </a:r>
          </a:p>
        </p:txBody>
      </p:sp>
      <p:pic>
        <p:nvPicPr>
          <p:cNvPr id="20" name="Gráfico 19" descr="Flecha lineal: recto con relleno sólido">
            <a:extLst>
              <a:ext uri="{FF2B5EF4-FFF2-40B4-BE49-F238E27FC236}">
                <a16:creationId xmlns:a16="http://schemas.microsoft.com/office/drawing/2014/main" id="{C6AD6762-F20F-AD1E-504A-70D7C7177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1317" y="3866146"/>
            <a:ext cx="770730" cy="770730"/>
          </a:xfrm>
          <a:prstGeom prst="rect">
            <a:avLst/>
          </a:prstGeom>
        </p:spPr>
      </p:pic>
      <p:pic>
        <p:nvPicPr>
          <p:cNvPr id="21" name="Gráfico 20" descr="Flecha lineal: recto con relleno sólido">
            <a:extLst>
              <a:ext uri="{FF2B5EF4-FFF2-40B4-BE49-F238E27FC236}">
                <a16:creationId xmlns:a16="http://schemas.microsoft.com/office/drawing/2014/main" id="{AA0CA653-B4C2-1911-98F0-2B162AFB4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83216" y="3866146"/>
            <a:ext cx="770730" cy="770730"/>
          </a:xfrm>
          <a:prstGeom prst="rect">
            <a:avLst/>
          </a:prstGeom>
        </p:spPr>
      </p:pic>
      <p:pic>
        <p:nvPicPr>
          <p:cNvPr id="3" name="Gráfico 2" descr="Flecha lineal: recto con relleno sólido">
            <a:extLst>
              <a:ext uri="{FF2B5EF4-FFF2-40B4-BE49-F238E27FC236}">
                <a16:creationId xmlns:a16="http://schemas.microsoft.com/office/drawing/2014/main" id="{538A259E-4C47-9606-D974-6C28B49AB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22047" y="3429000"/>
            <a:ext cx="770730" cy="770730"/>
          </a:xfrm>
          <a:prstGeom prst="rect">
            <a:avLst/>
          </a:prstGeom>
        </p:spPr>
      </p:pic>
      <p:pic>
        <p:nvPicPr>
          <p:cNvPr id="5" name="Gráfico 4" descr="Flecha lineal: recto con relleno sólido">
            <a:extLst>
              <a:ext uri="{FF2B5EF4-FFF2-40B4-BE49-F238E27FC236}">
                <a16:creationId xmlns:a16="http://schemas.microsoft.com/office/drawing/2014/main" id="{5D9912B8-5BA8-8B60-C677-CF313523D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6242" y="3429000"/>
            <a:ext cx="770730" cy="77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0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D72006-E831-4939-C644-372062BC8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E2BE14-E335-6F43-0AED-EEC0CFE2E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2BA5E5-9783-EF0D-DC81-43D6DEBC8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0EA7D0-BA8A-81B7-B2AB-9C41DEC7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8B05A8-CBC6-B3C4-B8D8-785316EDC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E97C4C2-9939-D5A4-DF5D-C2B069DF9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FB967D-2F86-F928-1087-A43EF9362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1DB5F88-6298-1477-C41C-68ED7AA63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683192E-66E9-6B4C-6940-0E4567DA9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A7D3866-4FD7-D283-5C7A-1CE91BE1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C863BCB-D6F8-2029-A65C-EBB90BA7C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2B26C10-138B-8DF9-F3CB-84EB640F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ED456C8-BA48-82D8-57F9-68A4F0C1F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2. Dockerfile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75BEBB-D357-F840-2762-F4EFBC35C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7842B51-6A82-416D-AFE4-1153268DA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5C98922-36FE-63A3-A3FA-9BA98C7F0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AF15105-4B32-8DA3-9309-A20F590E8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B127D6D-4159-8189-CDF2-3F6FDDA793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4590046-8E26-E506-B20E-2F342AB9C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CB4CEAD-8A03-D6AF-13AB-801CC3DE7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0A743B7-E235-D03A-6769-AE5D6B8AE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8DA1F36-5393-59E0-F113-D36E6B21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A78460F-E686-F9E5-6129-9E7B62C03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9292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097C4-CCE1-A01F-EEFB-768C6AA3E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B44D437C-E07F-731B-AC28-C610DADD66EE}"/>
              </a:ext>
            </a:extLst>
          </p:cNvPr>
          <p:cNvSpPr txBox="1"/>
          <p:nvPr/>
        </p:nvSpPr>
        <p:spPr>
          <a:xfrm>
            <a:off x="993912" y="911914"/>
            <a:ext cx="88343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4EC9B0"/>
                </a:solidFill>
                <a:latin typeface="Menlo" panose="020B0609030804020204" pitchFamily="49" charset="0"/>
              </a:rPr>
              <a:t>u</a:t>
            </a:r>
            <a:r>
              <a:rPr lang="es-ES" sz="3200" b="1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buntu:24.04</a:t>
            </a:r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apt-get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update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s-ES" sz="32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\</a:t>
            </a:r>
            <a:endParaRPr lang="es-ES" sz="3200" b="1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s-ES" sz="3200" b="1" dirty="0">
                <a:solidFill>
                  <a:srgbClr val="9CDCFE"/>
                </a:solidFill>
                <a:latin typeface="Menlo" panose="020B0609030804020204" pitchFamily="49" charset="0"/>
              </a:rPr>
              <a:t>    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apt-get</a:t>
            </a:r>
            <a:r>
              <a:rPr lang="es-ES" sz="3200" b="1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-y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install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CCCCCC"/>
                </a:solidFill>
                <a:latin typeface="Menlo" panose="020B0609030804020204" pitchFamily="49" charset="0"/>
              </a:rPr>
              <a:t>&lt;</a:t>
            </a:r>
            <a:r>
              <a:rPr lang="es-ES" sz="3200" b="1" dirty="0" err="1">
                <a:solidFill>
                  <a:srgbClr val="CCCCCC"/>
                </a:solidFill>
                <a:latin typeface="Menlo" panose="020B0609030804020204" pitchFamily="49" charset="0"/>
              </a:rPr>
              <a:t>package</a:t>
            </a:r>
            <a:r>
              <a:rPr lang="es-ES" sz="3200" b="1" dirty="0">
                <a:solidFill>
                  <a:srgbClr val="CCCCCC"/>
                </a:solidFill>
                <a:latin typeface="Menlo" panose="020B0609030804020204" pitchFamily="49" charset="0"/>
              </a:rPr>
              <a:t>&gt;</a:t>
            </a:r>
            <a:endParaRPr lang="es-ES" sz="3200" b="1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COPY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9CDCFE"/>
                </a:solidFill>
                <a:latin typeface="Menlo" panose="020B0609030804020204" pitchFamily="49" charset="0"/>
              </a:rPr>
              <a:t>script.sh</a:t>
            </a:r>
            <a:r>
              <a:rPr lang="es-ES" sz="3200" b="1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usr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bin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do_action</a:t>
            </a:r>
            <a:endParaRPr lang="es-ES" sz="3200" b="1" dirty="0">
              <a:solidFill>
                <a:srgbClr val="9CDCFE"/>
              </a:solidFill>
              <a:effectLst/>
              <a:latin typeface="Menlo" panose="020B0609030804020204" pitchFamily="49" charset="0"/>
            </a:endParaRPr>
          </a:p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RUN	 </a:t>
            </a:r>
            <a:r>
              <a:rPr lang="es-ES" sz="3200" b="1" dirty="0" err="1">
                <a:solidFill>
                  <a:srgbClr val="9CDCFE"/>
                </a:solidFill>
                <a:latin typeface="Menlo" panose="020B0609030804020204" pitchFamily="49" charset="0"/>
              </a:rPr>
              <a:t>chmod</a:t>
            </a:r>
            <a:r>
              <a:rPr lang="es-ES" sz="3200" b="1" dirty="0">
                <a:solidFill>
                  <a:srgbClr val="9CDCFE"/>
                </a:solidFill>
                <a:latin typeface="Menlo" panose="020B0609030804020204" pitchFamily="49" charset="0"/>
              </a:rPr>
              <a:t> +x /</a:t>
            </a:r>
            <a:r>
              <a:rPr lang="es-ES" sz="3200" b="1" dirty="0" err="1">
                <a:solidFill>
                  <a:srgbClr val="9CDCFE"/>
                </a:solidFill>
                <a:latin typeface="Menlo" panose="020B0609030804020204" pitchFamily="49" charset="0"/>
              </a:rPr>
              <a:t>usr</a:t>
            </a:r>
            <a:r>
              <a:rPr lang="es-ES" sz="3200" b="1" dirty="0">
                <a:solidFill>
                  <a:srgbClr val="9CDCFE"/>
                </a:solidFill>
                <a:latin typeface="Menlo" panose="020B0609030804020204" pitchFamily="49" charset="0"/>
              </a:rPr>
              <a:t>/</a:t>
            </a:r>
            <a:r>
              <a:rPr lang="es-ES" sz="3200" b="1" dirty="0" err="1">
                <a:solidFill>
                  <a:srgbClr val="9CDCFE"/>
                </a:solidFill>
                <a:latin typeface="Menlo" panose="020B0609030804020204" pitchFamily="49" charset="0"/>
              </a:rPr>
              <a:t>bin</a:t>
            </a:r>
            <a:r>
              <a:rPr lang="es-ES" sz="3200" b="1" dirty="0">
                <a:solidFill>
                  <a:srgbClr val="9CDCFE"/>
                </a:solidFill>
                <a:latin typeface="Menlo" panose="020B0609030804020204" pitchFamily="49" charset="0"/>
              </a:rPr>
              <a:t>/</a:t>
            </a:r>
            <a:r>
              <a:rPr lang="es-ES" sz="3200" b="1" dirty="0" err="1">
                <a:solidFill>
                  <a:srgbClr val="9CDCFE"/>
                </a:solidFill>
                <a:latin typeface="Menlo" panose="020B0609030804020204" pitchFamily="49" charset="0"/>
              </a:rPr>
              <a:t>do_action</a:t>
            </a:r>
            <a:r>
              <a:rPr lang="es-ES" sz="3200" b="1" dirty="0">
                <a:solidFill>
                  <a:srgbClr val="9CDCFE"/>
                </a:solidFill>
                <a:latin typeface="Menlo" panose="020B0609030804020204" pitchFamily="49" charset="0"/>
              </a:rPr>
              <a:t> </a:t>
            </a:r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CMD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s-ES" sz="3200" b="1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s-ES" sz="3200" b="1" dirty="0" err="1">
                <a:solidFill>
                  <a:srgbClr val="CE9178"/>
                </a:solidFill>
                <a:latin typeface="Menlo" panose="020B0609030804020204" pitchFamily="49" charset="0"/>
              </a:rPr>
              <a:t>do_action</a:t>
            </a:r>
            <a:r>
              <a:rPr lang="es-ES" sz="3200" b="1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]</a:t>
            </a:r>
            <a:endParaRPr lang="es-ES" sz="3200" b="1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s-ES" sz="2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6A04912-2D20-A163-DC27-F1B9EE0625F0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Dockerfile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6EBCA55-DB9C-43AE-2282-881AD7F52403}"/>
              </a:ext>
            </a:extLst>
          </p:cNvPr>
          <p:cNvSpPr txBox="1"/>
          <p:nvPr/>
        </p:nvSpPr>
        <p:spPr>
          <a:xfrm>
            <a:off x="565771" y="4786174"/>
            <a:ext cx="1123239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Cada línea del fichero representa una instrucción.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Cada instrucción comienza con una etiqueta. (RUN, COPY, FROM, ..)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Se ejecutan de </a:t>
            </a:r>
            <a:r>
              <a:rPr lang="es-E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forma secuencial .</a:t>
            </a:r>
            <a:endParaRPr lang="es-ES" sz="16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78148A7-6419-1320-1AB2-4823A7749CE3}"/>
              </a:ext>
            </a:extLst>
          </p:cNvPr>
          <p:cNvSpPr txBox="1"/>
          <p:nvPr/>
        </p:nvSpPr>
        <p:spPr>
          <a:xfrm>
            <a:off x="685814" y="10538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8AB262F-0D43-F532-35E4-3F211205255D}"/>
              </a:ext>
            </a:extLst>
          </p:cNvPr>
          <p:cNvSpPr txBox="1"/>
          <p:nvPr/>
        </p:nvSpPr>
        <p:spPr>
          <a:xfrm>
            <a:off x="685814" y="15136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00EA33A-AEC9-7A36-7662-59DADA0832C3}"/>
              </a:ext>
            </a:extLst>
          </p:cNvPr>
          <p:cNvSpPr txBox="1"/>
          <p:nvPr/>
        </p:nvSpPr>
        <p:spPr>
          <a:xfrm>
            <a:off x="685814" y="296526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B23C4C6-6821-B12E-E814-042CCD854CEC}"/>
              </a:ext>
            </a:extLst>
          </p:cNvPr>
          <p:cNvSpPr txBox="1"/>
          <p:nvPr/>
        </p:nvSpPr>
        <p:spPr>
          <a:xfrm>
            <a:off x="685814" y="349723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93161C9-B75E-5419-7643-6A5266F14CBB}"/>
              </a:ext>
            </a:extLst>
          </p:cNvPr>
          <p:cNvSpPr txBox="1"/>
          <p:nvPr/>
        </p:nvSpPr>
        <p:spPr>
          <a:xfrm>
            <a:off x="685814" y="393117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6175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19D16-B015-9702-24AE-9248FB7CD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21CCC0B-8A12-BD23-4DCD-2A5F0E20A768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Dockerfile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B754E15-6EAD-95F6-4C02-54E0F8461377}"/>
              </a:ext>
            </a:extLst>
          </p:cNvPr>
          <p:cNvSpPr txBox="1"/>
          <p:nvPr/>
        </p:nvSpPr>
        <p:spPr>
          <a:xfrm>
            <a:off x="993912" y="1033573"/>
            <a:ext cx="885921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4EC9B0"/>
                </a:solidFill>
                <a:latin typeface="Menlo" panose="020B0609030804020204" pitchFamily="49" charset="0"/>
              </a:rPr>
              <a:t>p</a:t>
            </a:r>
            <a:r>
              <a:rPr lang="es-ES" sz="3200" b="1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ython:3.11-alpine3.21</a:t>
            </a:r>
            <a:endParaRPr lang="es-ES" sz="3200" b="1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WORKDIR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/app/scripts</a:t>
            </a:r>
          </a:p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COPY 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requeriments.txt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/app</a:t>
            </a:r>
            <a:endParaRPr lang="es-ES" sz="3200" b="1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RUN 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pip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 –r /app/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requirements.txt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COPY </a:t>
            </a:r>
            <a:r>
              <a:rPr lang="es-ES" sz="3200" b="1" dirty="0">
                <a:solidFill>
                  <a:srgbClr val="9CDCFE"/>
                </a:solidFill>
                <a:latin typeface="Menlo" panose="020B0609030804020204" pitchFamily="49" charset="0"/>
              </a:rPr>
              <a:t>.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/scripts /app/scripts</a:t>
            </a:r>
          </a:p>
          <a:p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ENTRYPOINT </a:t>
            </a:r>
            <a:r>
              <a:rPr lang="es-ES" sz="3200" b="1" dirty="0" err="1">
                <a:solidFill>
                  <a:srgbClr val="9CDCFE"/>
                </a:solidFill>
                <a:latin typeface="Menlo" panose="020B0609030804020204" pitchFamily="49" charset="0"/>
              </a:rPr>
              <a:t>python</a:t>
            </a:r>
            <a:endParaRPr lang="es-ES" sz="3200" b="1" dirty="0">
              <a:solidFill>
                <a:srgbClr val="9CDCFE"/>
              </a:solidFill>
              <a:effectLst/>
              <a:latin typeface="Menlo" panose="020B0609030804020204" pitchFamily="49" charset="0"/>
            </a:endParaRPr>
          </a:p>
          <a:p>
            <a:endParaRPr lang="es-ES" sz="3200" b="1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AB2771-C60C-70AB-21DE-56C2D6EA18CF}"/>
              </a:ext>
            </a:extLst>
          </p:cNvPr>
          <p:cNvSpPr txBox="1"/>
          <p:nvPr/>
        </p:nvSpPr>
        <p:spPr>
          <a:xfrm>
            <a:off x="1258430" y="4999325"/>
            <a:ext cx="553998" cy="12838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sz="2400" b="1" dirty="0" err="1"/>
              <a:t>lifecycle</a:t>
            </a:r>
            <a:endParaRPr lang="es-ES" sz="24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748BCE0-E627-B0B8-420D-EEE424D63D6E}"/>
              </a:ext>
            </a:extLst>
          </p:cNvPr>
          <p:cNvSpPr txBox="1"/>
          <p:nvPr/>
        </p:nvSpPr>
        <p:spPr>
          <a:xfrm>
            <a:off x="1870612" y="4898143"/>
            <a:ext cx="84507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docker run -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 -v $(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pwd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):/app </a:t>
            </a:r>
            <a:r>
              <a:rPr lang="es-ES" sz="2800" b="1" dirty="0">
                <a:solidFill>
                  <a:srgbClr val="4EC9B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s-ES" sz="2800" b="1" dirty="0">
                <a:solidFill>
                  <a:srgbClr val="4EC9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ython:3.11-alpine3.21</a:t>
            </a:r>
            <a:r>
              <a:rPr lang="es-ES" sz="2800" b="1" dirty="0">
                <a:solidFill>
                  <a:srgbClr val="CCCC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 err="1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</a:t>
            </a:r>
            <a:br>
              <a:rPr lang="es-ES" sz="28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800" dirty="0"/>
              <a:t>docker build –t </a:t>
            </a:r>
            <a:r>
              <a:rPr lang="es-ES" sz="2800" dirty="0">
                <a:solidFill>
                  <a:schemeClr val="accent5"/>
                </a:solidFill>
              </a:rPr>
              <a:t>py_scripts:1.0</a:t>
            </a:r>
            <a:r>
              <a:rPr lang="es-ES" sz="2800" dirty="0"/>
              <a:t> </a:t>
            </a:r>
            <a:r>
              <a:rPr lang="es-ES" sz="2800" b="1" dirty="0"/>
              <a:t>.</a:t>
            </a:r>
          </a:p>
          <a:p>
            <a:pPr algn="ctr"/>
            <a:r>
              <a:rPr lang="es-ES" sz="2800" dirty="0"/>
              <a:t>docker run </a:t>
            </a:r>
            <a:r>
              <a:rPr lang="es-ES" sz="2800" dirty="0">
                <a:solidFill>
                  <a:schemeClr val="accent5"/>
                </a:solidFill>
              </a:rPr>
              <a:t>py_scripts:1.0 </a:t>
            </a:r>
            <a:r>
              <a:rPr lang="es-ES" sz="2800" dirty="0" err="1">
                <a:solidFill>
                  <a:schemeClr val="accent5"/>
                </a:solidFill>
              </a:rPr>
              <a:t>do_action.py</a:t>
            </a:r>
            <a:endParaRPr lang="es-ES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47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761A8-1CF3-7286-7CF1-EEE6118C1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D46EB96-519C-61CC-C2DB-BAA3C3C8FE21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Dockerfile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140D22F-35B3-6D00-4369-90942B6DC5F8}"/>
              </a:ext>
            </a:extLst>
          </p:cNvPr>
          <p:cNvSpPr txBox="1"/>
          <p:nvPr/>
        </p:nvSpPr>
        <p:spPr>
          <a:xfrm>
            <a:off x="993912" y="703871"/>
            <a:ext cx="3147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Jerarquía y Cache</a:t>
            </a:r>
            <a:endParaRPr lang="es-E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0F18AF-10B6-69C5-11F2-084057700818}"/>
              </a:ext>
            </a:extLst>
          </p:cNvPr>
          <p:cNvSpPr txBox="1"/>
          <p:nvPr/>
        </p:nvSpPr>
        <p:spPr>
          <a:xfrm>
            <a:off x="993912" y="1350846"/>
            <a:ext cx="10613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itchFamily="2" charset="2"/>
              <a:buChar char="Þ"/>
            </a:pPr>
            <a:r>
              <a:rPr lang="es-ES" sz="2400" dirty="0">
                <a:solidFill>
                  <a:srgbClr val="1111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Optimizar el proceso de construcción de una imagen.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5516EFB-B06E-943C-42BD-BE0C55C7F833}"/>
              </a:ext>
            </a:extLst>
          </p:cNvPr>
          <p:cNvSpPr txBox="1"/>
          <p:nvPr/>
        </p:nvSpPr>
        <p:spPr>
          <a:xfrm>
            <a:off x="2374843" y="1873049"/>
            <a:ext cx="98171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golang:1.20-alpine </a:t>
            </a:r>
            <a:r>
              <a:rPr lang="es-ES" sz="3200" b="1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=&gt;imagen base</a:t>
            </a:r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WORKDIR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s-ES" sz="3200" b="1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=&gt; directorio de trabajo</a:t>
            </a:r>
          </a:p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COPY </a:t>
            </a:r>
            <a:r>
              <a:rPr lang="es-ES" sz="3200" b="1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go.mod</a:t>
            </a: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go.sum</a:t>
            </a: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. </a:t>
            </a:r>
            <a:r>
              <a:rPr lang="es-ES" sz="3200" b="1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=&gt;app </a:t>
            </a:r>
            <a:r>
              <a:rPr lang="es-ES" sz="3200" b="1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sources</a:t>
            </a:r>
            <a:endParaRPr lang="es-ES" sz="3200" b="1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RUN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go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mod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download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=&gt;instalar dependencias</a:t>
            </a:r>
            <a:endParaRPr lang="es-ES" sz="3200" b="1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1E1471A-9AF3-8B04-09E8-6463D761AF07}"/>
              </a:ext>
            </a:extLst>
          </p:cNvPr>
          <p:cNvSpPr txBox="1"/>
          <p:nvPr/>
        </p:nvSpPr>
        <p:spPr>
          <a:xfrm>
            <a:off x="689150" y="2004437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id: 123abc123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8E9D55B-3EE9-11E9-94B1-599B463C9B25}"/>
              </a:ext>
            </a:extLst>
          </p:cNvPr>
          <p:cNvSpPr txBox="1"/>
          <p:nvPr/>
        </p:nvSpPr>
        <p:spPr>
          <a:xfrm>
            <a:off x="693959" y="2445772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id: 223abc123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27B24B5-ABB2-4BE0-4080-08416FBBA035}"/>
              </a:ext>
            </a:extLst>
          </p:cNvPr>
          <p:cNvSpPr txBox="1"/>
          <p:nvPr/>
        </p:nvSpPr>
        <p:spPr>
          <a:xfrm>
            <a:off x="689150" y="2935838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id: 323abc123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8293E70-5248-9C22-F2CC-63F99C62E04A}"/>
              </a:ext>
            </a:extLst>
          </p:cNvPr>
          <p:cNvSpPr txBox="1"/>
          <p:nvPr/>
        </p:nvSpPr>
        <p:spPr>
          <a:xfrm>
            <a:off x="689150" y="3425904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id: 423abc123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00ED574-ACBE-27F3-690A-AC59E51F3DC7}"/>
              </a:ext>
            </a:extLst>
          </p:cNvPr>
          <p:cNvSpPr txBox="1"/>
          <p:nvPr/>
        </p:nvSpPr>
        <p:spPr>
          <a:xfrm>
            <a:off x="993912" y="4201740"/>
            <a:ext cx="10328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En una segunda construcción de este fichero Dockerfile,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Docker intentará reutilizar cada una de estas capas desde su cache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Si una de las capas cambia, el resto de las capas de deben reconstruir</a:t>
            </a:r>
          </a:p>
        </p:txBody>
      </p:sp>
      <p:pic>
        <p:nvPicPr>
          <p:cNvPr id="26" name="Gráfico 25" descr="Preguntas con relleno sólido">
            <a:extLst>
              <a:ext uri="{FF2B5EF4-FFF2-40B4-BE49-F238E27FC236}">
                <a16:creationId xmlns:a16="http://schemas.microsoft.com/office/drawing/2014/main" id="{8F9A9407-B8B7-F028-CB13-B08FC1B4D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8415" y="5680628"/>
            <a:ext cx="914400" cy="914400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266DCBE8-2C5F-26FA-7078-3EAF48BB5462}"/>
              </a:ext>
            </a:extLst>
          </p:cNvPr>
          <p:cNvSpPr txBox="1"/>
          <p:nvPr/>
        </p:nvSpPr>
        <p:spPr>
          <a:xfrm>
            <a:off x="2202815" y="5782037"/>
            <a:ext cx="8392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/>
              <a:t>¿Es óptimo el fichero Dockerfile anterior?</a:t>
            </a:r>
          </a:p>
        </p:txBody>
      </p:sp>
    </p:spTree>
    <p:extLst>
      <p:ext uri="{BB962C8B-B14F-4D97-AF65-F5344CB8AC3E}">
        <p14:creationId xmlns:p14="http://schemas.microsoft.com/office/powerpoint/2010/main" val="60993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16" grpId="0"/>
      <p:bldP spid="17" grpId="0"/>
      <p:bldP spid="18" grpId="0"/>
      <p:bldP spid="24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B0E94-B308-4B40-0803-5BCC255F9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045889D-6FF6-2EC6-BBE6-11B2F059CFEE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Dockerfile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18992A8-1BF5-80E9-48E6-B17FC1551097}"/>
              </a:ext>
            </a:extLst>
          </p:cNvPr>
          <p:cNvSpPr txBox="1"/>
          <p:nvPr/>
        </p:nvSpPr>
        <p:spPr>
          <a:xfrm>
            <a:off x="993912" y="703871"/>
            <a:ext cx="3147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Jerarquia</a:t>
            </a:r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y Cache</a:t>
            </a:r>
            <a:endParaRPr lang="es-ES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A3B5AB-9C6D-442E-F8A1-B0E3F1DF2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95" y="1326723"/>
            <a:ext cx="6630122" cy="482740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B75F793-2FD4-7C17-CCB7-2F2042886EB9}"/>
              </a:ext>
            </a:extLst>
          </p:cNvPr>
          <p:cNvSpPr txBox="1"/>
          <p:nvPr/>
        </p:nvSpPr>
        <p:spPr>
          <a:xfrm>
            <a:off x="5392049" y="49587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1217A1B-BDC1-93BF-9079-04780FE81CF1}"/>
              </a:ext>
            </a:extLst>
          </p:cNvPr>
          <p:cNvSpPr txBox="1"/>
          <p:nvPr/>
        </p:nvSpPr>
        <p:spPr>
          <a:xfrm>
            <a:off x="8012664" y="1705432"/>
            <a:ext cx="373457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i="0" dirty="0">
                <a:latin typeface="Calibri" panose="020F0502020204030204" pitchFamily="34" charset="0"/>
                <a:cs typeface="Calibri" panose="020F0502020204030204" pitchFamily="34" charset="0"/>
              </a:rPr>
              <a:t>Cuando se ejecuta </a:t>
            </a:r>
            <a:r>
              <a:rPr lang="es-ES" sz="2400" i="0" u="sng" dirty="0">
                <a:latin typeface="Calibri" panose="020F0502020204030204" pitchFamily="34" charset="0"/>
                <a:cs typeface="Calibri" panose="020F0502020204030204" pitchFamily="34" charset="0"/>
              </a:rPr>
              <a:t>docker build</a:t>
            </a:r>
            <a:r>
              <a:rPr lang="es-ES" sz="2400" i="0" dirty="0">
                <a:latin typeface="Calibri" panose="020F0502020204030204" pitchFamily="34" charset="0"/>
                <a:cs typeface="Calibri" panose="020F0502020204030204" pitchFamily="34" charset="0"/>
              </a:rPr>
              <a:t>, el constructor </a:t>
            </a:r>
            <a:r>
              <a:rPr lang="es-ES" sz="2400" i="0" u="sng" dirty="0">
                <a:latin typeface="Calibri" panose="020F0502020204030204" pitchFamily="34" charset="0"/>
                <a:cs typeface="Calibri" panose="020F0502020204030204" pitchFamily="34" charset="0"/>
              </a:rPr>
              <a:t>intenta reutilizar las capas de compilaciones anteriores</a:t>
            </a:r>
            <a:r>
              <a:rPr lang="es-ES" sz="2400" i="0" dirty="0">
                <a:latin typeface="Calibri" panose="020F0502020204030204" pitchFamily="34" charset="0"/>
                <a:cs typeface="Calibri" panose="020F0502020204030204" pitchFamily="34" charset="0"/>
              </a:rPr>
              <a:t>. Si una capa no se modifica, esta se obtiene de cache. </a:t>
            </a:r>
          </a:p>
          <a:p>
            <a:endParaRPr lang="es-ES" sz="240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400" b="0" i="0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 </a:t>
            </a:r>
            <a:r>
              <a:rPr lang="es-ES" sz="2400" i="0" u="sng" dirty="0">
                <a:latin typeface="Calibri" panose="020F0502020204030204" pitchFamily="34" charset="0"/>
                <a:cs typeface="Calibri" panose="020F0502020204030204" pitchFamily="34" charset="0"/>
              </a:rPr>
              <a:t>una capa cambia </a:t>
            </a:r>
            <a:r>
              <a:rPr lang="es-ES" sz="2400" i="0" dirty="0">
                <a:latin typeface="Calibri" panose="020F0502020204030204" pitchFamily="34" charset="0"/>
                <a:cs typeface="Calibri" panose="020F0502020204030204" pitchFamily="34" charset="0"/>
              </a:rPr>
              <a:t>desde la última construcción, </a:t>
            </a:r>
            <a:r>
              <a:rPr lang="es-ES" sz="2400" i="0" u="sng" dirty="0">
                <a:latin typeface="Calibri" panose="020F0502020204030204" pitchFamily="34" charset="0"/>
                <a:cs typeface="Calibri" panose="020F0502020204030204" pitchFamily="34" charset="0"/>
              </a:rPr>
              <a:t>esa capa y todas las siguientes deben reconstruirse</a:t>
            </a:r>
            <a:r>
              <a:rPr lang="es-ES" sz="2400" i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9737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1AEEEBA-93F9-CF6B-8CFE-B7B6A9584878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Dockerfile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C717F04-F42A-4C27-3221-80351F825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269" y="1500111"/>
            <a:ext cx="7735460" cy="375493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BC2B71C-82D2-D2F0-ACED-CE25D8606165}"/>
              </a:ext>
            </a:extLst>
          </p:cNvPr>
          <p:cNvSpPr txBox="1"/>
          <p:nvPr/>
        </p:nvSpPr>
        <p:spPr>
          <a:xfrm>
            <a:off x="993912" y="703871"/>
            <a:ext cx="3213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Union</a:t>
            </a:r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File </a:t>
            </a:r>
            <a:r>
              <a:rPr lang="es-E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endParaRPr lang="es-ES" sz="3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6915AB0-792C-661A-7D69-B4BA4ADB0143}"/>
              </a:ext>
            </a:extLst>
          </p:cNvPr>
          <p:cNvSpPr txBox="1"/>
          <p:nvPr/>
        </p:nvSpPr>
        <p:spPr>
          <a:xfrm>
            <a:off x="1969869" y="5466512"/>
            <a:ext cx="8252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Capas inmutables: no se puede eliminar o modificar</a:t>
            </a:r>
          </a:p>
        </p:txBody>
      </p:sp>
    </p:spTree>
    <p:extLst>
      <p:ext uri="{BB962C8B-B14F-4D97-AF65-F5344CB8AC3E}">
        <p14:creationId xmlns:p14="http://schemas.microsoft.com/office/powerpoint/2010/main" val="760861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DA0FB-A04B-3757-FEE4-CD8E8E6BB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83709BE-7111-DEE9-F756-1701722F0C8D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Dockerfile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09177F9-5A4A-CF10-092D-A71207268C64}"/>
              </a:ext>
            </a:extLst>
          </p:cNvPr>
          <p:cNvSpPr txBox="1"/>
          <p:nvPr/>
        </p:nvSpPr>
        <p:spPr>
          <a:xfrm>
            <a:off x="993912" y="703871"/>
            <a:ext cx="3213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Union</a:t>
            </a:r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File </a:t>
            </a:r>
            <a:r>
              <a:rPr lang="es-E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endParaRPr lang="es-E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BE2E99-5276-70AF-F70D-E562FEBBCE43}"/>
              </a:ext>
            </a:extLst>
          </p:cNvPr>
          <p:cNvSpPr txBox="1"/>
          <p:nvPr/>
        </p:nvSpPr>
        <p:spPr>
          <a:xfrm>
            <a:off x="993912" y="1356798"/>
            <a:ext cx="10613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itchFamily="2" charset="2"/>
              <a:buChar char="Þ"/>
            </a:pPr>
            <a:r>
              <a:rPr lang="es-ES" sz="2400" dirty="0">
                <a:solidFill>
                  <a:srgbClr val="1111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Analizamos el siguiente </a:t>
            </a:r>
            <a:r>
              <a:rPr lang="es-ES" sz="2400" dirty="0" err="1">
                <a:solidFill>
                  <a:srgbClr val="1111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Dockerifle</a:t>
            </a:r>
            <a:endParaRPr lang="es-ES" sz="2400" dirty="0">
              <a:solidFill>
                <a:srgbClr val="11111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A9FF08D-6F5A-70F7-9A49-AF0012EA43ED}"/>
              </a:ext>
            </a:extLst>
          </p:cNvPr>
          <p:cNvSpPr txBox="1"/>
          <p:nvPr/>
        </p:nvSpPr>
        <p:spPr>
          <a:xfrm>
            <a:off x="2679605" y="1943420"/>
            <a:ext cx="981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busybox</a:t>
            </a:r>
            <a:endParaRPr lang="es-ES" sz="3200" b="1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RUN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touch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a </a:t>
            </a:r>
            <a:r>
              <a:rPr lang="es-ES" sz="3200" b="1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=&gt; creo un fichero</a:t>
            </a:r>
            <a:endParaRPr lang="es-ES" sz="3200" b="1" dirty="0">
              <a:solidFill>
                <a:srgbClr val="C586C0"/>
              </a:solidFill>
              <a:latin typeface="Menlo" panose="020B0609030804020204" pitchFamily="49" charset="0"/>
            </a:endParaRPr>
          </a:p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  <a:cs typeface="Calibri" panose="020F0502020204030204" pitchFamily="34" charset="0"/>
              </a:rPr>
              <a:t>RUN </a:t>
            </a:r>
            <a:r>
              <a:rPr lang="es-ES" sz="3200" b="1" dirty="0" err="1">
                <a:solidFill>
                  <a:srgbClr val="C586C0"/>
                </a:solidFill>
                <a:effectLst/>
                <a:latin typeface="Menlo" panose="020B0609030804020204" pitchFamily="49" charset="0"/>
                <a:cs typeface="Calibri" panose="020F0502020204030204" pitchFamily="34" charset="0"/>
              </a:rPr>
              <a:t>rm</a:t>
            </a: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  <a:cs typeface="Calibri" panose="020F0502020204030204" pitchFamily="34" charset="0"/>
              </a:rPr>
              <a:t> a    </a:t>
            </a:r>
            <a:r>
              <a:rPr lang="es-ES" sz="3200" b="1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=&gt; elimino el fichero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0063B76-6EDF-9858-2B48-72EE85CA4A23}"/>
              </a:ext>
            </a:extLst>
          </p:cNvPr>
          <p:cNvSpPr txBox="1"/>
          <p:nvPr/>
        </p:nvSpPr>
        <p:spPr>
          <a:xfrm>
            <a:off x="993912" y="2074808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id: 123abc123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4C5BB17-B52D-DC3E-E68A-B6E6549ABB29}"/>
              </a:ext>
            </a:extLst>
          </p:cNvPr>
          <p:cNvSpPr txBox="1"/>
          <p:nvPr/>
        </p:nvSpPr>
        <p:spPr>
          <a:xfrm>
            <a:off x="998721" y="251614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id: 223abc123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4B17E5B-50FB-B873-1499-CDAD2AA844C8}"/>
              </a:ext>
            </a:extLst>
          </p:cNvPr>
          <p:cNvSpPr txBox="1"/>
          <p:nvPr/>
        </p:nvSpPr>
        <p:spPr>
          <a:xfrm>
            <a:off x="993912" y="3006209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id: 323abc123</a:t>
            </a:r>
          </a:p>
        </p:txBody>
      </p:sp>
      <p:pic>
        <p:nvPicPr>
          <p:cNvPr id="2" name="Gráfico 1" descr="Preguntas con relleno sólido">
            <a:extLst>
              <a:ext uri="{FF2B5EF4-FFF2-40B4-BE49-F238E27FC236}">
                <a16:creationId xmlns:a16="http://schemas.microsoft.com/office/drawing/2014/main" id="{D33EC975-6F85-5399-8D3F-11A66FE3B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2662" y="3893554"/>
            <a:ext cx="914400" cy="9144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86BD47F-B493-36BB-79F6-2345CBE8E7C8}"/>
              </a:ext>
            </a:extLst>
          </p:cNvPr>
          <p:cNvSpPr txBox="1"/>
          <p:nvPr/>
        </p:nvSpPr>
        <p:spPr>
          <a:xfrm>
            <a:off x="4377939" y="3750590"/>
            <a:ext cx="469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/>
              <a:t>¿El fichero a consume </a:t>
            </a:r>
            <a:br>
              <a:rPr lang="es-ES" sz="3600" dirty="0"/>
            </a:br>
            <a:r>
              <a:rPr lang="es-ES" sz="3600" dirty="0"/>
              <a:t>espacio en disco?</a:t>
            </a:r>
          </a:p>
        </p:txBody>
      </p:sp>
    </p:spTree>
    <p:extLst>
      <p:ext uri="{BB962C8B-B14F-4D97-AF65-F5344CB8AC3E}">
        <p14:creationId xmlns:p14="http://schemas.microsoft.com/office/powerpoint/2010/main" val="101414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16" grpId="0"/>
      <p:bldP spid="17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35528-BAF9-32C5-07A0-E7AF11AC7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D00E8CB-F7A8-ED43-B359-027FE7E3A06D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Dockerfile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B499755-8755-52FF-071E-CB66A71F5208}"/>
              </a:ext>
            </a:extLst>
          </p:cNvPr>
          <p:cNvSpPr txBox="1"/>
          <p:nvPr/>
        </p:nvSpPr>
        <p:spPr>
          <a:xfrm>
            <a:off x="993912" y="703871"/>
            <a:ext cx="3213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Union</a:t>
            </a:r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File </a:t>
            </a:r>
            <a:r>
              <a:rPr lang="es-E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endParaRPr lang="es-E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EABAE6-3FC7-DD79-A661-6AE31263B47B}"/>
              </a:ext>
            </a:extLst>
          </p:cNvPr>
          <p:cNvSpPr txBox="1"/>
          <p:nvPr/>
        </p:nvSpPr>
        <p:spPr>
          <a:xfrm>
            <a:off x="993912" y="1356798"/>
            <a:ext cx="10613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itchFamily="2" charset="2"/>
              <a:buChar char="Þ"/>
            </a:pPr>
            <a:r>
              <a:rPr lang="es-ES" sz="2400" dirty="0">
                <a:solidFill>
                  <a:srgbClr val="1111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Analizamos el siguiente </a:t>
            </a:r>
            <a:r>
              <a:rPr lang="es-ES" sz="2400" dirty="0" err="1">
                <a:solidFill>
                  <a:srgbClr val="1111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Dockerifle</a:t>
            </a:r>
            <a:endParaRPr lang="es-ES" sz="2400" dirty="0">
              <a:solidFill>
                <a:srgbClr val="11111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0B4FA9B-1556-065C-E6C9-1DFF4ABB8AA1}"/>
              </a:ext>
            </a:extLst>
          </p:cNvPr>
          <p:cNvSpPr txBox="1"/>
          <p:nvPr/>
        </p:nvSpPr>
        <p:spPr>
          <a:xfrm>
            <a:off x="2679605" y="1943420"/>
            <a:ext cx="9817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busybox</a:t>
            </a:r>
            <a:endParaRPr lang="es-ES" sz="3200" b="1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RUN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touch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a &amp;&amp;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rm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A222D90-5829-D06E-6BFA-4BD447C02553}"/>
              </a:ext>
            </a:extLst>
          </p:cNvPr>
          <p:cNvSpPr txBox="1"/>
          <p:nvPr/>
        </p:nvSpPr>
        <p:spPr>
          <a:xfrm>
            <a:off x="993912" y="2074808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id: 123abc123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3724703-0B76-16FC-85C0-7600C8E3FFE3}"/>
              </a:ext>
            </a:extLst>
          </p:cNvPr>
          <p:cNvSpPr txBox="1"/>
          <p:nvPr/>
        </p:nvSpPr>
        <p:spPr>
          <a:xfrm>
            <a:off x="998721" y="251614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id: 223abc123</a:t>
            </a:r>
          </a:p>
        </p:txBody>
      </p:sp>
      <p:pic>
        <p:nvPicPr>
          <p:cNvPr id="26" name="Gráfico 25" descr="Preguntas con relleno sólido">
            <a:extLst>
              <a:ext uri="{FF2B5EF4-FFF2-40B4-BE49-F238E27FC236}">
                <a16:creationId xmlns:a16="http://schemas.microsoft.com/office/drawing/2014/main" id="{4C9BBDA9-0829-7B84-8974-CD9B11D56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0411" y="3560340"/>
            <a:ext cx="914400" cy="914400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52A42B00-B145-7C58-9619-C107C18B3F79}"/>
              </a:ext>
            </a:extLst>
          </p:cNvPr>
          <p:cNvSpPr txBox="1"/>
          <p:nvPr/>
        </p:nvSpPr>
        <p:spPr>
          <a:xfrm>
            <a:off x="4385688" y="3417376"/>
            <a:ext cx="469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/>
              <a:t>¿El fichero a consume </a:t>
            </a:r>
            <a:br>
              <a:rPr lang="es-ES" sz="3600" dirty="0"/>
            </a:br>
            <a:r>
              <a:rPr lang="es-ES" sz="3600" dirty="0"/>
              <a:t>espacio en disco?</a:t>
            </a:r>
          </a:p>
        </p:txBody>
      </p:sp>
    </p:spTree>
    <p:extLst>
      <p:ext uri="{BB962C8B-B14F-4D97-AF65-F5344CB8AC3E}">
        <p14:creationId xmlns:p14="http://schemas.microsoft.com/office/powerpoint/2010/main" val="422197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7" descr="Montacargas levantando un contenedor en el jardín">
            <a:extLst>
              <a:ext uri="{FF2B5EF4-FFF2-40B4-BE49-F238E27FC236}">
                <a16:creationId xmlns:a16="http://schemas.microsoft.com/office/drawing/2014/main" id="{E21DC6B6-ECE8-E8F0-97AB-FC6948995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A17BF70-1A73-5287-21AF-29EB4196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s-ES" sz="4000" dirty="0"/>
              <a:t>Índice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1B0DF46A-97A3-8438-5C47-7F2682715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0.     Docker </a:t>
            </a:r>
            <a:r>
              <a:rPr lang="es-ES" sz="2000" dirty="0" err="1"/>
              <a:t>Context</a:t>
            </a:r>
            <a:endParaRPr lang="es-ES" sz="2000" dirty="0"/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Build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Dockerfile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Etiquetas Dockerfile</a:t>
            </a:r>
            <a:endParaRPr lang="es-ES" sz="1600" dirty="0"/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Build </a:t>
            </a:r>
            <a:r>
              <a:rPr lang="es-ES" sz="2000" dirty="0" err="1"/>
              <a:t>context</a:t>
            </a:r>
            <a:endParaRPr lang="es-ES" sz="2000" dirty="0"/>
          </a:p>
          <a:p>
            <a:pPr marL="457200" indent="-457200">
              <a:buFont typeface="+mj-lt"/>
              <a:buAutoNum type="arabicPeriod"/>
            </a:pPr>
            <a:endParaRPr lang="es-ES" sz="2000" dirty="0"/>
          </a:p>
          <a:p>
            <a:pPr marL="457200" indent="-457200">
              <a:buFont typeface="+mj-lt"/>
              <a:buAutoNum type="arabicPeriod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110204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58E1CF-DB90-B210-32FC-871EA9128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1DAE3A-2244-E15B-CB4E-A321BDE41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601F06-3392-A07C-23A0-DCDF1B20A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410A5AD-A130-9CA5-E74E-B86B03BA3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2DA9AF-26F8-F928-703C-7A4CE790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D26C16F-B90B-0CD6-D276-0FD31E210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300737C-236F-DDB0-232C-A013FACCD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8604D9-B52F-3F29-0B17-23259A5CC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14B90D-2828-837E-BFEC-4620F332B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B3580E-27F2-3688-B2CB-F9F6EEC52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AE1116D-BEA2-CF10-74A7-58426EECF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3DA9552-2F88-547D-87E3-3BA8F20D9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521EF09-CDFE-E1BF-F028-C15735DC6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3. Etiquetas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3360C1-3B32-8172-AB60-8CAB419B1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39A1C11-6C00-C7CD-AC90-D6FA620CE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EAD64C1-C955-C0C0-2B7A-51B72B162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7B3287-D727-A8B3-94DA-16B894A5F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05D16B3-8442-7371-3DBE-DA5B8BD9F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E3AD83-3832-E41C-CE57-E8722378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9AB050-0CE2-1388-986A-AFC88D20A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D824458-14D8-1F1C-78A6-57A71A3E2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86877C8-CBAC-4EFC-9470-8C15EC75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D9DCAD0-62CA-01E2-307C-A500B651C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27029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BC7EE106-E7C3-BE4E-F833-53E173072534}"/>
              </a:ext>
            </a:extLst>
          </p:cNvPr>
          <p:cNvSpPr txBox="1">
            <a:spLocks/>
          </p:cNvSpPr>
          <p:nvPr/>
        </p:nvSpPr>
        <p:spPr>
          <a:xfrm>
            <a:off x="993912" y="1096477"/>
            <a:ext cx="10354307" cy="5075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§"/>
            </a:pP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Imagen base: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</a:p>
          <a:p>
            <a:pPr lvl="1">
              <a:buFont typeface="Wingdings" pitchFamily="2" charset="2"/>
              <a:buChar char="§"/>
            </a:pP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Metadatos: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</a:p>
          <a:p>
            <a:pPr lvl="1">
              <a:buFont typeface="Wingdings" pitchFamily="2" charset="2"/>
              <a:buChar char="§"/>
            </a:pP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Instrucciones de construcción: </a:t>
            </a:r>
            <a:b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</a:t>
            </a: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WORKDIR</a:t>
            </a:r>
          </a:p>
          <a:p>
            <a:pPr lvl="1">
              <a:buFont typeface="Wingdings" pitchFamily="2" charset="2"/>
              <a:buChar char="§"/>
            </a:pP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Configuración: </a:t>
            </a:r>
            <a:b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EXPOSE</a:t>
            </a: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</a:t>
            </a:r>
          </a:p>
          <a:p>
            <a:pPr lvl="1">
              <a:buFont typeface="Wingdings" pitchFamily="2" charset="2"/>
              <a:buChar char="§"/>
            </a:pP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Instrucciones de arranque: </a:t>
            </a:r>
            <a:b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CMD</a:t>
            </a: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ENTRYPOINT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B5840C5-74D9-0AD6-8F64-2E56B866C142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3. Etiquetas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9E45185-474C-2A21-F8D9-BF40AABEC460}"/>
              </a:ext>
            </a:extLst>
          </p:cNvPr>
          <p:cNvSpPr txBox="1"/>
          <p:nvPr/>
        </p:nvSpPr>
        <p:spPr>
          <a:xfrm>
            <a:off x="5171648" y="5987210"/>
            <a:ext cx="6460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hlinkClick r:id="rId2"/>
              </a:rPr>
              <a:t>Documentación: https://docs.docker.com/reference/dockerfile/</a:t>
            </a:r>
            <a:endParaRPr lang="en-US" dirty="0">
              <a:solidFill>
                <a:schemeClr val="tx2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2675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84A9A6-947B-79F5-6242-F1307972D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928589"/>
            <a:ext cx="10706676" cy="5000822"/>
          </a:xfrm>
        </p:spPr>
        <p:txBody>
          <a:bodyPr>
            <a:noAutofit/>
          </a:bodyPr>
          <a:lstStyle/>
          <a:p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 obligatorio y debe ser la primera etiqueta.</a:t>
            </a:r>
          </a:p>
          <a:p>
            <a:pPr marL="0" indent="0" algn="ctr">
              <a:buNone/>
            </a:pPr>
            <a:r>
              <a:rPr lang="es-ES" b="1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imagen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[:tag] [AS alias] </a:t>
            </a:r>
          </a:p>
          <a:p>
            <a:pPr lvl="1"/>
            <a:r>
              <a:rPr lang="es-E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Tag: por defecto, </a:t>
            </a:r>
            <a:r>
              <a:rPr lang="es-ES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latest</a:t>
            </a:r>
            <a:endParaRPr lang="es-ES" sz="28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Alias: Útil cuando se trabaja con múltiples etapas de construcción. </a:t>
            </a:r>
            <a:r>
              <a:rPr lang="es-ES" sz="2800" dirty="0">
                <a:solidFill>
                  <a:srgbClr val="5C596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Ejemplo</a:t>
            </a:r>
            <a:r>
              <a:rPr lang="es-ES" sz="2800" dirty="0">
                <a:solidFill>
                  <a:srgbClr val="5C596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Seleccionar una imagen base adecuada para tu aplicación puede simplificar mucho el desarrollo. </a:t>
            </a:r>
          </a:p>
          <a:p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recomienda utilizar imágenes base oficiales y de confianza, así como mantenerlas actualizadas para evitar vulnerabilidades de seguridad.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F0A1E0F-AF57-E31F-C9E7-9287FF5501ED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3. Etiquetas: FROM</a:t>
            </a:r>
          </a:p>
        </p:txBody>
      </p:sp>
    </p:spTree>
    <p:extLst>
      <p:ext uri="{BB962C8B-B14F-4D97-AF65-F5344CB8AC3E}">
        <p14:creationId xmlns:p14="http://schemas.microsoft.com/office/powerpoint/2010/main" val="53699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624D0-B744-DAC4-A213-E2D73B5B9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8ED6CFA-0D61-61A5-302B-E96353594544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3. Etiquetas: LABEL</a:t>
            </a:r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C7EA259E-BA43-6761-A74A-02D04E1AF57A}"/>
              </a:ext>
            </a:extLst>
          </p:cNvPr>
          <p:cNvSpPr txBox="1">
            <a:spLocks/>
          </p:cNvSpPr>
          <p:nvPr/>
        </p:nvSpPr>
        <p:spPr>
          <a:xfrm>
            <a:off x="993912" y="937920"/>
            <a:ext cx="10548055" cy="5332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Se utiliza para añadir metadatos que documenten y faciliten el mantenimiento de la imagen.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clave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clave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 ... 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Aunque puedes definir cualquier etiqueta que desee, Docker recomienda: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mantainer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versión y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vendor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(proveedor).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Se pueden usar variables de entorno: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b="1" dirty="0">
                <a:solidFill>
                  <a:srgbClr val="002060"/>
                </a:solidFill>
                <a:latin typeface="Söhne"/>
              </a:rPr>
              <a:t>LABEL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öhne"/>
              </a:rPr>
              <a:t> </a:t>
            </a:r>
            <a:r>
              <a:rPr lang="es-ES" b="1" dirty="0" err="1">
                <a:solidFill>
                  <a:srgbClr val="92D050"/>
                </a:solidFill>
                <a:latin typeface="Söhne"/>
              </a:rPr>
              <a:t>build_date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öhne"/>
              </a:rPr>
              <a:t>=$BUILD_DATE </a:t>
            </a:r>
            <a:endParaRPr lang="es-ES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Los metadatos son visibles con el comando:</a:t>
            </a:r>
          </a:p>
          <a:p>
            <a:pPr marL="530352" lvl="1" indent="0">
              <a:buFont typeface="Arial" panose="020B0604020202020204" pitchFamily="34" charset="0"/>
              <a:buNone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	docker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inspect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&lt;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19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6276C-9494-0083-1612-044FF9502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B82E039-6CEE-C0A1-4B12-3832F265C107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3. Etiquetas: COPY, ADD, RUN y WORKDIR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73B783-2DD7-C091-CF69-7498CF2E8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928975"/>
            <a:ext cx="10622700" cy="5704566"/>
          </a:xfrm>
        </p:spPr>
        <p:txBody>
          <a:bodyPr>
            <a:normAutofit lnSpcReduction="10000"/>
          </a:bodyPr>
          <a:lstStyle/>
          <a:p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 copiar ficheros desde mi equipo a la imagen. </a:t>
            </a:r>
            <a:r>
              <a:rPr lang="es-E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Esos ficheros deben estar en el mismo contexto (carpeta o repositorio). </a:t>
            </a:r>
          </a:p>
          <a:p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Es similar a COPY pero tiene funcionalidades adicionales:</a:t>
            </a:r>
          </a:p>
          <a:p>
            <a:pPr lvl="1"/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permite especificar una URL como fuente</a:t>
            </a:r>
          </a:p>
          <a:p>
            <a:pPr lvl="1"/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descomprimir automáticamente los archivos comprimidos</a:t>
            </a:r>
          </a:p>
          <a:p>
            <a:pPr marL="530352" lvl="1" indent="0">
              <a:buNone/>
            </a:pPr>
            <a:endParaRPr lang="es-ES" sz="2800" i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0352" lvl="1" indent="0" algn="ctr">
              <a:buNone/>
            </a:pPr>
            <a:r>
              <a:rPr lang="es-ES" sz="2800" b="1" i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ADD/COPY</a:t>
            </a:r>
            <a:r>
              <a:rPr lang="es-ES" sz="28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[--</a:t>
            </a:r>
            <a:r>
              <a:rPr lang="es-ES" sz="2800" b="1" i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chown</a:t>
            </a:r>
            <a:r>
              <a:rPr lang="es-ES" sz="28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=&lt;usuario&gt;:&lt;grupo&gt;] </a:t>
            </a:r>
            <a:r>
              <a:rPr lang="es-ES" sz="2800" b="1" i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&lt;fuente&gt;</a:t>
            </a:r>
            <a:r>
              <a:rPr lang="es-ES" sz="28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i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&lt;destino&gt;</a:t>
            </a:r>
          </a:p>
          <a:p>
            <a:pPr lvl="1"/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Ejecuta una orden creando una nueva capa. </a:t>
            </a:r>
          </a:p>
          <a:p>
            <a:pPr marL="530352" lvl="1" indent="0" algn="ctr">
              <a:buNone/>
            </a:pPr>
            <a:r>
              <a:rPr lang="es-E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orden</a:t>
            </a:r>
            <a:r>
              <a:rPr lang="es-ES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lvl="1"/>
            <a:r>
              <a:rPr lang="es-E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Importante: Durante el proceso de construcción no puede haber interacción con el usuario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ES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apt</a:t>
            </a:r>
            <a:r>
              <a:rPr lang="es-E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install</a:t>
            </a:r>
            <a:r>
              <a:rPr lang="es-E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-y).</a:t>
            </a:r>
          </a:p>
          <a:p>
            <a:r>
              <a:rPr lang="es-E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WORKDIR</a:t>
            </a:r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Establece el directorio de trabajo dentro de la imagen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-&gt; todas las instrucciones se ejecutarán en ese directorio.</a:t>
            </a: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34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3C3F1-577A-F178-A146-BAEE95EE6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EFF320DE-9D7A-BFED-9ECD-3C94D6BC8F22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4. Etiquetas: USER, EXPOSE, ENV</a:t>
            </a:r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35A59AD3-49AD-CA4A-12BC-BA7931071ACB}"/>
              </a:ext>
            </a:extLst>
          </p:cNvPr>
          <p:cNvSpPr txBox="1">
            <a:spLocks/>
          </p:cNvSpPr>
          <p:nvPr/>
        </p:nvSpPr>
        <p:spPr>
          <a:xfrm>
            <a:off x="993912" y="1007283"/>
            <a:ext cx="10622700" cy="3084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 Para especificar (por nombre o UID/GID) el usuario de trabajo para todas las órdenes posteriores.</a:t>
            </a:r>
          </a:p>
          <a:p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EXPOSE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 No publica realmente los puertos. Nos da información acerca de qué puertos deberá tener abiertos el contenedor. </a:t>
            </a:r>
            <a:endParaRPr lang="es-ES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ENV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 Para establecer variables de entorno dentro del contenedor. </a:t>
            </a:r>
          </a:p>
          <a:p>
            <a:pPr lvl="1"/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Se pueden sobrescribir en tiempo de ejecución.</a:t>
            </a:r>
          </a:p>
        </p:txBody>
      </p:sp>
    </p:spTree>
    <p:extLst>
      <p:ext uri="{BB962C8B-B14F-4D97-AF65-F5344CB8AC3E}">
        <p14:creationId xmlns:p14="http://schemas.microsoft.com/office/powerpoint/2010/main" val="49085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7C725-2978-D99B-4DC2-5C8920231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3546EC3-E46E-ADCA-E4E7-C8C3567B2747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5. Etiquetas: ENTRYPOINT, CMD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9EC8A5-BEF5-1B45-87DB-226563DE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266" y="928588"/>
            <a:ext cx="10774689" cy="54179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Nos permite definir qué comando se ejecuta cuando un contenedor se inicia.</a:t>
            </a:r>
          </a:p>
          <a:p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CMD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s-ES" sz="2800" b="0" i="0" dirty="0">
                <a:solidFill>
                  <a:srgbClr val="B8550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CMD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s-ES" sz="2800" b="0" i="0" dirty="0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s-ES" sz="2800" b="0" i="0" dirty="0" err="1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executable</a:t>
            </a:r>
            <a:r>
              <a:rPr lang="es-ES" sz="2800" b="0" i="0" dirty="0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”, ”param1"</a:t>
            </a:r>
            <a:r>
              <a:rPr lang="es-ES" sz="28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0" i="0" dirty="0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"param2"</a:t>
            </a:r>
            <a:r>
              <a:rPr lang="es-ES" sz="28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Proporciona </a:t>
            </a:r>
            <a:r>
              <a:rPr lang="es-ES" u="sng" dirty="0">
                <a:latin typeface="Calibri" panose="020F0502020204030204" pitchFamily="34" charset="0"/>
                <a:cs typeface="Calibri" panose="020F0502020204030204" pitchFamily="34" charset="0"/>
              </a:rPr>
              <a:t>valores por defecto para la ejecución del contenedor.</a:t>
            </a:r>
          </a:p>
          <a:p>
            <a:pPr lvl="1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Se puede sobrescribir cuando haces docker run.</a:t>
            </a:r>
            <a:endParaRPr lang="es-E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ENTRYPOINT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sz="2800" b="0" i="0" dirty="0">
                <a:solidFill>
                  <a:srgbClr val="B8550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tooltip="Learn more about the ENTRYPOINT instruction"/>
              </a:rPr>
              <a:t>ENTRYPOINT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s-ES" sz="2800" b="0" i="0" dirty="0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s-ES" sz="2800" b="0" i="0" dirty="0" err="1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executable</a:t>
            </a:r>
            <a:r>
              <a:rPr lang="es-ES" sz="2800" b="0" i="0" dirty="0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s-ES" sz="28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0" i="0" dirty="0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"param1"</a:t>
            </a:r>
            <a:r>
              <a:rPr lang="es-ES" sz="28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0" i="0" dirty="0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"param2"</a:t>
            </a:r>
            <a:r>
              <a:rPr lang="es-ES" sz="28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Define el comando </a:t>
            </a:r>
            <a:r>
              <a:rPr lang="es-ES" u="sng" dirty="0">
                <a:latin typeface="Calibri" panose="020F0502020204030204" pitchFamily="34" charset="0"/>
                <a:cs typeface="Calibri" panose="020F0502020204030204" pitchFamily="34" charset="0"/>
              </a:rPr>
              <a:t>que siempre se va a ejecutar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cuando arranca el contenedor.</a:t>
            </a:r>
          </a:p>
          <a:p>
            <a:pPr lvl="1"/>
            <a:r>
              <a:rPr lang="es-E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Ideal cuando quieres que el contendor siempre ejecute algo concreto (por ejemplo, un script).</a:t>
            </a:r>
          </a:p>
        </p:txBody>
      </p:sp>
    </p:spTree>
    <p:extLst>
      <p:ext uri="{BB962C8B-B14F-4D97-AF65-F5344CB8AC3E}">
        <p14:creationId xmlns:p14="http://schemas.microsoft.com/office/powerpoint/2010/main" val="78562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F989D-0196-3B42-EBCD-E5A9C3E18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29FAFDD-2DBE-3252-F7FC-1C719380D16A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5. Etiquetas: ENTRYPOINT, CMD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6D6087C-AF8C-88A5-544C-934A21BC7CF6}"/>
              </a:ext>
            </a:extLst>
          </p:cNvPr>
          <p:cNvSpPr txBox="1"/>
          <p:nvPr/>
        </p:nvSpPr>
        <p:spPr>
          <a:xfrm>
            <a:off x="993912" y="911914"/>
            <a:ext cx="8834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4EC9B0"/>
                </a:solidFill>
                <a:latin typeface="Menlo" panose="020B0609030804020204" pitchFamily="49" charset="0"/>
              </a:rPr>
              <a:t>u</a:t>
            </a:r>
            <a:r>
              <a:rPr lang="es-ES" sz="3200" b="1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buntu:24.04</a:t>
            </a:r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ENTRYPOINT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["echo"]</a:t>
            </a:r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CMD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[”Hola mundo"]</a:t>
            </a:r>
            <a:endParaRPr lang="es-ES" sz="2800" dirty="0"/>
          </a:p>
        </p:txBody>
      </p:sp>
      <p:pic>
        <p:nvPicPr>
          <p:cNvPr id="7" name="Gráfico 6" descr="Preguntas con relleno sólido">
            <a:extLst>
              <a:ext uri="{FF2B5EF4-FFF2-40B4-BE49-F238E27FC236}">
                <a16:creationId xmlns:a16="http://schemas.microsoft.com/office/drawing/2014/main" id="{BD8B7471-A352-8D3D-488F-55F9DAB8C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5098" y="3677983"/>
            <a:ext cx="1036366" cy="103636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924720D-6772-C37F-F3E4-E4F370B916FD}"/>
              </a:ext>
            </a:extLst>
          </p:cNvPr>
          <p:cNvSpPr txBox="1"/>
          <p:nvPr/>
        </p:nvSpPr>
        <p:spPr>
          <a:xfrm>
            <a:off x="2905932" y="3107410"/>
            <a:ext cx="535435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docker build example1 .</a:t>
            </a:r>
          </a:p>
          <a:p>
            <a:pPr marL="342900" indent="-342900">
              <a:buFont typeface="+mj-lt"/>
              <a:buAutoNum type="arabicPeriod"/>
            </a:pPr>
            <a:endParaRPr lang="es-E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docker run example1?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docker run example1 “</a:t>
            </a:r>
            <a:r>
              <a:rPr lang="es-E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Jose</a:t>
            </a: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”?</a:t>
            </a:r>
          </a:p>
        </p:txBody>
      </p:sp>
    </p:spTree>
    <p:extLst>
      <p:ext uri="{BB962C8B-B14F-4D97-AF65-F5344CB8AC3E}">
        <p14:creationId xmlns:p14="http://schemas.microsoft.com/office/powerpoint/2010/main" val="156465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54D3B-F699-0635-0534-CE768A287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A8EA898-9F7D-039E-DF82-3264CBCBC82B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5. Etiquetas: ENTRYPOINT, CMD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1C6395-349B-E8F1-63E7-60BFCA3960F5}"/>
              </a:ext>
            </a:extLst>
          </p:cNvPr>
          <p:cNvSpPr txBox="1"/>
          <p:nvPr/>
        </p:nvSpPr>
        <p:spPr>
          <a:xfrm>
            <a:off x="993912" y="1012653"/>
            <a:ext cx="8834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s-ES" sz="3200" b="1" dirty="0" err="1">
                <a:solidFill>
                  <a:srgbClr val="4EC9B0"/>
                </a:solidFill>
                <a:latin typeface="Menlo" panose="020B0609030804020204" pitchFamily="49" charset="0"/>
              </a:rPr>
              <a:t>ython</a:t>
            </a:r>
            <a:endParaRPr lang="es-ES" sz="3200" b="1" dirty="0">
              <a:solidFill>
                <a:srgbClr val="4EC9B0"/>
              </a:solidFill>
              <a:latin typeface="Menlo" panose="020B0609030804020204" pitchFamily="49" charset="0"/>
            </a:endParaRPr>
          </a:p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WORKDIR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/app</a:t>
            </a:r>
            <a:br>
              <a:rPr lang="es-ES" sz="3200" b="1" dirty="0">
                <a:solidFill>
                  <a:srgbClr val="4EC9B0"/>
                </a:solidFill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COPY 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script.py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/app/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script.py</a:t>
            </a:r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ENTRYPOINT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[”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python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”, “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script.py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”]</a:t>
            </a:r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CMD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[”arg1"]</a:t>
            </a:r>
            <a:endParaRPr lang="es-ES" sz="2800" dirty="0"/>
          </a:p>
        </p:txBody>
      </p:sp>
      <p:pic>
        <p:nvPicPr>
          <p:cNvPr id="7" name="Gráfico 6" descr="Preguntas con relleno sólido">
            <a:extLst>
              <a:ext uri="{FF2B5EF4-FFF2-40B4-BE49-F238E27FC236}">
                <a16:creationId xmlns:a16="http://schemas.microsoft.com/office/drawing/2014/main" id="{A6581B5C-F841-F333-7F20-A60259859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3881" y="4460648"/>
            <a:ext cx="1036366" cy="103636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1D99E91-779B-EF06-2AE2-77CE7A01D17C}"/>
              </a:ext>
            </a:extLst>
          </p:cNvPr>
          <p:cNvSpPr txBox="1"/>
          <p:nvPr/>
        </p:nvSpPr>
        <p:spPr>
          <a:xfrm>
            <a:off x="2838097" y="3843580"/>
            <a:ext cx="673549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docker build example2 .</a:t>
            </a:r>
          </a:p>
          <a:p>
            <a:pPr marL="342900" indent="-342900">
              <a:buFont typeface="+mj-lt"/>
              <a:buAutoNum type="arabicPeriod"/>
            </a:pPr>
            <a:endParaRPr lang="es-E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docker run example2?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docker run example2 </a:t>
            </a:r>
            <a:r>
              <a:rPr lang="es-E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arg_modificado</a:t>
            </a:r>
            <a:endParaRPr lang="es-E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25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141983-C4BF-6D13-C4D8-202F4A8A6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2A75B3-A9C0-6A0C-B737-20BD7A83D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C66852-93D4-305B-CDA2-8712493E4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CAAA858-B298-135E-93C6-A1A72F2CC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C81E8F-F815-E2B5-FFBC-D25B2E8CA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32C64B-B1C2-F931-156D-57B5083B2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61FCC65-3804-B020-B786-6AFBA8FBD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E7AFCD6-0F49-34F2-141D-5A787E1C7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1E923D7-BDCE-9425-6678-2EDD55FE6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C37BE0A-07F5-1F6F-661E-A8BD6C3E3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9C59921-02CF-0758-4BCA-3DBF60FFC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7CCB0D-6C0E-DB36-1CE3-30717DB92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C0C9423-547E-F3C1-4009-0D5289436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4. Build </a:t>
            </a:r>
            <a:r>
              <a:rPr lang="es-ES" sz="5200" dirty="0" err="1">
                <a:solidFill>
                  <a:schemeClr val="tx2"/>
                </a:solidFill>
              </a:rPr>
              <a:t>Context</a:t>
            </a:r>
            <a:endParaRPr lang="es-ES" sz="5200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4DAF22-5E01-EE0C-01CA-9C304FB12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4243478-A16F-C759-0541-EC0395DEB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964E0AD-1475-9B94-7126-D00A2FB66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90BEF66-4CE5-CA29-944F-01F3D42E8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458418C-FD91-A3EC-142F-67D22B70E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814831-C570-87B5-B69F-D0D3A996E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16EDAC6-6D11-D0CE-6A43-B58E73897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3ABB693-AA1D-D899-5206-849BD8229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334E9C2-4151-9D11-9797-E018EF8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256FAC7-702F-F3B8-D052-73710BEB2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7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13C9D0-101F-7B90-2618-32E06E2B7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A382EC-019B-94E2-2783-C79777D51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35657-2DBD-1614-5A8F-F82F6A864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7D21360-B566-23DD-AB7C-A6EFDC16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9119B8-1D18-E7B8-E5EE-181FAAA20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472B1E1-D953-7F59-5076-EAC195DAD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B938197-250C-4304-131E-DBA3B6971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CD7E5F6-EB79-B8E3-4727-577CD6B75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6DD18B7-3CFF-1178-8938-F79620D88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F1EBFA6-3AD8-6B87-31B2-FE2A5FBB6B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DBB072D-E622-CF58-5CCA-6C57C6171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707C14C-5135-8570-CCA0-CAB28C539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0F913EE-77E0-6E13-1925-3B7EDDC54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Docker </a:t>
            </a:r>
            <a:r>
              <a:rPr lang="es-ES" sz="5200" dirty="0" err="1">
                <a:solidFill>
                  <a:schemeClr val="tx2"/>
                </a:solidFill>
              </a:rPr>
              <a:t>Context</a:t>
            </a:r>
            <a:endParaRPr lang="es-ES" sz="5200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273CB56-6AB2-FDB2-0A2E-BB161727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F339387-63B4-7D79-0243-308859B2C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BECA562-023C-8DEE-D45E-F437B245D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D444C59-C440-F9E8-59CA-4EAC8DA07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5D999EA-86DA-695B-D1B1-885A265F2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835E136-25AD-4F50-DCF2-26F35DDA5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392F02E-F025-EA0D-65F4-CD5EE9901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CCC54F5-2CD7-63F1-35FC-27C81C16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021BA35-2F05-FDF9-AC0F-B69369D34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4AEFCFC-47F0-B0A1-D0F1-19B8506B0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887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37A6C-E6F3-027A-2E1E-9DEC695C6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C6A5C699-2A3C-F17F-D0B9-B5A1C89F1D75}"/>
              </a:ext>
            </a:extLst>
          </p:cNvPr>
          <p:cNvSpPr txBox="1"/>
          <p:nvPr/>
        </p:nvSpPr>
        <p:spPr>
          <a:xfrm>
            <a:off x="993912" y="1110353"/>
            <a:ext cx="883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d</a:t>
            </a: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ocker build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4EC9B0"/>
                </a:solidFill>
                <a:latin typeface="Menlo" panose="020B0609030804020204" pitchFamily="49" charset="0"/>
              </a:rPr>
              <a:t>–t mi-imagen </a:t>
            </a:r>
            <a:r>
              <a:rPr lang="es-ES" sz="3600" b="1" dirty="0">
                <a:solidFill>
                  <a:srgbClr val="FF0000"/>
                </a:solidFill>
                <a:latin typeface="Menlo" panose="020B0609030804020204" pitchFamily="49" charset="0"/>
              </a:rPr>
              <a:t>.</a:t>
            </a:r>
            <a:endParaRPr lang="es-ES" sz="3600" dirty="0">
              <a:solidFill>
                <a:srgbClr val="FF0000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1A82735-9FF9-B269-C85B-E570B0FA4BE6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4. Build </a:t>
            </a:r>
            <a:r>
              <a:rPr lang="es-ES" dirty="0" err="1"/>
              <a:t>context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EB4E95-8A7B-D8E0-3D2D-D2691EFB5DBB}"/>
              </a:ext>
            </a:extLst>
          </p:cNvPr>
          <p:cNvSpPr txBox="1"/>
          <p:nvPr/>
        </p:nvSpPr>
        <p:spPr>
          <a:xfrm>
            <a:off x="534775" y="2019727"/>
            <a:ext cx="1123239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Docker build usa el argumento final </a:t>
            </a:r>
            <a:r>
              <a:rPr lang="es-E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“.” 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como ruta del build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Comprime todo ese directorio en un </a:t>
            </a:r>
            <a:r>
              <a:rPr lang="es-ES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tarball</a:t>
            </a:r>
            <a:r>
              <a:rPr lang="es-E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Envía ese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tarball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al Docker daemon.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El docker daemon solo puede acceder a archivos dentro del build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8394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B5FBC-6947-9649-FB47-9BBB76E2C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5E5F071-C4A7-4D85-A109-5C214832FCBF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4. Build </a:t>
            </a:r>
            <a:r>
              <a:rPr lang="es-ES" dirty="0" err="1"/>
              <a:t>context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E5E8358-ACC3-4490-9300-0A61A5EB031D}"/>
              </a:ext>
            </a:extLst>
          </p:cNvPr>
          <p:cNvSpPr txBox="1"/>
          <p:nvPr/>
        </p:nvSpPr>
        <p:spPr>
          <a:xfrm>
            <a:off x="479802" y="1182231"/>
            <a:ext cx="1123239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Dos formas de controlar el build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endParaRPr lang="es-ES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dockerignore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: indicar qué no incluir en el contexto</a:t>
            </a:r>
          </a:p>
          <a:p>
            <a:pPr lvl="3"/>
            <a:r>
              <a:rPr lang="es-E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.</a:t>
            </a:r>
            <a:r>
              <a:rPr lang="es-E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dockerignore</a:t>
            </a:r>
            <a:endParaRPr lang="es-ES" sz="280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r>
              <a:rPr lang="es-E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*.log</a:t>
            </a:r>
          </a:p>
          <a:p>
            <a:pPr lvl="3"/>
            <a:r>
              <a:rPr lang="es-E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*.</a:t>
            </a:r>
            <a:r>
              <a:rPr lang="es-E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</a:t>
            </a:r>
            <a:endParaRPr lang="es-ES" sz="280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r>
              <a:rPr lang="es-E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node_modules</a:t>
            </a:r>
            <a:r>
              <a:rPr lang="es-E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  <a:p>
            <a:pPr lvl="3"/>
            <a:r>
              <a:rPr lang="es-E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E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s-E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  <a:p>
            <a:pPr lvl="1"/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En vez de usar . usar un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subidrectorio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./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b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build -t mi-imagen ./</a:t>
            </a:r>
            <a:r>
              <a:rPr lang="es-E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endParaRPr lang="es-ES" sz="280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491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AF440-1F1D-4301-6D87-DBFD93CD6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56F49BD-1D70-CF2A-DB57-BA5F6887BEFD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4. Build </a:t>
            </a:r>
            <a:r>
              <a:rPr lang="es-ES" dirty="0" err="1"/>
              <a:t>context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2C8D5D-F3A7-B2CC-1669-AA717C6C1BA3}"/>
              </a:ext>
            </a:extLst>
          </p:cNvPr>
          <p:cNvSpPr txBox="1"/>
          <p:nvPr/>
        </p:nvSpPr>
        <p:spPr>
          <a:xfrm>
            <a:off x="619287" y="855213"/>
            <a:ext cx="111981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Estructura de directorios de un proyecto Docker:</a:t>
            </a:r>
            <a:endParaRPr lang="es-ES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105D158-ADAB-005A-18B1-0F6CD08AA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719" y="1552648"/>
            <a:ext cx="4709010" cy="35955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8D1BF21-BFC1-D869-2F99-B3C1E54F2744}"/>
              </a:ext>
            </a:extLst>
          </p:cNvPr>
          <p:cNvSpPr txBox="1"/>
          <p:nvPr/>
        </p:nvSpPr>
        <p:spPr>
          <a:xfrm>
            <a:off x="1580719" y="5356779"/>
            <a:ext cx="5346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docker build -t mi-imagen ./</a:t>
            </a:r>
            <a:r>
              <a:rPr lang="es-E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endParaRPr lang="es-E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521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2038B-9EA3-CE99-A721-D368A50AC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Reseña de cliente contorno">
            <a:extLst>
              <a:ext uri="{FF2B5EF4-FFF2-40B4-BE49-F238E27FC236}">
                <a16:creationId xmlns:a16="http://schemas.microsoft.com/office/drawing/2014/main" id="{DA139022-00AD-7B0F-61CF-B86B9BBEF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881930"/>
            <a:ext cx="3093388" cy="309338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DC3E7CE-9691-2FAF-76CB-0BB28B277F69}"/>
              </a:ext>
            </a:extLst>
          </p:cNvPr>
          <p:cNvSpPr txBox="1"/>
          <p:nvPr/>
        </p:nvSpPr>
        <p:spPr>
          <a:xfrm>
            <a:off x="5308684" y="3079489"/>
            <a:ext cx="6176776" cy="698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3200" dirty="0">
                <a:solidFill>
                  <a:schemeClr val="tx2"/>
                </a:solidFill>
              </a:rPr>
              <a:t>¿</a:t>
            </a:r>
            <a:r>
              <a:rPr lang="en-US" sz="3200" dirty="0" err="1">
                <a:solidFill>
                  <a:schemeClr val="tx2"/>
                </a:solidFill>
              </a:rPr>
              <a:t>Preguntas</a:t>
            </a:r>
            <a:r>
              <a:rPr lang="en-US" sz="3200" dirty="0">
                <a:solidFill>
                  <a:schemeClr val="tx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82353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B49141-8A46-DC5A-AC3D-DEA8F6DF4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Image Security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Buenas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prácticas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687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C27DB-CD89-466B-2CFF-D1D2D5826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C66D9-879B-D984-B5A2-9E6FFA8A3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1. Utilizar imágenes mínimas y de confianza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0C64958-A62D-87E0-6638-536E56866C9E}"/>
              </a:ext>
            </a:extLst>
          </p:cNvPr>
          <p:cNvSpPr txBox="1"/>
          <p:nvPr/>
        </p:nvSpPr>
        <p:spPr>
          <a:xfrm>
            <a:off x="993912" y="1120676"/>
            <a:ext cx="103945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Utilizar imágenes mínimas (como las variantes basadas en Alpine) siempre que sea posible: Estas deberían contener menos paquetes, lo que reduce su superficie de ataque.</a:t>
            </a:r>
            <a:br>
              <a:rPr lang="es-ES" sz="2800" dirty="0"/>
            </a:b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Puedes encontrar imágenes de confianza filtrando mediante las opciones “</a:t>
            </a:r>
            <a:r>
              <a:rPr lang="es-ES" sz="2800" i="1" dirty="0"/>
              <a:t>Docker </a:t>
            </a:r>
            <a:r>
              <a:rPr lang="es-ES" sz="2800" i="1" dirty="0" err="1"/>
              <a:t>Official</a:t>
            </a:r>
            <a:r>
              <a:rPr lang="es-ES" sz="2800" i="1" dirty="0"/>
              <a:t> </a:t>
            </a:r>
            <a:r>
              <a:rPr lang="es-ES" sz="2800" i="1" dirty="0" err="1"/>
              <a:t>Image</a:t>
            </a:r>
            <a:r>
              <a:rPr lang="es-ES" sz="2800" dirty="0"/>
              <a:t>” y “</a:t>
            </a:r>
            <a:r>
              <a:rPr lang="es-ES" sz="2800" i="1" dirty="0" err="1"/>
              <a:t>Verified</a:t>
            </a:r>
            <a:r>
              <a:rPr lang="es-ES" sz="2800" i="1" dirty="0"/>
              <a:t> Publisher</a:t>
            </a:r>
            <a:r>
              <a:rPr lang="es-ES" sz="2800" dirty="0"/>
              <a:t>” en Docker Hub.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62260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6BD2B-9A76-DC83-6CE9-0FC98ADC1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2222E-237B-C49F-D668-D9EA475B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0394523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2. </a:t>
            </a:r>
            <a:r>
              <a:rPr lang="es-ES" sz="4400" dirty="0"/>
              <a:t>Reconstruir regularmente las imágenes.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65759BC-C170-F1E5-998B-B326FC6A45C7}"/>
              </a:ext>
            </a:extLst>
          </p:cNvPr>
          <p:cNvSpPr txBox="1"/>
          <p:nvPr/>
        </p:nvSpPr>
        <p:spPr>
          <a:xfrm>
            <a:off x="993912" y="1120676"/>
            <a:ext cx="103945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Reconstruye regularmente tus imágenes para asegurarte de que incluyen paquetes y dependencias actualizados.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Las imágenes construidas son inmutables, por lo que las correcciones de errores de paquetes y los parches de seguridad publicados después de su construcción no llegarán a sus contenedores en ejecución.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Puedes automatizar el proceso de construcción de contenedores utilizando una herramienta como </a:t>
            </a:r>
            <a:r>
              <a:rPr lang="es-ES" sz="2800" dirty="0" err="1"/>
              <a:t>Watchtower</a:t>
            </a:r>
            <a:r>
              <a:rPr lang="es-E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53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A669D-630D-9E2A-D549-24DAE1BF7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53A19-5D1F-AA97-6EF1-2655789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109517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3. </a:t>
            </a:r>
            <a:r>
              <a:rPr lang="es-ES" sz="4400" dirty="0"/>
              <a:t>Utilizar escáneres de vulnerabilidad de imágenes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871D12-67FA-2609-F4C9-460E5BEECD6D}"/>
              </a:ext>
            </a:extLst>
          </p:cNvPr>
          <p:cNvSpPr txBox="1"/>
          <p:nvPr/>
        </p:nvSpPr>
        <p:spPr>
          <a:xfrm>
            <a:off x="993912" y="1120676"/>
            <a:ext cx="105964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Existen herramientas capaces de identificar qué paquetes está utilizando la imagen, si contienen alguna vulnerabilidad y cómo solucionar el problema.</a:t>
            </a:r>
            <a:br>
              <a:rPr lang="es-ES" sz="2800" dirty="0"/>
            </a:b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Es una buena idea incluir estas herramientas en la CI/CD.</a:t>
            </a:r>
          </a:p>
        </p:txBody>
      </p:sp>
    </p:spTree>
    <p:extLst>
      <p:ext uri="{BB962C8B-B14F-4D97-AF65-F5344CB8AC3E}">
        <p14:creationId xmlns:p14="http://schemas.microsoft.com/office/powerpoint/2010/main" val="376352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57C9C-B81F-318E-CE1C-99CB2E094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8BFA3-111A-1001-3E2F-A73CFB9D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109517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4. </a:t>
            </a:r>
            <a:r>
              <a:rPr lang="es-ES" sz="4400" dirty="0"/>
              <a:t>Docker </a:t>
            </a:r>
            <a:r>
              <a:rPr lang="es-ES" sz="4400" dirty="0" err="1"/>
              <a:t>content</a:t>
            </a:r>
            <a:r>
              <a:rPr lang="es-ES" sz="4400" dirty="0"/>
              <a:t> trust 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2F06DAD-5990-D163-ED87-79881735917E}"/>
              </a:ext>
            </a:extLst>
          </p:cNvPr>
          <p:cNvSpPr txBox="1"/>
          <p:nvPr/>
        </p:nvSpPr>
        <p:spPr>
          <a:xfrm>
            <a:off x="993912" y="1120676"/>
            <a:ext cx="109645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Docker Content Trust es un mecanismo para firmar y verificar imágenes. </a:t>
            </a:r>
            <a:br>
              <a:rPr lang="es-ES" sz="2800" dirty="0"/>
            </a:b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Los creadores de la imagen pueden firmarla para demostrar que son de su autoría; los consumidores que extraen imágenes pueden verificar la confianza comparando la firma pública de la imagen.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Con este mecanismo, antes de iniciar un contenedor, puedes comprobar que un atacante no ha subido contenido malicioso o interceptado la descarga de la imagen.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20576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E7FF2-7739-DF43-7101-5336C33E0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23EC7-7866-632A-A835-8D2C4BC0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109517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5</a:t>
            </a:r>
            <a:r>
              <a:rPr lang="es-ES" sz="4400" dirty="0"/>
              <a:t>. </a:t>
            </a:r>
            <a:r>
              <a:rPr lang="es-ES" sz="4400" dirty="0" err="1"/>
              <a:t>Lint</a:t>
            </a:r>
            <a:r>
              <a:rPr lang="es-ES" sz="4400" dirty="0"/>
              <a:t> </a:t>
            </a:r>
            <a:r>
              <a:rPr lang="es-ES" sz="4400" dirty="0" err="1"/>
              <a:t>Dockerfiles</a:t>
            </a:r>
            <a:r>
              <a:rPr lang="es-ES" sz="4400" dirty="0"/>
              <a:t>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09E7BE5-2754-785F-4FF9-BD667B682B7E}"/>
              </a:ext>
            </a:extLst>
          </p:cNvPr>
          <p:cNvSpPr txBox="1"/>
          <p:nvPr/>
        </p:nvSpPr>
        <p:spPr>
          <a:xfrm>
            <a:off x="993912" y="1120676"/>
            <a:ext cx="109645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Los comprobadores de código como </a:t>
            </a:r>
            <a:r>
              <a:rPr lang="es-ES" sz="2800" dirty="0" err="1"/>
              <a:t>Hadolint</a:t>
            </a:r>
            <a:r>
              <a:rPr lang="es-ES" sz="2800" dirty="0"/>
              <a:t> comprueban las instrucciones de tu Dockerfile y señalan cualquier problema que contravenga las mejores prácticas.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Corregir los problemas </a:t>
            </a:r>
            <a:r>
              <a:rPr lang="es-ES" sz="2800" u="sng" dirty="0"/>
              <a:t>detectados antes de la construcción de la imagen</a:t>
            </a:r>
            <a:r>
              <a:rPr lang="es-ES" sz="2800" dirty="0"/>
              <a:t> ayudará a garantizar que tus imágenes sean seguras y fiables. Este es otro proceso que puedes incorporar a los procesos de CI.</a:t>
            </a:r>
          </a:p>
        </p:txBody>
      </p:sp>
    </p:spTree>
    <p:extLst>
      <p:ext uri="{BB962C8B-B14F-4D97-AF65-F5344CB8AC3E}">
        <p14:creationId xmlns:p14="http://schemas.microsoft.com/office/powerpoint/2010/main" val="266300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FE4EF-F308-C78E-828A-044366053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3175E-72EA-D629-EEB1-A4F0B3B93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Docker </a:t>
            </a:r>
            <a:r>
              <a:rPr lang="es-ES" dirty="0" err="1"/>
              <a:t>Context</a:t>
            </a:r>
            <a:endParaRPr lang="es-ES" dirty="0"/>
          </a:p>
        </p:txBody>
      </p:sp>
      <p:sp>
        <p:nvSpPr>
          <p:cNvPr id="4" name="Marcador de contenido 9">
            <a:extLst>
              <a:ext uri="{FF2B5EF4-FFF2-40B4-BE49-F238E27FC236}">
                <a16:creationId xmlns:a16="http://schemas.microsoft.com/office/drawing/2014/main" id="{9902C25C-60B2-8BD4-C90A-FEAD0EB58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962063"/>
            <a:ext cx="10616197" cy="519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Herramienta que me permite manejar múltiples entornos de Docker. </a:t>
            </a:r>
          </a:p>
        </p:txBody>
      </p:sp>
      <p:pic>
        <p:nvPicPr>
          <p:cNvPr id="1026" name="Picture 2" descr="Using Docker Contexts for Remote Builds">
            <a:extLst>
              <a:ext uri="{FF2B5EF4-FFF2-40B4-BE49-F238E27FC236}">
                <a16:creationId xmlns:a16="http://schemas.microsoft.com/office/drawing/2014/main" id="{DFBEAE72-7C3E-5F55-F1A7-1E922FD5E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790" y="1379923"/>
            <a:ext cx="8990420" cy="359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7A1C606-8459-8047-DA63-A62F53D8EFDA}"/>
              </a:ext>
            </a:extLst>
          </p:cNvPr>
          <p:cNvSpPr txBox="1"/>
          <p:nvPr/>
        </p:nvSpPr>
        <p:spPr>
          <a:xfrm>
            <a:off x="993912" y="4978041"/>
            <a:ext cx="96665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Consideraciones:</a:t>
            </a:r>
          </a:p>
          <a:p>
            <a:pPr marL="514350" indent="-514350">
              <a:buAutoNum type="arabicPeriod"/>
            </a:pPr>
            <a:r>
              <a:rPr lang="es-ES" sz="2800" dirty="0"/>
              <a:t>Los volúmenes deben ser con ruta absoluta en el servidor.</a:t>
            </a:r>
          </a:p>
          <a:p>
            <a:pPr marL="514350" indent="-514350">
              <a:buAutoNum type="arabicPeriod"/>
            </a:pPr>
            <a:r>
              <a:rPr lang="es-ES" sz="2800" dirty="0"/>
              <a:t>El docker </a:t>
            </a:r>
            <a:r>
              <a:rPr lang="es-ES" sz="2800" dirty="0" err="1"/>
              <a:t>context</a:t>
            </a:r>
            <a:r>
              <a:rPr lang="es-ES" sz="2800" dirty="0"/>
              <a:t> del server es importante.</a:t>
            </a:r>
          </a:p>
        </p:txBody>
      </p:sp>
    </p:spTree>
    <p:extLst>
      <p:ext uri="{BB962C8B-B14F-4D97-AF65-F5344CB8AC3E}">
        <p14:creationId xmlns:p14="http://schemas.microsoft.com/office/powerpoint/2010/main" val="428813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78C93-0E2D-A8F9-0C74-782723FB2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246E1-B37C-1DC2-28FC-47CCCCB0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Docker </a:t>
            </a:r>
            <a:r>
              <a:rPr lang="es-ES" dirty="0" err="1"/>
              <a:t>Context</a:t>
            </a:r>
            <a:endParaRPr lang="es-ES" dirty="0"/>
          </a:p>
        </p:txBody>
      </p:sp>
      <p:sp>
        <p:nvSpPr>
          <p:cNvPr id="4" name="Marcador de contenido 9">
            <a:extLst>
              <a:ext uri="{FF2B5EF4-FFF2-40B4-BE49-F238E27FC236}">
                <a16:creationId xmlns:a16="http://schemas.microsoft.com/office/drawing/2014/main" id="{E1F66616-B8B3-4A2F-344C-70BAAFB44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1" y="809438"/>
            <a:ext cx="10616197" cy="519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Definición de contextos para el curso Docker25: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9A7EA69-6479-4600-CCF6-E253696561C8}"/>
              </a:ext>
            </a:extLst>
          </p:cNvPr>
          <p:cNvSpPr txBox="1"/>
          <p:nvPr/>
        </p:nvSpPr>
        <p:spPr>
          <a:xfrm>
            <a:off x="1013241" y="1480974"/>
            <a:ext cx="44060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Contexto: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Configuración Docker del laboratorio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7590F15-34A5-181B-747D-03349CF7A0DF}"/>
              </a:ext>
            </a:extLst>
          </p:cNvPr>
          <p:cNvSpPr txBox="1"/>
          <p:nvPr/>
        </p:nvSpPr>
        <p:spPr>
          <a:xfrm>
            <a:off x="1013241" y="3018045"/>
            <a:ext cx="3880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Contexto: </a:t>
            </a:r>
            <a:r>
              <a:rPr lang="es-ES" sz="2800" b="1" dirty="0" err="1"/>
              <a:t>rootless</a:t>
            </a:r>
            <a:endParaRPr lang="es-E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Rootless</a:t>
            </a:r>
            <a:endParaRPr lang="es-ES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1A81473-9E42-40BE-7B9D-A41CA71E09B9}"/>
              </a:ext>
            </a:extLst>
          </p:cNvPr>
          <p:cNvSpPr txBox="1"/>
          <p:nvPr/>
        </p:nvSpPr>
        <p:spPr>
          <a:xfrm>
            <a:off x="5794513" y="2804301"/>
            <a:ext cx="3880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Contexto: </a:t>
            </a:r>
            <a:r>
              <a:rPr lang="es-ES" sz="2800" b="1" dirty="0" err="1"/>
              <a:t>rmap</a:t>
            </a:r>
            <a:endParaRPr lang="es-E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Isolate</a:t>
            </a:r>
            <a:r>
              <a:rPr lang="es-ES" sz="2800" dirty="0"/>
              <a:t> containers con user </a:t>
            </a:r>
            <a:r>
              <a:rPr lang="es-ES" sz="2800" dirty="0" err="1"/>
              <a:t>namespaces</a:t>
            </a:r>
            <a:endParaRPr lang="es-ES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3E8608E-5B07-184A-A276-E5AC06B1B13D}"/>
              </a:ext>
            </a:extLst>
          </p:cNvPr>
          <p:cNvSpPr txBox="1"/>
          <p:nvPr/>
        </p:nvSpPr>
        <p:spPr>
          <a:xfrm>
            <a:off x="5794511" y="1432290"/>
            <a:ext cx="3880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Contexto: inseguro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Docker inseguro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650795B-6AB2-BD7E-1038-A753FB5C985F}"/>
              </a:ext>
            </a:extLst>
          </p:cNvPr>
          <p:cNvSpPr txBox="1"/>
          <p:nvPr/>
        </p:nvSpPr>
        <p:spPr>
          <a:xfrm>
            <a:off x="1013241" y="4350220"/>
            <a:ext cx="3880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Contexto: </a:t>
            </a:r>
            <a:r>
              <a:rPr lang="es-ES" sz="2800" b="1" dirty="0" err="1"/>
              <a:t>cap</a:t>
            </a:r>
            <a:endParaRPr lang="es-E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Capabilities</a:t>
            </a:r>
            <a:endParaRPr lang="es-ES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223D9EB-DDE0-E054-43A1-0D492D965CCE}"/>
              </a:ext>
            </a:extLst>
          </p:cNvPr>
          <p:cNvSpPr txBox="1"/>
          <p:nvPr/>
        </p:nvSpPr>
        <p:spPr>
          <a:xfrm>
            <a:off x="5794513" y="4350220"/>
            <a:ext cx="3880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Contexto: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5273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6" grpId="0"/>
      <p:bldP spid="7" grpId="0"/>
      <p:bldP spid="8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CFBEE-F0C2-9C3D-9AAD-1C13FE875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CEAB9-7856-CCA4-8A0F-BFE9EC8FC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Docker </a:t>
            </a:r>
            <a:r>
              <a:rPr lang="es-ES" dirty="0" err="1"/>
              <a:t>Context</a:t>
            </a:r>
            <a:endParaRPr lang="es-ES" dirty="0"/>
          </a:p>
        </p:txBody>
      </p:sp>
      <p:sp>
        <p:nvSpPr>
          <p:cNvPr id="4" name="Marcador de contenido 9">
            <a:extLst>
              <a:ext uri="{FF2B5EF4-FFF2-40B4-BE49-F238E27FC236}">
                <a16:creationId xmlns:a16="http://schemas.microsoft.com/office/drawing/2014/main" id="{286F88D5-BB65-D650-36C9-2B319F9E5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1" y="809438"/>
            <a:ext cx="10616197" cy="519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Forma de trabajar para probar diferentes configuraciones de </a:t>
            </a:r>
            <a:r>
              <a:rPr lang="es-ES" sz="2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dockerd</a:t>
            </a:r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C42C3AA-2E68-59AE-2709-E4B6899A79DA}"/>
              </a:ext>
            </a:extLst>
          </p:cNvPr>
          <p:cNvSpPr txBox="1"/>
          <p:nvPr/>
        </p:nvSpPr>
        <p:spPr>
          <a:xfrm>
            <a:off x="993911" y="1607239"/>
            <a:ext cx="103774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Probando elevación de privilegios (lab3):</a:t>
            </a:r>
            <a:br>
              <a:rPr lang="es-ES" sz="2800" dirty="0"/>
            </a:br>
            <a:endParaRPr lang="es-ES" sz="2800" dirty="0"/>
          </a:p>
          <a:p>
            <a:pPr marL="457200" indent="-457200">
              <a:buFont typeface="+mj-lt"/>
              <a:buAutoNum type="arabicPeriod"/>
            </a:pPr>
            <a:r>
              <a:rPr lang="es-ES" sz="2800" dirty="0"/>
              <a:t>docker </a:t>
            </a:r>
            <a:r>
              <a:rPr lang="es-ES" sz="2800" dirty="0" err="1"/>
              <a:t>context</a:t>
            </a:r>
            <a:r>
              <a:rPr lang="es-ES" sz="2800" dirty="0"/>
              <a:t> use inseguro    =&gt; Realizar test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800" dirty="0"/>
              <a:t>docker </a:t>
            </a:r>
            <a:r>
              <a:rPr lang="es-ES" sz="2800" dirty="0" err="1"/>
              <a:t>context</a:t>
            </a:r>
            <a:r>
              <a:rPr lang="es-ES" sz="2800" dirty="0"/>
              <a:t> use default       =&gt; Realizar test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800" dirty="0"/>
              <a:t>docker </a:t>
            </a:r>
            <a:r>
              <a:rPr lang="es-ES" sz="2800" dirty="0" err="1"/>
              <a:t>context</a:t>
            </a:r>
            <a:r>
              <a:rPr lang="es-ES" sz="2800" dirty="0"/>
              <a:t> use </a:t>
            </a:r>
            <a:r>
              <a:rPr lang="es-ES" sz="2800" dirty="0" err="1"/>
              <a:t>rootless</a:t>
            </a:r>
            <a:r>
              <a:rPr lang="es-ES" sz="2800" dirty="0"/>
              <a:t>     =&gt; Realizar test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800" dirty="0"/>
              <a:t>Extender los laboratorios           =&gt; ¿Contexto Windows?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577DE62-9EA7-6852-35E7-0259F88784DE}"/>
              </a:ext>
            </a:extLst>
          </p:cNvPr>
          <p:cNvSpPr txBox="1"/>
          <p:nvPr/>
        </p:nvSpPr>
        <p:spPr>
          <a:xfrm>
            <a:off x="993911" y="4563236"/>
            <a:ext cx="97305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Problemas: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Dificultad para crear instancias.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AWS no es un requisito para el curso.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Configuraciones de los laboratorios se solapan. </a:t>
            </a:r>
            <a:r>
              <a:rPr lang="es-ES" sz="2800" dirty="0" err="1"/>
              <a:t>Rootless</a:t>
            </a:r>
            <a:r>
              <a:rPr lang="es-ES" sz="2800" dirty="0"/>
              <a:t> y </a:t>
            </a:r>
            <a:r>
              <a:rPr lang="es-ES" sz="2800" dirty="0" err="1"/>
              <a:t>namespace-map</a:t>
            </a:r>
            <a:r>
              <a:rPr lang="es-E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894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B5713-4C7C-7F09-509A-3F961EC55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B3328-C8FE-B9A9-7F40-AD6E6AD4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Docker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Marcador de contenido 9">
            <a:extLst>
              <a:ext uri="{FF2B5EF4-FFF2-40B4-BE49-F238E27FC236}">
                <a16:creationId xmlns:a16="http://schemas.microsoft.com/office/drawing/2014/main" id="{C60FD642-8E02-2648-9C15-5600D2D47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792603"/>
            <a:ext cx="10616197" cy="519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Solución: 6 contextos definidos</a:t>
            </a:r>
            <a:endParaRPr lang="es-ES" sz="2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598CE1C-39EE-3D3F-CB91-FEE1B1025F7F}"/>
              </a:ext>
            </a:extLst>
          </p:cNvPr>
          <p:cNvSpPr txBox="1"/>
          <p:nvPr/>
        </p:nvSpPr>
        <p:spPr>
          <a:xfrm>
            <a:off x="1075507" y="1443841"/>
            <a:ext cx="104530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Usuario inti: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Contexto default:      </a:t>
            </a:r>
            <a:r>
              <a:rPr lang="es-ES" sz="2800" i="1" dirty="0">
                <a:latin typeface="Calibri" panose="020F0502020204030204" pitchFamily="34" charset="0"/>
                <a:cs typeface="Calibri" panose="020F0502020204030204" pitchFamily="34" charset="0"/>
              </a:rPr>
              <a:t>Configuración Docker del laboratorio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Contexto inseguro:    </a:t>
            </a:r>
            <a:r>
              <a:rPr lang="es-ES" sz="2800" i="1" dirty="0">
                <a:latin typeface="Calibri" panose="020F0502020204030204" pitchFamily="34" charset="0"/>
                <a:cs typeface="Calibri" panose="020F0502020204030204" pitchFamily="34" charset="0"/>
              </a:rPr>
              <a:t>docker25-inti-</a:t>
            </a:r>
            <a:r>
              <a:rPr lang="es-ES" sz="2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inseguro</a:t>
            </a:r>
            <a:r>
              <a:rPr lang="es-ES" sz="2800" i="1" dirty="0">
                <a:latin typeface="Calibri" panose="020F0502020204030204" pitchFamily="34" charset="0"/>
                <a:cs typeface="Calibri" panose="020F0502020204030204" pitchFamily="34" charset="0"/>
              </a:rPr>
              <a:t>.jpaniorte.com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Contexto </a:t>
            </a:r>
            <a:r>
              <a:rPr lang="es-E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rootless</a:t>
            </a:r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:     </a:t>
            </a:r>
            <a:r>
              <a:rPr lang="es-ES" sz="2800" i="1" dirty="0">
                <a:latin typeface="Calibri" panose="020F0502020204030204" pitchFamily="34" charset="0"/>
                <a:cs typeface="Calibri" panose="020F0502020204030204" pitchFamily="34" charset="0"/>
              </a:rPr>
              <a:t>docker25-inti-</a:t>
            </a:r>
            <a:r>
              <a:rPr lang="es-ES" sz="2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rootless</a:t>
            </a:r>
            <a:r>
              <a:rPr lang="es-ES" sz="2800" i="1" dirty="0">
                <a:latin typeface="Calibri" panose="020F0502020204030204" pitchFamily="34" charset="0"/>
                <a:cs typeface="Calibri" panose="020F0502020204030204" pitchFamily="34" charset="0"/>
              </a:rPr>
              <a:t>.jpaniorte.com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Contexto </a:t>
            </a:r>
            <a:r>
              <a:rPr lang="es-E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rmap</a:t>
            </a:r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:          </a:t>
            </a:r>
            <a:r>
              <a:rPr lang="es-ES" sz="2800" i="1" dirty="0">
                <a:latin typeface="Calibri" panose="020F0502020204030204" pitchFamily="34" charset="0"/>
                <a:cs typeface="Calibri" panose="020F0502020204030204" pitchFamily="34" charset="0"/>
              </a:rPr>
              <a:t>docker25-inti-</a:t>
            </a:r>
            <a:r>
              <a:rPr lang="es-ES" sz="2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rmap</a:t>
            </a:r>
            <a:r>
              <a:rPr lang="es-ES" sz="2800" i="1" dirty="0">
                <a:latin typeface="Calibri" panose="020F0502020204030204" pitchFamily="34" charset="0"/>
                <a:cs typeface="Calibri" panose="020F0502020204030204" pitchFamily="34" charset="0"/>
              </a:rPr>
              <a:t>.jpaniorte.com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Contexto </a:t>
            </a:r>
            <a:r>
              <a:rPr lang="es-E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cap</a:t>
            </a:r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:             </a:t>
            </a:r>
            <a:r>
              <a:rPr lang="es-ES" sz="2800" i="1" dirty="0">
                <a:latin typeface="Calibri" panose="020F0502020204030204" pitchFamily="34" charset="0"/>
                <a:cs typeface="Calibri" panose="020F0502020204030204" pitchFamily="34" charset="0"/>
              </a:rPr>
              <a:t>docker25-inti-</a:t>
            </a:r>
            <a:r>
              <a:rPr lang="es-ES" sz="2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</a:t>
            </a:r>
            <a:r>
              <a:rPr lang="es-ES" sz="2800" i="1" dirty="0">
                <a:latin typeface="Calibri" panose="020F0502020204030204" pitchFamily="34" charset="0"/>
                <a:cs typeface="Calibri" panose="020F0502020204030204" pitchFamily="34" charset="0"/>
              </a:rPr>
              <a:t>.jpaniorte.com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Contexto remoto1:    </a:t>
            </a:r>
            <a:r>
              <a:rPr lang="es-ES" sz="2800" i="1" dirty="0">
                <a:latin typeface="Calibri" panose="020F0502020204030204" pitchFamily="34" charset="0"/>
                <a:cs typeface="Calibri" panose="020F0502020204030204" pitchFamily="34" charset="0"/>
              </a:rPr>
              <a:t>docker25-inti.jpaniorte.com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EBB87F4-ED9D-8C7A-F046-55A118FB7236}"/>
              </a:ext>
            </a:extLst>
          </p:cNvPr>
          <p:cNvSpPr txBox="1"/>
          <p:nvPr/>
        </p:nvSpPr>
        <p:spPr>
          <a:xfrm>
            <a:off x="1075507" y="4803076"/>
            <a:ext cx="1045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Forma rápida de crear contexto (sin 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moficar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.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ssh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23C4FE0-64E8-9D03-2DAE-3D407AEB3BD7}"/>
              </a:ext>
            </a:extLst>
          </p:cNvPr>
          <p:cNvSpPr txBox="1"/>
          <p:nvPr/>
        </p:nvSpPr>
        <p:spPr>
          <a:xfrm>
            <a:off x="1411448" y="5203186"/>
            <a:ext cx="101170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</a:t>
            </a:r>
            <a:r>
              <a:rPr lang="es-ES" sz="28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es-E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s-E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s-E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inseguro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--docker \</a:t>
            </a:r>
          </a:p>
          <a:p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"host=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ssh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://ubuntu@docker25-inti-</a:t>
            </a:r>
            <a:r>
              <a:rPr lang="es-E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inseguro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.jpaniorte.com” \</a:t>
            </a:r>
            <a:b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“key=/ruta/clave/privada”</a:t>
            </a:r>
          </a:p>
          <a:p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69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F408F-E593-F0B2-40F1-8531C8114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C9052-60CD-A92F-63D5-7344F5EB1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Docker </a:t>
            </a:r>
            <a:r>
              <a:rPr lang="es-ES" dirty="0" err="1"/>
              <a:t>Context</a:t>
            </a:r>
            <a:endParaRPr lang="es-ES" dirty="0"/>
          </a:p>
        </p:txBody>
      </p:sp>
      <p:sp>
        <p:nvSpPr>
          <p:cNvPr id="4" name="Marcador de contenido 9">
            <a:extLst>
              <a:ext uri="{FF2B5EF4-FFF2-40B4-BE49-F238E27FC236}">
                <a16:creationId xmlns:a16="http://schemas.microsoft.com/office/drawing/2014/main" id="{E0B61993-AA72-97B5-792A-4D260BD77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847311"/>
            <a:ext cx="10616197" cy="519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Recomendaciones</a:t>
            </a:r>
            <a:endParaRPr lang="es-ES" sz="2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40042E2-275F-7D7A-F7D3-2CF4D5E3DE20}"/>
              </a:ext>
            </a:extLst>
          </p:cNvPr>
          <p:cNvSpPr txBox="1"/>
          <p:nvPr/>
        </p:nvSpPr>
        <p:spPr>
          <a:xfrm>
            <a:off x="993911" y="1471910"/>
            <a:ext cx="1061619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1. Usar Ubuntu.</a:t>
            </a:r>
          </a:p>
          <a:p>
            <a:r>
              <a:rPr lang="es-ES" sz="2800" dirty="0"/>
              <a:t>2. Configuración del </a:t>
            </a:r>
            <a:r>
              <a:rPr lang="es-ES" sz="2800" dirty="0" err="1"/>
              <a:t>dockerd</a:t>
            </a:r>
            <a:r>
              <a:rPr lang="es-ES" sz="2800" dirty="0"/>
              <a:t> según indique el laboratorio: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/>
              <a:t>SSH a la máquina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/>
              <a:t>Configuración del </a:t>
            </a:r>
            <a:r>
              <a:rPr lang="es-ES" sz="2800" dirty="0" err="1"/>
              <a:t>daemond</a:t>
            </a:r>
            <a:endParaRPr lang="es-E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/>
              <a:t>Cierro la terminal</a:t>
            </a:r>
          </a:p>
          <a:p>
            <a:pPr marL="285750" indent="-285750">
              <a:buFontTx/>
              <a:buChar char="-"/>
            </a:pPr>
            <a:endParaRPr lang="es-ES" sz="2800" dirty="0"/>
          </a:p>
          <a:p>
            <a:r>
              <a:rPr lang="es-ES" sz="2800" dirty="0"/>
              <a:t>3. Pruebas y </a:t>
            </a:r>
            <a:r>
              <a:rPr lang="es-ES" sz="2800" dirty="0" err="1"/>
              <a:t>tests</a:t>
            </a:r>
            <a:r>
              <a:rPr lang="es-ES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/>
              <a:t>Docker </a:t>
            </a:r>
            <a:r>
              <a:rPr lang="es-ES" sz="2800" dirty="0" err="1"/>
              <a:t>context</a:t>
            </a:r>
            <a:r>
              <a:rPr lang="es-ES" sz="2800" dirty="0"/>
              <a:t> use &lt;contexto&gt;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/>
              <a:t>Prueba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/>
              <a:t>Docker </a:t>
            </a:r>
            <a:r>
              <a:rPr lang="es-ES" sz="2800" dirty="0" err="1"/>
              <a:t>context</a:t>
            </a:r>
            <a:r>
              <a:rPr lang="es-ES" sz="2800" dirty="0"/>
              <a:t> use &lt;</a:t>
            </a:r>
            <a:r>
              <a:rPr lang="es-ES" sz="2800" dirty="0" err="1"/>
              <a:t>otro_contexto</a:t>
            </a:r>
            <a:r>
              <a:rPr lang="es-ES" sz="2800" dirty="0"/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/>
              <a:t>Prueba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76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9CB61-4EAB-B412-A6F0-20EF62C81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3D2D7-DD84-5732-3827-A6872F30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163817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Hoja de ruta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9429069-8A39-01B7-58D4-E8B942F7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869" y="786669"/>
            <a:ext cx="7838262" cy="461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345BC19-AE09-8652-CFDD-EBB730F2EFF7}"/>
              </a:ext>
            </a:extLst>
          </p:cNvPr>
          <p:cNvSpPr txBox="1"/>
          <p:nvPr/>
        </p:nvSpPr>
        <p:spPr>
          <a:xfrm>
            <a:off x="993911" y="5934670"/>
            <a:ext cx="917969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Recordatorio: </a:t>
            </a:r>
            <a:b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Si tienes usuario de 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, puedes levantar las máquinas de los contextos a demanda.</a:t>
            </a:r>
          </a:p>
          <a:p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2718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9220</TotalTime>
  <Words>1878</Words>
  <Application>Microsoft Macintosh PowerPoint</Application>
  <PresentationFormat>Panorámica</PresentationFormat>
  <Paragraphs>262</Paragraphs>
  <Slides>39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9" baseType="lpstr">
      <vt:lpstr>Aptos</vt:lpstr>
      <vt:lpstr>Aptos Display</vt:lpstr>
      <vt:lpstr>Arial</vt:lpstr>
      <vt:lpstr>Calibri</vt:lpstr>
      <vt:lpstr>Franklin Gothic Book</vt:lpstr>
      <vt:lpstr>Menlo</vt:lpstr>
      <vt:lpstr>Söhne</vt:lpstr>
      <vt:lpstr>Symbol</vt:lpstr>
      <vt:lpstr>Wingdings</vt:lpstr>
      <vt:lpstr>Tema de Office</vt:lpstr>
      <vt:lpstr>Docker Build</vt:lpstr>
      <vt:lpstr>Índice</vt:lpstr>
      <vt:lpstr>Docker Context</vt:lpstr>
      <vt:lpstr>Docker Context</vt:lpstr>
      <vt:lpstr>Docker Context</vt:lpstr>
      <vt:lpstr>Docker Context</vt:lpstr>
      <vt:lpstr>Docker Context</vt:lpstr>
      <vt:lpstr>Docker Context</vt:lpstr>
      <vt:lpstr>Hoja de ruta</vt:lpstr>
      <vt:lpstr>1. Docker Build</vt:lpstr>
      <vt:lpstr>1. Docker Build: Arquitectura</vt:lpstr>
      <vt:lpstr>2. Dockerfile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3. Etiquetas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4. Build Context</vt:lpstr>
      <vt:lpstr>Presentación de PowerPoint</vt:lpstr>
      <vt:lpstr>Presentación de PowerPoint</vt:lpstr>
      <vt:lpstr>Presentación de PowerPoint</vt:lpstr>
      <vt:lpstr>Presentación de PowerPoint</vt:lpstr>
      <vt:lpstr>Image Security Buenas prácticas</vt:lpstr>
      <vt:lpstr>1. Utilizar imágenes mínimas y de confianza </vt:lpstr>
      <vt:lpstr>2. Reconstruir regularmente las imágenes.</vt:lpstr>
      <vt:lpstr>3. Utilizar escáneres de vulnerabilidad de imágenes</vt:lpstr>
      <vt:lpstr>4. Docker content trust </vt:lpstr>
      <vt:lpstr>5. Lint Dockerfiles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Antonio Martinez</dc:creator>
  <cp:lastModifiedBy>Jose Vestu</cp:lastModifiedBy>
  <cp:revision>40</cp:revision>
  <dcterms:created xsi:type="dcterms:W3CDTF">2024-02-29T08:55:37Z</dcterms:created>
  <dcterms:modified xsi:type="dcterms:W3CDTF">2025-04-07T15:05:51Z</dcterms:modified>
</cp:coreProperties>
</file>