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8"/>
  </p:notesMasterIdLst>
  <p:sldIdLst>
    <p:sldId id="256" r:id="rId2"/>
    <p:sldId id="273" r:id="rId3"/>
    <p:sldId id="264" r:id="rId4"/>
    <p:sldId id="265" r:id="rId5"/>
    <p:sldId id="262" r:id="rId6"/>
    <p:sldId id="263" r:id="rId7"/>
    <p:sldId id="268" r:id="rId8"/>
    <p:sldId id="270" r:id="rId9"/>
    <p:sldId id="275" r:id="rId10"/>
    <p:sldId id="272" r:id="rId11"/>
    <p:sldId id="271" r:id="rId12"/>
    <p:sldId id="274" r:id="rId13"/>
    <p:sldId id="257" r:id="rId14"/>
    <p:sldId id="258" r:id="rId15"/>
    <p:sldId id="259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3"/>
    <p:restoredTop sz="96320"/>
  </p:normalViewPr>
  <p:slideViewPr>
    <p:cSldViewPr snapToGrid="0">
      <p:cViewPr varScale="1">
        <p:scale>
          <a:sx n="197" d="100"/>
          <a:sy n="197" d="100"/>
        </p:scale>
        <p:origin x="170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BCF6B-2331-4744-8CF7-7536CCF9A1C2}" type="datetimeFigureOut">
              <a:rPr lang="es-ES" smtClean="0"/>
              <a:t>15/4/25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DA32C-D95A-C741-9BCC-32AB7F7468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0373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63333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7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59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92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90046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5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47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4/15/25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6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79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42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756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ker/awesome-compose" TargetMode="External"/><Relationship Id="rId2" Type="http://schemas.openxmlformats.org/officeDocument/2006/relationships/hyperlink" Target="https://docs.docker.com/compose/referenc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49141-8A46-DC5A-AC3D-DEA8F6DF4C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DOcker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94A58C-0C21-E075-5D47-AFC0C49249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Sesión 4</a:t>
            </a:r>
          </a:p>
        </p:txBody>
      </p:sp>
    </p:spTree>
    <p:extLst>
      <p:ext uri="{BB962C8B-B14F-4D97-AF65-F5344CB8AC3E}">
        <p14:creationId xmlns:p14="http://schemas.microsoft.com/office/powerpoint/2010/main" val="67149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655E0-01DE-3FB0-B0B1-42843FF68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Despliegue Continuo (CD)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D720D34-3AD4-0FF0-D758-519503A07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71700"/>
            <a:ext cx="10091127" cy="351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40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Insignia signo de interrogación con relleno sólido">
            <a:extLst>
              <a:ext uri="{FF2B5EF4-FFF2-40B4-BE49-F238E27FC236}">
                <a16:creationId xmlns:a16="http://schemas.microsoft.com/office/drawing/2014/main" id="{B95E4342-CDDD-18A9-8DEC-CB470B88F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6892" y="799123"/>
            <a:ext cx="914400" cy="9144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F346A52-FBA6-9D49-176A-3C0308F25F3B}"/>
              </a:ext>
            </a:extLst>
          </p:cNvPr>
          <p:cNvSpPr txBox="1"/>
          <p:nvPr/>
        </p:nvSpPr>
        <p:spPr>
          <a:xfrm>
            <a:off x="2312977" y="1071657"/>
            <a:ext cx="9613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¿Cómo trabajaremos con las dependencias privadas de un repositorio </a:t>
            </a:r>
            <a:r>
              <a:rPr lang="es-E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.Net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7" name="Gráfico 6" descr="Insignia signo de interrogación con relleno sólido">
            <a:extLst>
              <a:ext uri="{FF2B5EF4-FFF2-40B4-BE49-F238E27FC236}">
                <a16:creationId xmlns:a16="http://schemas.microsoft.com/office/drawing/2014/main" id="{5B456B96-1D8F-2CC7-C0DC-AB2C11DF7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6892" y="1928446"/>
            <a:ext cx="914400" cy="9144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FCCFAAC-3E94-CD4F-A30C-DB14D011C5AA}"/>
              </a:ext>
            </a:extLst>
          </p:cNvPr>
          <p:cNvSpPr txBox="1"/>
          <p:nvPr/>
        </p:nvSpPr>
        <p:spPr>
          <a:xfrm>
            <a:off x="2312977" y="2200980"/>
            <a:ext cx="7895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¿Un contenedor se considera un “artefacto” de mi aplicación?</a:t>
            </a:r>
          </a:p>
        </p:txBody>
      </p:sp>
      <p:pic>
        <p:nvPicPr>
          <p:cNvPr id="9" name="Gráfico 8" descr="Insignia signo de interrogación con relleno sólido">
            <a:extLst>
              <a:ext uri="{FF2B5EF4-FFF2-40B4-BE49-F238E27FC236}">
                <a16:creationId xmlns:a16="http://schemas.microsoft.com/office/drawing/2014/main" id="{B1697A6A-266E-0EA0-59B8-50955617A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6892" y="3057769"/>
            <a:ext cx="914400" cy="9144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AA8242D-A372-6901-A421-08E5E7ECD65E}"/>
              </a:ext>
            </a:extLst>
          </p:cNvPr>
          <p:cNvSpPr txBox="1"/>
          <p:nvPr/>
        </p:nvSpPr>
        <p:spPr>
          <a:xfrm>
            <a:off x="2312977" y="3330303"/>
            <a:ext cx="7970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¿Qué usos puede tener usar </a:t>
            </a:r>
            <a:r>
              <a:rPr lang="es-ES" sz="2400" i="1" dirty="0">
                <a:latin typeface="Calibri" panose="020F0502020204030204" pitchFamily="34" charset="0"/>
                <a:cs typeface="Calibri" panose="020F0502020204030204" pitchFamily="34" charset="0"/>
              </a:rPr>
              <a:t>tags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s-E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latest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”, “estable”, “</a:t>
            </a:r>
            <a:r>
              <a:rPr lang="es-E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lts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”, etc.?</a:t>
            </a:r>
          </a:p>
        </p:txBody>
      </p:sp>
    </p:spTree>
    <p:extLst>
      <p:ext uri="{BB962C8B-B14F-4D97-AF65-F5344CB8AC3E}">
        <p14:creationId xmlns:p14="http://schemas.microsoft.com/office/powerpoint/2010/main" val="17743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E2BCFB-A1CC-EE3F-AF82-B7D30956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cap="all">
                <a:latin typeface="Calibri" panose="020F0502020204030204" pitchFamily="34" charset="0"/>
                <a:cs typeface="Calibri" panose="020F0502020204030204" pitchFamily="34" charset="0"/>
              </a:rPr>
              <a:t>Docker compose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pic>
        <p:nvPicPr>
          <p:cNvPr id="4" name="Gráfico 3" descr="Piezas de rompecabezas con relleno sólido">
            <a:extLst>
              <a:ext uri="{FF2B5EF4-FFF2-40B4-BE49-F238E27FC236}">
                <a16:creationId xmlns:a16="http://schemas.microsoft.com/office/drawing/2014/main" id="{AD0603F5-FF16-C7B3-10AC-ACFCFD127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879" y="1340841"/>
            <a:ext cx="4375510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68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A999A-C102-5EAA-7A03-A480965E8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Docker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D1BF65-309E-5F2E-492F-4AA382683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1030"/>
            <a:ext cx="9601200" cy="4356370"/>
          </a:xfrm>
        </p:spPr>
        <p:txBody>
          <a:bodyPr>
            <a:normAutofit/>
          </a:bodyPr>
          <a:lstStyle/>
          <a:p>
            <a:r>
              <a:rPr lang="es-E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Cliente Docker 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para definir y ejecutar aplicaciones de </a:t>
            </a:r>
            <a:r>
              <a:rPr lang="es-E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múltiples contenedores.</a:t>
            </a:r>
          </a:p>
          <a:p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Especificación en un archivo YAML.</a:t>
            </a:r>
          </a:p>
          <a:p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Comandos para administrar el ciclo completo de tu aplicación:</a:t>
            </a:r>
          </a:p>
          <a:p>
            <a:pPr lvl="1"/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Iniciar, detener y reconstruir servicios.</a:t>
            </a:r>
          </a:p>
          <a:p>
            <a:pPr lvl="1"/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Ver estado de servicios en ejecución.</a:t>
            </a:r>
          </a:p>
          <a:p>
            <a:pPr lvl="1"/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Transmisión de la salida de logs de servicios en ejecución.</a:t>
            </a:r>
          </a:p>
          <a:p>
            <a:pPr lvl="1"/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Ejecución de comandos en un único servicio.</a:t>
            </a:r>
          </a:p>
          <a:p>
            <a:pPr lvl="1"/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607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53EE1-0EDE-3572-3465-5CAAD7B6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Docker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: casos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140EB7-38F4-B135-B9C2-F49861C27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Entornos de desarrollo: Inicializa tu desarrollo con una instrucción.</a:t>
            </a:r>
          </a:p>
          <a:p>
            <a:pPr lvl="1"/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docker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up</a:t>
            </a:r>
          </a:p>
          <a:p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Entornos para pruebas automatizadas:</a:t>
            </a:r>
          </a:p>
          <a:p>
            <a:pPr lvl="1"/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docker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up –d</a:t>
            </a:r>
          </a:p>
          <a:p>
            <a:pPr lvl="1"/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./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run_test</a:t>
            </a:r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docker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down</a:t>
            </a:r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Implementaciones en producción de host único</a:t>
            </a:r>
          </a:p>
        </p:txBody>
      </p:sp>
    </p:spTree>
    <p:extLst>
      <p:ext uri="{BB962C8B-B14F-4D97-AF65-F5344CB8AC3E}">
        <p14:creationId xmlns:p14="http://schemas.microsoft.com/office/powerpoint/2010/main" val="4194368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FB083-D4BE-DB85-DE9A-B56809E9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654" y="228599"/>
            <a:ext cx="9601200" cy="772610"/>
          </a:xfrm>
        </p:spPr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Docker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: Ejemplo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0D6DA82-C606-4DB8-B730-6709B54D01E5}"/>
              </a:ext>
            </a:extLst>
          </p:cNvPr>
          <p:cNvSpPr txBox="1"/>
          <p:nvPr/>
        </p:nvSpPr>
        <p:spPr>
          <a:xfrm>
            <a:off x="1371600" y="1028343"/>
            <a:ext cx="436365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1E6C5F"/>
                </a:solidFill>
                <a:effectLst/>
              </a:rPr>
              <a:t>services</a:t>
            </a:r>
            <a:r>
              <a:rPr lang="es-ES" dirty="0">
                <a:solidFill>
                  <a:srgbClr val="8993A5"/>
                </a:solidFill>
                <a:effectLst/>
              </a:rPr>
              <a:t>:</a:t>
            </a:r>
            <a:r>
              <a:rPr lang="es-ES" dirty="0">
                <a:solidFill>
                  <a:srgbClr val="F4F4F6"/>
                </a:solidFill>
                <a:effectLst/>
              </a:rPr>
              <a:t> </a:t>
            </a:r>
          </a:p>
          <a:p>
            <a:r>
              <a:rPr lang="es-ES" dirty="0">
                <a:solidFill>
                  <a:srgbClr val="F4F4F6"/>
                </a:solidFill>
              </a:rPr>
              <a:t>	</a:t>
            </a:r>
            <a:r>
              <a:rPr lang="es-ES" dirty="0">
                <a:solidFill>
                  <a:srgbClr val="1E6C5F"/>
                </a:solidFill>
                <a:effectLst/>
              </a:rPr>
              <a:t>frontend</a:t>
            </a:r>
            <a:r>
              <a:rPr lang="es-ES" dirty="0">
                <a:solidFill>
                  <a:srgbClr val="8993A5"/>
                </a:solidFill>
                <a:effectLst/>
              </a:rPr>
              <a:t>:</a:t>
            </a:r>
            <a:r>
              <a:rPr lang="es-ES" dirty="0">
                <a:solidFill>
                  <a:srgbClr val="F4F4F6"/>
                </a:solidFill>
                <a:effectLst/>
              </a:rPr>
              <a:t> </a:t>
            </a:r>
          </a:p>
          <a:p>
            <a:r>
              <a:rPr lang="es-ES" dirty="0">
                <a:solidFill>
                  <a:srgbClr val="F4F4F6"/>
                </a:solidFill>
              </a:rPr>
              <a:t>		</a:t>
            </a:r>
            <a:r>
              <a:rPr lang="es-ES" dirty="0" err="1">
                <a:solidFill>
                  <a:srgbClr val="1E6C5F"/>
                </a:solidFill>
                <a:effectLst/>
              </a:rPr>
              <a:t>image</a:t>
            </a:r>
            <a:r>
              <a:rPr lang="es-ES" dirty="0">
                <a:solidFill>
                  <a:srgbClr val="8993A5"/>
                </a:solidFill>
                <a:effectLst/>
              </a:rPr>
              <a:t>:</a:t>
            </a:r>
            <a:r>
              <a:rPr lang="es-ES" dirty="0">
                <a:solidFill>
                  <a:srgbClr val="F4F4F6"/>
                </a:solidFill>
                <a:effectLst/>
              </a:rPr>
              <a:t> </a:t>
            </a:r>
            <a:r>
              <a:rPr lang="es-ES" dirty="0" err="1">
                <a:solidFill>
                  <a:srgbClr val="000000"/>
                </a:solidFill>
                <a:effectLst/>
              </a:rPr>
              <a:t>example</a:t>
            </a:r>
            <a:r>
              <a:rPr lang="es-ES" dirty="0">
                <a:solidFill>
                  <a:srgbClr val="000000"/>
                </a:solidFill>
                <a:effectLst/>
              </a:rPr>
              <a:t>/</a:t>
            </a:r>
            <a:r>
              <a:rPr lang="es-ES" dirty="0" err="1">
                <a:solidFill>
                  <a:srgbClr val="000000"/>
                </a:solidFill>
                <a:effectLst/>
              </a:rPr>
              <a:t>webapp</a:t>
            </a:r>
            <a:r>
              <a:rPr lang="es-ES" dirty="0">
                <a:solidFill>
                  <a:srgbClr val="F4F4F6"/>
                </a:solidFill>
                <a:effectLst/>
              </a:rPr>
              <a:t> </a:t>
            </a:r>
          </a:p>
          <a:p>
            <a:r>
              <a:rPr lang="es-ES" dirty="0">
                <a:solidFill>
                  <a:srgbClr val="F4F4F6"/>
                </a:solidFill>
              </a:rPr>
              <a:t>		</a:t>
            </a:r>
            <a:r>
              <a:rPr lang="es-ES" dirty="0" err="1">
                <a:solidFill>
                  <a:srgbClr val="1E6C5F"/>
                </a:solidFill>
                <a:effectLst/>
              </a:rPr>
              <a:t>ports</a:t>
            </a:r>
            <a:r>
              <a:rPr lang="es-ES" dirty="0">
                <a:solidFill>
                  <a:srgbClr val="8993A5"/>
                </a:solidFill>
                <a:effectLst/>
              </a:rPr>
              <a:t>:</a:t>
            </a:r>
            <a:r>
              <a:rPr lang="es-ES" dirty="0">
                <a:solidFill>
                  <a:srgbClr val="F4F4F6"/>
                </a:solidFill>
                <a:effectLst/>
              </a:rPr>
              <a:t> </a:t>
            </a:r>
            <a:r>
              <a:rPr lang="es-ES" dirty="0">
                <a:effectLst/>
              </a:rPr>
              <a:t>- </a:t>
            </a:r>
            <a:r>
              <a:rPr lang="es-ES" dirty="0">
                <a:solidFill>
                  <a:srgbClr val="1E6C5F"/>
                </a:solidFill>
                <a:effectLst/>
              </a:rPr>
              <a:t>"443:8043"</a:t>
            </a:r>
            <a:r>
              <a:rPr lang="es-ES" dirty="0">
                <a:solidFill>
                  <a:srgbClr val="F4F4F6"/>
                </a:solidFill>
                <a:effectLst/>
              </a:rPr>
              <a:t> </a:t>
            </a:r>
          </a:p>
          <a:p>
            <a:r>
              <a:rPr lang="es-ES" dirty="0">
                <a:solidFill>
                  <a:srgbClr val="F4F4F6"/>
                </a:solidFill>
              </a:rPr>
              <a:t>		</a:t>
            </a:r>
            <a:r>
              <a:rPr lang="es-ES" dirty="0" err="1">
                <a:solidFill>
                  <a:srgbClr val="1E6C5F"/>
                </a:solidFill>
                <a:effectLst/>
              </a:rPr>
              <a:t>networks</a:t>
            </a:r>
            <a:r>
              <a:rPr lang="es-ES" dirty="0">
                <a:solidFill>
                  <a:srgbClr val="8993A5"/>
                </a:solidFill>
                <a:effectLst/>
              </a:rPr>
              <a:t>:</a:t>
            </a:r>
            <a:r>
              <a:rPr lang="es-ES" dirty="0">
                <a:solidFill>
                  <a:srgbClr val="F4F4F6"/>
                </a:solidFill>
                <a:effectLst/>
              </a:rPr>
              <a:t> </a:t>
            </a:r>
          </a:p>
          <a:p>
            <a:r>
              <a:rPr lang="es-ES" dirty="0">
                <a:solidFill>
                  <a:srgbClr val="F4F4F6"/>
                </a:solidFill>
              </a:rPr>
              <a:t>			</a:t>
            </a:r>
            <a:r>
              <a:rPr lang="es-ES" dirty="0">
                <a:effectLst/>
              </a:rPr>
              <a:t>- </a:t>
            </a:r>
            <a:r>
              <a:rPr lang="es-ES" dirty="0">
                <a:solidFill>
                  <a:srgbClr val="000000"/>
                </a:solidFill>
                <a:effectLst/>
              </a:rPr>
              <a:t>front-</a:t>
            </a:r>
            <a:r>
              <a:rPr lang="es-ES" dirty="0" err="1">
                <a:solidFill>
                  <a:srgbClr val="000000"/>
                </a:solidFill>
                <a:effectLst/>
              </a:rPr>
              <a:t>tier</a:t>
            </a:r>
            <a:r>
              <a:rPr lang="es-ES" dirty="0">
                <a:solidFill>
                  <a:srgbClr val="F4F4F6"/>
                </a:solidFill>
                <a:effectLst/>
              </a:rPr>
              <a:t> </a:t>
            </a:r>
          </a:p>
          <a:p>
            <a:r>
              <a:rPr lang="es-ES" dirty="0">
                <a:effectLst/>
              </a:rPr>
              <a:t>			– </a:t>
            </a:r>
            <a:r>
              <a:rPr lang="es-ES" dirty="0">
                <a:solidFill>
                  <a:srgbClr val="000000"/>
                </a:solidFill>
                <a:effectLst/>
              </a:rPr>
              <a:t>back-</a:t>
            </a:r>
            <a:r>
              <a:rPr lang="es-ES" dirty="0" err="1">
                <a:solidFill>
                  <a:srgbClr val="000000"/>
                </a:solidFill>
                <a:effectLst/>
              </a:rPr>
              <a:t>tier</a:t>
            </a:r>
            <a:endParaRPr lang="es-ES" dirty="0">
              <a:solidFill>
                <a:srgbClr val="000000"/>
              </a:solidFill>
              <a:effectLst/>
            </a:endParaRPr>
          </a:p>
          <a:p>
            <a:r>
              <a:rPr lang="es-ES" dirty="0">
                <a:solidFill>
                  <a:srgbClr val="000000"/>
                </a:solidFill>
              </a:rPr>
              <a:t>	</a:t>
            </a:r>
            <a:r>
              <a:rPr lang="es-ES" dirty="0" err="1">
                <a:solidFill>
                  <a:srgbClr val="1E6C5F"/>
                </a:solidFill>
                <a:effectLst/>
              </a:rPr>
              <a:t>backend</a:t>
            </a:r>
            <a:r>
              <a:rPr lang="es-ES" dirty="0">
                <a:solidFill>
                  <a:srgbClr val="8993A5"/>
                </a:solidFill>
                <a:effectLst/>
              </a:rPr>
              <a:t>:</a:t>
            </a:r>
            <a:r>
              <a:rPr lang="es-ES" dirty="0">
                <a:solidFill>
                  <a:srgbClr val="F4F4F6"/>
                </a:solidFill>
                <a:effectLst/>
              </a:rPr>
              <a:t> </a:t>
            </a:r>
          </a:p>
          <a:p>
            <a:r>
              <a:rPr lang="es-ES" dirty="0">
                <a:solidFill>
                  <a:srgbClr val="F4F4F6"/>
                </a:solidFill>
              </a:rPr>
              <a:t>		</a:t>
            </a:r>
            <a:r>
              <a:rPr lang="es-ES" dirty="0" err="1">
                <a:solidFill>
                  <a:srgbClr val="1E6C5F"/>
                </a:solidFill>
                <a:effectLst/>
              </a:rPr>
              <a:t>image</a:t>
            </a:r>
            <a:r>
              <a:rPr lang="es-ES" dirty="0">
                <a:solidFill>
                  <a:srgbClr val="8993A5"/>
                </a:solidFill>
                <a:effectLst/>
              </a:rPr>
              <a:t>:</a:t>
            </a:r>
            <a:r>
              <a:rPr lang="es-ES" dirty="0">
                <a:solidFill>
                  <a:srgbClr val="F4F4F6"/>
                </a:solidFill>
                <a:effectLst/>
              </a:rPr>
              <a:t> </a:t>
            </a:r>
            <a:r>
              <a:rPr lang="es-ES" dirty="0" err="1">
                <a:solidFill>
                  <a:srgbClr val="000000"/>
                </a:solidFill>
                <a:effectLst/>
              </a:rPr>
              <a:t>example</a:t>
            </a:r>
            <a:r>
              <a:rPr lang="es-ES" dirty="0">
                <a:solidFill>
                  <a:srgbClr val="000000"/>
                </a:solidFill>
                <a:effectLst/>
              </a:rPr>
              <a:t>/</a:t>
            </a:r>
            <a:r>
              <a:rPr lang="es-ES" dirty="0" err="1">
                <a:solidFill>
                  <a:srgbClr val="000000"/>
                </a:solidFill>
                <a:effectLst/>
              </a:rPr>
              <a:t>database</a:t>
            </a:r>
            <a:r>
              <a:rPr lang="es-ES" dirty="0">
                <a:solidFill>
                  <a:srgbClr val="F4F4F6"/>
                </a:solidFill>
                <a:effectLst/>
              </a:rPr>
              <a:t> </a:t>
            </a:r>
          </a:p>
          <a:p>
            <a:r>
              <a:rPr lang="es-ES" dirty="0">
                <a:solidFill>
                  <a:srgbClr val="F4F4F6"/>
                </a:solidFill>
              </a:rPr>
              <a:t>		</a:t>
            </a:r>
            <a:r>
              <a:rPr lang="es-ES" dirty="0" err="1">
                <a:solidFill>
                  <a:srgbClr val="1E6C5F"/>
                </a:solidFill>
                <a:effectLst/>
              </a:rPr>
              <a:t>volumes</a:t>
            </a:r>
            <a:r>
              <a:rPr lang="es-ES" dirty="0">
                <a:solidFill>
                  <a:srgbClr val="8993A5"/>
                </a:solidFill>
                <a:effectLst/>
              </a:rPr>
              <a:t>:</a:t>
            </a:r>
            <a:r>
              <a:rPr lang="es-ES" dirty="0">
                <a:solidFill>
                  <a:srgbClr val="F4F4F6"/>
                </a:solidFill>
                <a:effectLst/>
              </a:rPr>
              <a:t> </a:t>
            </a:r>
          </a:p>
          <a:p>
            <a:r>
              <a:rPr lang="es-ES" dirty="0">
                <a:solidFill>
                  <a:srgbClr val="F4F4F6"/>
                </a:solidFill>
              </a:rPr>
              <a:t>			</a:t>
            </a:r>
            <a:r>
              <a:rPr lang="es-ES" dirty="0">
                <a:effectLst/>
              </a:rPr>
              <a:t>- </a:t>
            </a:r>
            <a:r>
              <a:rPr lang="es-ES" dirty="0" err="1">
                <a:solidFill>
                  <a:srgbClr val="000000"/>
                </a:solidFill>
                <a:effectLst/>
              </a:rPr>
              <a:t>db</a:t>
            </a:r>
            <a:r>
              <a:rPr lang="es-ES" dirty="0">
                <a:solidFill>
                  <a:srgbClr val="000000"/>
                </a:solidFill>
                <a:effectLst/>
              </a:rPr>
              <a:t>-data:/</a:t>
            </a:r>
            <a:r>
              <a:rPr lang="es-ES" dirty="0" err="1">
                <a:solidFill>
                  <a:srgbClr val="000000"/>
                </a:solidFill>
                <a:effectLst/>
              </a:rPr>
              <a:t>etc</a:t>
            </a:r>
            <a:r>
              <a:rPr lang="es-ES" dirty="0">
                <a:solidFill>
                  <a:srgbClr val="000000"/>
                </a:solidFill>
                <a:effectLst/>
              </a:rPr>
              <a:t>/data</a:t>
            </a:r>
            <a:r>
              <a:rPr lang="es-ES" dirty="0">
                <a:solidFill>
                  <a:srgbClr val="F4F4F6"/>
                </a:solidFill>
                <a:effectLst/>
              </a:rPr>
              <a:t> </a:t>
            </a:r>
          </a:p>
          <a:p>
            <a:r>
              <a:rPr lang="es-ES" dirty="0">
                <a:solidFill>
                  <a:srgbClr val="F4F4F6"/>
                </a:solidFill>
              </a:rPr>
              <a:t>		</a:t>
            </a:r>
            <a:r>
              <a:rPr lang="es-ES" dirty="0" err="1">
                <a:solidFill>
                  <a:srgbClr val="1E6C5F"/>
                </a:solidFill>
                <a:effectLst/>
              </a:rPr>
              <a:t>networks</a:t>
            </a:r>
            <a:r>
              <a:rPr lang="es-ES" dirty="0">
                <a:solidFill>
                  <a:srgbClr val="8993A5"/>
                </a:solidFill>
                <a:effectLst/>
              </a:rPr>
              <a:t>:</a:t>
            </a:r>
            <a:r>
              <a:rPr lang="es-ES" dirty="0">
                <a:solidFill>
                  <a:srgbClr val="F4F4F6"/>
                </a:solidFill>
                <a:effectLst/>
              </a:rPr>
              <a:t> </a:t>
            </a:r>
            <a:r>
              <a:rPr lang="es-ES" dirty="0">
                <a:effectLst/>
              </a:rPr>
              <a:t>- </a:t>
            </a:r>
            <a:r>
              <a:rPr lang="es-ES" dirty="0">
                <a:solidFill>
                  <a:srgbClr val="000000"/>
                </a:solidFill>
                <a:effectLst/>
              </a:rPr>
              <a:t>back-</a:t>
            </a:r>
            <a:r>
              <a:rPr lang="es-ES" dirty="0" err="1">
                <a:solidFill>
                  <a:srgbClr val="000000"/>
                </a:solidFill>
                <a:effectLst/>
              </a:rPr>
              <a:t>tier</a:t>
            </a:r>
            <a:endParaRPr lang="es-ES" dirty="0">
              <a:solidFill>
                <a:srgbClr val="000000"/>
              </a:solidFill>
              <a:effectLst/>
            </a:endParaRPr>
          </a:p>
          <a:p>
            <a:r>
              <a:rPr lang="es-ES" dirty="0" err="1">
                <a:solidFill>
                  <a:srgbClr val="1E6C5F"/>
                </a:solidFill>
                <a:effectLst/>
              </a:rPr>
              <a:t>volumes</a:t>
            </a:r>
            <a:r>
              <a:rPr lang="es-ES" dirty="0">
                <a:solidFill>
                  <a:srgbClr val="8993A5"/>
                </a:solidFill>
                <a:effectLst/>
              </a:rPr>
              <a:t>:</a:t>
            </a:r>
            <a:r>
              <a:rPr lang="es-ES" dirty="0">
                <a:solidFill>
                  <a:srgbClr val="F4F4F6"/>
                </a:solidFill>
                <a:effectLst/>
              </a:rPr>
              <a:t> </a:t>
            </a:r>
          </a:p>
          <a:p>
            <a:r>
              <a:rPr lang="es-ES" dirty="0">
                <a:solidFill>
                  <a:srgbClr val="F4F4F6"/>
                </a:solidFill>
              </a:rPr>
              <a:t>	</a:t>
            </a:r>
            <a:r>
              <a:rPr lang="es-ES" dirty="0" err="1">
                <a:solidFill>
                  <a:srgbClr val="1E6C5F"/>
                </a:solidFill>
                <a:effectLst/>
              </a:rPr>
              <a:t>db</a:t>
            </a:r>
            <a:r>
              <a:rPr lang="es-ES" dirty="0">
                <a:solidFill>
                  <a:srgbClr val="1E6C5F"/>
                </a:solidFill>
                <a:effectLst/>
              </a:rPr>
              <a:t>-data</a:t>
            </a:r>
            <a:r>
              <a:rPr lang="es-ES" dirty="0">
                <a:solidFill>
                  <a:srgbClr val="8993A5"/>
                </a:solidFill>
                <a:effectLst/>
              </a:rPr>
              <a:t>:</a:t>
            </a:r>
            <a:r>
              <a:rPr lang="es-ES" dirty="0">
                <a:solidFill>
                  <a:srgbClr val="F4F4F6"/>
                </a:solidFill>
                <a:effectLst/>
              </a:rPr>
              <a:t> </a:t>
            </a:r>
          </a:p>
          <a:p>
            <a:r>
              <a:rPr lang="es-ES" dirty="0">
                <a:solidFill>
                  <a:srgbClr val="F4F4F6"/>
                </a:solidFill>
              </a:rPr>
              <a:t>		</a:t>
            </a:r>
            <a:r>
              <a:rPr lang="es-ES" dirty="0">
                <a:solidFill>
                  <a:srgbClr val="1E6C5F"/>
                </a:solidFill>
                <a:effectLst/>
              </a:rPr>
              <a:t>driver</a:t>
            </a:r>
            <a:r>
              <a:rPr lang="es-ES" dirty="0">
                <a:solidFill>
                  <a:srgbClr val="8993A5"/>
                </a:solidFill>
                <a:effectLst/>
              </a:rPr>
              <a:t>:</a:t>
            </a:r>
            <a:r>
              <a:rPr lang="es-ES" dirty="0">
                <a:solidFill>
                  <a:srgbClr val="F4F4F6"/>
                </a:solidFill>
                <a:effectLst/>
              </a:rPr>
              <a:t> </a:t>
            </a:r>
            <a:r>
              <a:rPr lang="es-ES" dirty="0" err="1">
                <a:solidFill>
                  <a:srgbClr val="000000"/>
                </a:solidFill>
                <a:effectLst/>
              </a:rPr>
              <a:t>flocker</a:t>
            </a:r>
            <a:r>
              <a:rPr lang="es-ES" dirty="0">
                <a:solidFill>
                  <a:srgbClr val="F4F4F6"/>
                </a:solidFill>
                <a:effectLst/>
              </a:rPr>
              <a:t> </a:t>
            </a:r>
          </a:p>
          <a:p>
            <a:r>
              <a:rPr lang="es-ES" dirty="0">
                <a:solidFill>
                  <a:srgbClr val="F4F4F6"/>
                </a:solidFill>
              </a:rPr>
              <a:t>		</a:t>
            </a:r>
            <a:r>
              <a:rPr lang="es-ES" dirty="0" err="1">
                <a:solidFill>
                  <a:srgbClr val="1E6C5F"/>
                </a:solidFill>
                <a:effectLst/>
              </a:rPr>
              <a:t>driver_opts</a:t>
            </a:r>
            <a:r>
              <a:rPr lang="es-ES" dirty="0">
                <a:solidFill>
                  <a:srgbClr val="8993A5"/>
                </a:solidFill>
                <a:effectLst/>
              </a:rPr>
              <a:t>:</a:t>
            </a:r>
            <a:r>
              <a:rPr lang="es-ES" dirty="0">
                <a:solidFill>
                  <a:srgbClr val="F4F4F6"/>
                </a:solidFill>
                <a:effectLst/>
              </a:rPr>
              <a:t> </a:t>
            </a:r>
          </a:p>
          <a:p>
            <a:r>
              <a:rPr lang="es-ES" dirty="0">
                <a:solidFill>
                  <a:srgbClr val="F4F4F6"/>
                </a:solidFill>
              </a:rPr>
              <a:t>			</a:t>
            </a:r>
            <a:r>
              <a:rPr lang="es-ES" dirty="0" err="1">
                <a:solidFill>
                  <a:srgbClr val="1E6C5F"/>
                </a:solidFill>
                <a:effectLst/>
              </a:rPr>
              <a:t>size</a:t>
            </a:r>
            <a:r>
              <a:rPr lang="es-ES" dirty="0">
                <a:solidFill>
                  <a:srgbClr val="8993A5"/>
                </a:solidFill>
                <a:effectLst/>
              </a:rPr>
              <a:t>:</a:t>
            </a:r>
            <a:r>
              <a:rPr lang="es-ES" dirty="0">
                <a:solidFill>
                  <a:srgbClr val="F4F4F6"/>
                </a:solidFill>
                <a:effectLst/>
              </a:rPr>
              <a:t> </a:t>
            </a:r>
            <a:r>
              <a:rPr lang="es-ES" dirty="0">
                <a:solidFill>
                  <a:srgbClr val="1E6C5F"/>
                </a:solidFill>
                <a:effectLst/>
              </a:rPr>
              <a:t>"10GiB"</a:t>
            </a:r>
            <a:endParaRPr lang="es-ES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EE9BCB-0C0A-0BBF-260F-8362ABF312F3}"/>
              </a:ext>
            </a:extLst>
          </p:cNvPr>
          <p:cNvSpPr txBox="1"/>
          <p:nvPr/>
        </p:nvSpPr>
        <p:spPr>
          <a:xfrm>
            <a:off x="6305307" y="4641913"/>
            <a:ext cx="4097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1E6C5F"/>
                </a:solidFill>
                <a:effectLst/>
              </a:rPr>
              <a:t>networks</a:t>
            </a:r>
            <a:r>
              <a:rPr lang="es-ES" dirty="0">
                <a:solidFill>
                  <a:srgbClr val="8993A5"/>
                </a:solidFill>
                <a:effectLst/>
              </a:rPr>
              <a:t>:</a:t>
            </a:r>
            <a:r>
              <a:rPr lang="es-ES" dirty="0">
                <a:solidFill>
                  <a:srgbClr val="F4F4F6"/>
                </a:solidFill>
                <a:effectLst/>
              </a:rPr>
              <a:t> </a:t>
            </a:r>
          </a:p>
          <a:p>
            <a:r>
              <a:rPr lang="es-ES" dirty="0">
                <a:solidFill>
                  <a:srgbClr val="F4F4F6"/>
                </a:solidFill>
              </a:rPr>
              <a:t>	</a:t>
            </a:r>
            <a:r>
              <a:rPr lang="es-ES" dirty="0">
                <a:solidFill>
                  <a:srgbClr val="1E6C5F"/>
                </a:solidFill>
                <a:effectLst/>
              </a:rPr>
              <a:t>front-</a:t>
            </a:r>
            <a:r>
              <a:rPr lang="es-ES" dirty="0" err="1">
                <a:solidFill>
                  <a:srgbClr val="1E6C5F"/>
                </a:solidFill>
                <a:effectLst/>
              </a:rPr>
              <a:t>tier</a:t>
            </a:r>
            <a:r>
              <a:rPr lang="es-ES" dirty="0">
                <a:solidFill>
                  <a:srgbClr val="8993A5"/>
                </a:solidFill>
                <a:effectLst/>
              </a:rPr>
              <a:t>:</a:t>
            </a:r>
            <a:r>
              <a:rPr lang="es-ES" dirty="0">
                <a:solidFill>
                  <a:srgbClr val="F4F4F6"/>
                </a:solidFill>
                <a:effectLst/>
              </a:rPr>
              <a:t> </a:t>
            </a:r>
            <a:r>
              <a:rPr lang="es-ES" dirty="0">
                <a:effectLst/>
              </a:rPr>
              <a:t>{}</a:t>
            </a:r>
            <a:r>
              <a:rPr lang="es-ES" dirty="0">
                <a:solidFill>
                  <a:srgbClr val="F4F4F6"/>
                </a:solidFill>
                <a:effectLst/>
              </a:rPr>
              <a:t> </a:t>
            </a:r>
          </a:p>
          <a:p>
            <a:r>
              <a:rPr lang="es-ES" dirty="0">
                <a:solidFill>
                  <a:srgbClr val="F4F4F6"/>
                </a:solidFill>
              </a:rPr>
              <a:t>	</a:t>
            </a:r>
            <a:r>
              <a:rPr lang="es-ES" dirty="0">
                <a:solidFill>
                  <a:srgbClr val="1E6C5F"/>
                </a:solidFill>
                <a:effectLst/>
              </a:rPr>
              <a:t>back-</a:t>
            </a:r>
            <a:r>
              <a:rPr lang="es-ES" dirty="0" err="1">
                <a:solidFill>
                  <a:srgbClr val="1E6C5F"/>
                </a:solidFill>
                <a:effectLst/>
              </a:rPr>
              <a:t>tier</a:t>
            </a:r>
            <a:r>
              <a:rPr lang="es-ES" dirty="0">
                <a:solidFill>
                  <a:srgbClr val="8993A5"/>
                </a:solidFill>
                <a:effectLst/>
              </a:rPr>
              <a:t>:</a:t>
            </a:r>
            <a:r>
              <a:rPr lang="es-ES" dirty="0">
                <a:solidFill>
                  <a:srgbClr val="F4F4F6"/>
                </a:solidFill>
                <a:effectLst/>
              </a:rPr>
              <a:t> </a:t>
            </a:r>
            <a:r>
              <a:rPr lang="es-ES" dirty="0">
                <a:effectLst/>
              </a:rPr>
              <a:t>{}</a:t>
            </a:r>
            <a:endParaRPr lang="es-ES" dirty="0"/>
          </a:p>
        </p:txBody>
      </p:sp>
      <p:sp>
        <p:nvSpPr>
          <p:cNvPr id="11" name="Flecha curva 10">
            <a:extLst>
              <a:ext uri="{FF2B5EF4-FFF2-40B4-BE49-F238E27FC236}">
                <a16:creationId xmlns:a16="http://schemas.microsoft.com/office/drawing/2014/main" id="{08456C45-C800-89D3-D612-1DF5A91B3511}"/>
              </a:ext>
            </a:extLst>
          </p:cNvPr>
          <p:cNvSpPr/>
          <p:nvPr/>
        </p:nvSpPr>
        <p:spPr>
          <a:xfrm rot="10800000">
            <a:off x="2562896" y="5706071"/>
            <a:ext cx="4771062" cy="923330"/>
          </a:xfrm>
          <a:prstGeom prst="bentArrow">
            <a:avLst>
              <a:gd name="adj1" fmla="val 25000"/>
              <a:gd name="adj2" fmla="val 23592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691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89461-AD8E-1348-6EAA-52EFFBE22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Docker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003976-59A8-6F76-AB91-4992E6DCD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https://docs.docker.com/compose/reference/</a:t>
            </a:r>
            <a:endParaRPr lang="es-ES" dirty="0"/>
          </a:p>
          <a:p>
            <a:r>
              <a:rPr lang="es-ES" dirty="0" err="1"/>
              <a:t>Sample</a:t>
            </a:r>
            <a:r>
              <a:rPr lang="es-ES" dirty="0"/>
              <a:t> apps: </a:t>
            </a:r>
            <a:r>
              <a:rPr lang="es-ES" dirty="0">
                <a:hlinkClick r:id="rId3"/>
              </a:rPr>
              <a:t>https://</a:t>
            </a:r>
            <a:r>
              <a:rPr lang="es-ES" dirty="0" err="1">
                <a:hlinkClick r:id="rId3"/>
              </a:rPr>
              <a:t>github.com</a:t>
            </a:r>
            <a:r>
              <a:rPr lang="es-ES" dirty="0">
                <a:hlinkClick r:id="rId3"/>
              </a:rPr>
              <a:t>/docker/</a:t>
            </a:r>
            <a:r>
              <a:rPr lang="es-ES" dirty="0" err="1">
                <a:hlinkClick r:id="rId3"/>
              </a:rPr>
              <a:t>awesome-compose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505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BA2B61-2FAB-E0C2-4D39-B7E8F18D7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885" y="634028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cap="all" dirty="0" err="1">
                <a:latin typeface="Calibri" panose="020F0502020204030204" pitchFamily="34" charset="0"/>
                <a:cs typeface="Calibri" panose="020F0502020204030204" pitchFamily="34" charset="0"/>
              </a:rPr>
              <a:t>Incorporando</a:t>
            </a:r>
            <a:r>
              <a:rPr lang="en-US" sz="5000" cap="all" dirty="0">
                <a:latin typeface="Calibri" panose="020F0502020204030204" pitchFamily="34" charset="0"/>
                <a:cs typeface="Calibri" panose="020F0502020204030204" pitchFamily="34" charset="0"/>
              </a:rPr>
              <a:t> Docker al </a:t>
            </a:r>
            <a:r>
              <a:rPr lang="en-US" sz="5000" cap="all" dirty="0" err="1">
                <a:latin typeface="Calibri" panose="020F0502020204030204" pitchFamily="34" charset="0"/>
                <a:cs typeface="Calibri" panose="020F0502020204030204" pitchFamily="34" charset="0"/>
              </a:rPr>
              <a:t>ciclo</a:t>
            </a:r>
            <a:r>
              <a:rPr lang="en-US" sz="5000" cap="all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5000" cap="all" dirty="0" err="1">
                <a:latin typeface="Calibri" panose="020F0502020204030204" pitchFamily="34" charset="0"/>
                <a:cs typeface="Calibri" panose="020F0502020204030204" pitchFamily="34" charset="0"/>
              </a:rPr>
              <a:t>vida</a:t>
            </a:r>
            <a:r>
              <a:rPr lang="en-US" sz="5000" cap="all" dirty="0">
                <a:latin typeface="Calibri" panose="020F0502020204030204" pitchFamily="34" charset="0"/>
                <a:cs typeface="Calibri" panose="020F0502020204030204" pitchFamily="34" charset="0"/>
              </a:rPr>
              <a:t> software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pic>
        <p:nvPicPr>
          <p:cNvPr id="5" name="Marcador de contenido 4" descr="Infinito con relleno sólido">
            <a:extLst>
              <a:ext uri="{FF2B5EF4-FFF2-40B4-BE49-F238E27FC236}">
                <a16:creationId xmlns:a16="http://schemas.microsoft.com/office/drawing/2014/main" id="{6E07214F-D3D4-7BC1-D646-661F2876A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403" y="1425173"/>
            <a:ext cx="4207669" cy="42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3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67C8E-F724-BCE4-682D-548E809E8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864704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Incorporando Docker al ciclo de vida software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18CD3A-B761-107F-0BF6-223F3A17D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1736035"/>
            <a:ext cx="6169492" cy="4131365"/>
          </a:xfrm>
        </p:spPr>
        <p:txBody>
          <a:bodyPr>
            <a:norm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Hasta ahora, hemos trabajado sobre el repositorio de un servicio, creando un contenedor de esa aplicación para los diferentes entornos. </a:t>
            </a:r>
          </a:p>
          <a:p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Sin embargo, Docker afecta a todo el ciclo de vida software:</a:t>
            </a:r>
          </a:p>
          <a:p>
            <a:pPr lvl="1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¿Manejo de dependencias? ¿Credenciales?</a:t>
            </a:r>
          </a:p>
          <a:p>
            <a:pPr lvl="1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¿Puesta en producción?</a:t>
            </a:r>
          </a:p>
          <a:p>
            <a:pPr lvl="1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¿Monitorización del servicio?</a:t>
            </a:r>
          </a:p>
          <a:p>
            <a:pPr lvl="1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¿Gestión de logs?</a:t>
            </a:r>
          </a:p>
          <a:p>
            <a:pPr lvl="1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¿Versionado del código?</a:t>
            </a:r>
          </a:p>
          <a:p>
            <a:pPr lvl="1"/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s-E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ráfico 6" descr="Reseña de cliente con relleno sólido">
            <a:extLst>
              <a:ext uri="{FF2B5EF4-FFF2-40B4-BE49-F238E27FC236}">
                <a16:creationId xmlns:a16="http://schemas.microsoft.com/office/drawing/2014/main" id="{C29900DF-218B-71C7-D987-69AC321C9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3054" y="2350235"/>
            <a:ext cx="3542618" cy="3542618"/>
          </a:xfrm>
          <a:prstGeom prst="rect">
            <a:avLst/>
          </a:prstGeom>
        </p:spPr>
      </p:pic>
      <p:sp>
        <p:nvSpPr>
          <p:cNvPr id="8" name="Flecha derecha 7">
            <a:extLst>
              <a:ext uri="{FF2B5EF4-FFF2-40B4-BE49-F238E27FC236}">
                <a16:creationId xmlns:a16="http://schemas.microsoft.com/office/drawing/2014/main" id="{F9398951-44DE-7A69-0705-FB0FB3F2865E}"/>
              </a:ext>
            </a:extLst>
          </p:cNvPr>
          <p:cNvSpPr/>
          <p:nvPr/>
        </p:nvSpPr>
        <p:spPr>
          <a:xfrm>
            <a:off x="3211321" y="6267938"/>
            <a:ext cx="492369" cy="36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1AC5C06-72F8-993D-4A6F-EFF66E0DF2C9}"/>
              </a:ext>
            </a:extLst>
          </p:cNvPr>
          <p:cNvSpPr txBox="1"/>
          <p:nvPr/>
        </p:nvSpPr>
        <p:spPr>
          <a:xfrm>
            <a:off x="3751384" y="6265930"/>
            <a:ext cx="444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Hay 3 herramientas que nos pueden ayudar</a:t>
            </a:r>
          </a:p>
        </p:txBody>
      </p:sp>
    </p:spTree>
    <p:extLst>
      <p:ext uri="{BB962C8B-B14F-4D97-AF65-F5344CB8AC3E}">
        <p14:creationId xmlns:p14="http://schemas.microsoft.com/office/powerpoint/2010/main" val="148534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469CB04-5E61-B64F-DDAF-FEBFAE005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236" y="2147404"/>
            <a:ext cx="7971527" cy="256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áfico 4" descr="Piezas de rompecabezas con relleno sólido">
            <a:extLst>
              <a:ext uri="{FF2B5EF4-FFF2-40B4-BE49-F238E27FC236}">
                <a16:creationId xmlns:a16="http://schemas.microsoft.com/office/drawing/2014/main" id="{FE4AB168-4FAC-ED00-010B-FC26D89C4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76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AAAA2C87-845F-EE35-F000-51FE7D78B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876300"/>
            <a:ext cx="104648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echa derecha 3">
            <a:extLst>
              <a:ext uri="{FF2B5EF4-FFF2-40B4-BE49-F238E27FC236}">
                <a16:creationId xmlns:a16="http://schemas.microsoft.com/office/drawing/2014/main" id="{762E92F4-849B-F69D-39A3-B7EB3F603994}"/>
              </a:ext>
            </a:extLst>
          </p:cNvPr>
          <p:cNvSpPr/>
          <p:nvPr/>
        </p:nvSpPr>
        <p:spPr>
          <a:xfrm>
            <a:off x="2809461" y="4585252"/>
            <a:ext cx="1775791" cy="901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4" name="Picture 6" descr="What is Azure Repos?. Azure Repos is a version control system… | by Ahmet  ORHAN | Medium">
            <a:extLst>
              <a:ext uri="{FF2B5EF4-FFF2-40B4-BE49-F238E27FC236}">
                <a16:creationId xmlns:a16="http://schemas.microsoft.com/office/drawing/2014/main" id="{498C361E-6C77-0AF5-1171-2B601CC69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012" y="4144617"/>
            <a:ext cx="2263616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4DEB7B2-4CC7-9EF5-946C-C1C1E3A9602B}"/>
              </a:ext>
            </a:extLst>
          </p:cNvPr>
          <p:cNvSpPr txBox="1"/>
          <p:nvPr/>
        </p:nvSpPr>
        <p:spPr>
          <a:xfrm>
            <a:off x="7752521" y="5740352"/>
            <a:ext cx="3007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… GitLab, GitHub, etc.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F8A5676-5A84-FC12-97CA-E561A09F3189}"/>
              </a:ext>
            </a:extLst>
          </p:cNvPr>
          <p:cNvSpPr txBox="1"/>
          <p:nvPr/>
        </p:nvSpPr>
        <p:spPr>
          <a:xfrm>
            <a:off x="8472406" y="4292864"/>
            <a:ext cx="2214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¿Y después?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E6FEAD4-8D06-4CBD-D66B-CF640598E702}"/>
              </a:ext>
            </a:extLst>
          </p:cNvPr>
          <p:cNvSpPr txBox="1"/>
          <p:nvPr/>
        </p:nvSpPr>
        <p:spPr>
          <a:xfrm>
            <a:off x="867338" y="160683"/>
            <a:ext cx="146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Hasta ahora…</a:t>
            </a:r>
          </a:p>
        </p:txBody>
      </p:sp>
    </p:spTree>
    <p:extLst>
      <p:ext uri="{BB962C8B-B14F-4D97-AF65-F5344CB8AC3E}">
        <p14:creationId xmlns:p14="http://schemas.microsoft.com/office/powerpoint/2010/main" val="307577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5BC85A7-16C9-B518-55CC-86B7926DA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537" y="311150"/>
            <a:ext cx="9969500" cy="623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A7DE312-E5E1-72EF-BE3B-9A6F77BFC026}"/>
              </a:ext>
            </a:extLst>
          </p:cNvPr>
          <p:cNvSpPr/>
          <p:nvPr/>
        </p:nvSpPr>
        <p:spPr>
          <a:xfrm>
            <a:off x="4704862" y="2383692"/>
            <a:ext cx="3493476" cy="4345354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36DC1B2-DCC4-F700-0123-F03FD7B3BF6B}"/>
              </a:ext>
            </a:extLst>
          </p:cNvPr>
          <p:cNvSpPr txBox="1"/>
          <p:nvPr/>
        </p:nvSpPr>
        <p:spPr>
          <a:xfrm>
            <a:off x="8628546" y="5517662"/>
            <a:ext cx="2996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Analizamos esta fase</a:t>
            </a:r>
            <a:br>
              <a:rPr lang="es-E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¿Alguien sabe cómo se llama?</a:t>
            </a:r>
          </a:p>
        </p:txBody>
      </p:sp>
      <p:pic>
        <p:nvPicPr>
          <p:cNvPr id="8" name="Gráfico 7" descr="Bombilla contorno">
            <a:extLst>
              <a:ext uri="{FF2B5EF4-FFF2-40B4-BE49-F238E27FC236}">
                <a16:creationId xmlns:a16="http://schemas.microsoft.com/office/drawing/2014/main" id="{C6818DB7-1DBA-10A5-FE21-CCE59173C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69352" y="46032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70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655E0-01DE-3FB0-B0B1-42843FF68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Integración continua (CI)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0894D9-88C4-8F9E-A0E4-2788E09A7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1069"/>
            <a:ext cx="9601200" cy="533400"/>
          </a:xfrm>
        </p:spPr>
        <p:txBody>
          <a:bodyPr>
            <a:normAutofit fontScale="92500" lnSpcReduction="20000"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La forma de implementar la integración continua depende en gran medida del modelo de ramas que adoptemos. Para un modelo de ramas 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Trunk Based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39E99F56-F183-4B4D-831F-94896D8E4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261" y="2171700"/>
            <a:ext cx="10235314" cy="469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75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655E0-01DE-3FB0-B0B1-42843FF68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Integración continua (CI)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0894D9-88C4-8F9E-A0E4-2788E09A7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1069"/>
            <a:ext cx="9601200" cy="533400"/>
          </a:xfrm>
        </p:spPr>
        <p:txBody>
          <a:bodyPr/>
          <a:lstStyle/>
          <a:p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Git Flow</a:t>
            </a:r>
            <a:endParaRPr lang="es-E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39F22EC2-AB39-E0E1-C79B-BB531BFA7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330" y="1521069"/>
            <a:ext cx="8586054" cy="499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432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Preguntas contorno">
            <a:extLst>
              <a:ext uri="{FF2B5EF4-FFF2-40B4-BE49-F238E27FC236}">
                <a16:creationId xmlns:a16="http://schemas.microsoft.com/office/drawing/2014/main" id="{03009A50-4127-CECA-A3C6-D40B03681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2512646"/>
            <a:ext cx="914400" cy="9144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1926A25-CD3A-F033-8937-BDBAB9848B7F}"/>
              </a:ext>
            </a:extLst>
          </p:cNvPr>
          <p:cNvSpPr txBox="1"/>
          <p:nvPr/>
        </p:nvSpPr>
        <p:spPr>
          <a:xfrm>
            <a:off x="4070445" y="3427046"/>
            <a:ext cx="405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/>
              <a:t>… y después del CI?</a:t>
            </a:r>
          </a:p>
        </p:txBody>
      </p:sp>
    </p:spTree>
    <p:extLst>
      <p:ext uri="{BB962C8B-B14F-4D97-AF65-F5344CB8AC3E}">
        <p14:creationId xmlns:p14="http://schemas.microsoft.com/office/powerpoint/2010/main" val="40257131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{A3161027-47C3-9246-AB7D-FA259FF27C2F}tf10001072</Template>
  <TotalTime>11638</TotalTime>
  <Words>442</Words>
  <Application>Microsoft Macintosh PowerPoint</Application>
  <PresentationFormat>Panorámica</PresentationFormat>
  <Paragraphs>68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Calibri</vt:lpstr>
      <vt:lpstr>Franklin Gothic Book</vt:lpstr>
      <vt:lpstr>Recorte</vt:lpstr>
      <vt:lpstr>DOcker</vt:lpstr>
      <vt:lpstr>Incorporando Docker al ciclo de vida software</vt:lpstr>
      <vt:lpstr>Incorporando Docker al ciclo de vida software</vt:lpstr>
      <vt:lpstr>Presentación de PowerPoint</vt:lpstr>
      <vt:lpstr>Presentación de PowerPoint</vt:lpstr>
      <vt:lpstr>Presentación de PowerPoint</vt:lpstr>
      <vt:lpstr>Integración continua (CI)</vt:lpstr>
      <vt:lpstr>Integración continua (CI)</vt:lpstr>
      <vt:lpstr>Presentación de PowerPoint</vt:lpstr>
      <vt:lpstr>Despliegue Continuo (CD)</vt:lpstr>
      <vt:lpstr>Presentación de PowerPoint</vt:lpstr>
      <vt:lpstr>Docker compose</vt:lpstr>
      <vt:lpstr>Docker compose</vt:lpstr>
      <vt:lpstr>Docker Compose: casos de uso</vt:lpstr>
      <vt:lpstr>Docker compose: Ejemplo</vt:lpstr>
      <vt:lpstr>Docker Compose: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Antonio Martinez</dc:creator>
  <cp:lastModifiedBy>Jose Vestu</cp:lastModifiedBy>
  <cp:revision>99</cp:revision>
  <dcterms:created xsi:type="dcterms:W3CDTF">2024-02-29T08:55:37Z</dcterms:created>
  <dcterms:modified xsi:type="dcterms:W3CDTF">2025-04-15T11:08:21Z</dcterms:modified>
</cp:coreProperties>
</file>