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378"/>
    <a:srgbClr val="067694"/>
    <a:srgbClr val="6C0B35"/>
    <a:srgbClr val="CB784D"/>
    <a:srgbClr val="6C4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53"/>
  </p:normalViewPr>
  <p:slideViewPr>
    <p:cSldViewPr snapToGrid="0" snapToObjects="1">
      <p:cViewPr>
        <p:scale>
          <a:sx n="53" d="100"/>
          <a:sy n="53" d="100"/>
        </p:scale>
        <p:origin x="-1688" y="-53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127628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7705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jpe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65" name="Picture 64"/>
          <p:cNvPicPr>
            <a:picLocks noChangeAspect="1"/>
          </p:cNvPicPr>
          <p:nvPr/>
        </p:nvPicPr>
        <p:blipFill rotWithShape="1">
          <a:blip r:embed="rId3">
            <a:extLst>
              <a:ext uri="{28A0092B-C50C-407E-A947-70E740481C1C}">
                <a14:useLocalDpi xmlns:a14="http://schemas.microsoft.com/office/drawing/2010/main" val="0"/>
              </a:ext>
            </a:extLst>
          </a:blip>
          <a:srcRect b="14654"/>
          <a:stretch/>
        </p:blipFill>
        <p:spPr>
          <a:xfrm>
            <a:off x="26318830" y="-88329"/>
            <a:ext cx="5918342" cy="2732371"/>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770" y="2672265"/>
            <a:ext cx="3716678" cy="2787509"/>
          </a:xfrm>
          <a:prstGeom prst="rect">
            <a:avLst/>
          </a:prstGeom>
        </p:spPr>
      </p:pic>
      <p:sp>
        <p:nvSpPr>
          <p:cNvPr id="90" name="Shape 90"/>
          <p:cNvSpPr txBox="1"/>
          <p:nvPr/>
        </p:nvSpPr>
        <p:spPr>
          <a:xfrm>
            <a:off x="5902119" y="1938455"/>
            <a:ext cx="21197691" cy="1692092"/>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800" b="1" dirty="0" smtClean="0">
                <a:solidFill>
                  <a:srgbClr val="CB784D"/>
                </a:solidFill>
              </a:rPr>
              <a:t>HoloLens Sub-Group: AR/VR Computer Science Education Research </a:t>
            </a:r>
          </a:p>
          <a:p>
            <a:pPr marL="0" marR="0" lvl="0" indent="0" algn="ctr" rtl="0">
              <a:lnSpc>
                <a:spcPct val="100000"/>
              </a:lnSpc>
              <a:spcBef>
                <a:spcPts val="0"/>
              </a:spcBef>
              <a:spcAft>
                <a:spcPts val="0"/>
              </a:spcAft>
              <a:buClr>
                <a:srgbClr val="3333CC"/>
              </a:buClr>
              <a:buSzPct val="25000"/>
              <a:buFont typeface="Arial"/>
              <a:buNone/>
            </a:pPr>
            <a:r>
              <a:rPr lang="en-US" sz="4800" b="1" dirty="0" smtClean="0">
                <a:solidFill>
                  <a:srgbClr val="CB784D"/>
                </a:solidFill>
              </a:rPr>
              <a:t>(Spring 2017 - VIP Junior)</a:t>
            </a:r>
            <a:endParaRPr lang="en-US" sz="4800" b="1" dirty="0">
              <a:solidFill>
                <a:srgbClr val="CB784D"/>
              </a:solidFill>
            </a:endParaRPr>
          </a:p>
          <a:p>
            <a:pPr marL="0" marR="0" lvl="0" indent="0" algn="ctr" rtl="0">
              <a:lnSpc>
                <a:spcPct val="100000"/>
              </a:lnSpc>
              <a:spcBef>
                <a:spcPts val="0"/>
              </a:spcBef>
              <a:spcAft>
                <a:spcPts val="0"/>
              </a:spcAft>
              <a:buClr>
                <a:srgbClr val="3333CC"/>
              </a:buClr>
              <a:buSzPct val="25000"/>
              <a:buFont typeface="Arial"/>
              <a:buNone/>
            </a:pPr>
            <a:endParaRPr lang="en-US" sz="2800" b="1" i="0" u="none" strike="noStrike" cap="none" dirty="0" smtClean="0">
              <a:solidFill>
                <a:schemeClr val="bg2"/>
              </a:solidFill>
              <a:sym typeface="Arial"/>
            </a:endParaRPr>
          </a:p>
        </p:txBody>
      </p:sp>
      <p:sp>
        <p:nvSpPr>
          <p:cNvPr id="91" name="Shape 91"/>
          <p:cNvSpPr txBox="1"/>
          <p:nvPr/>
        </p:nvSpPr>
        <p:spPr>
          <a:xfrm>
            <a:off x="1219200" y="42519600"/>
            <a:ext cx="30861000" cy="11524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98650" tIns="49325" rIns="98650" bIns="49325"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rgbClr val="6C0B35"/>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US" sz="3200" b="0" dirty="0"/>
              <a:t>The material presented in this poster is based upon the work supported by </a:t>
            </a:r>
            <a:r>
              <a:rPr lang="en-US" sz="3200" b="0" dirty="0" smtClean="0"/>
              <a:t>Andres Chalela. </a:t>
            </a:r>
            <a:r>
              <a:rPr lang="en-US" sz="3200" b="0" dirty="0"/>
              <a:t>I am incredibly grateful for the privilege of </a:t>
            </a:r>
            <a:r>
              <a:rPr lang="en-US" sz="3200" b="0" dirty="0" smtClean="0"/>
              <a:t>being able to collaborate with Paola </a:t>
            </a:r>
            <a:r>
              <a:rPr lang="en-US" sz="3200" b="0" dirty="0" err="1" smtClean="0"/>
              <a:t>Jiron</a:t>
            </a:r>
            <a:r>
              <a:rPr lang="en-US" sz="3200" b="0" dirty="0" smtClean="0"/>
              <a:t> as a group member throughout the semester. I thank my mentor Francisco Ortega for all the advice and guidance provided throughout the completion of this project.</a:t>
            </a:r>
            <a:endParaRPr lang="en-US" sz="3200" b="0" dirty="0"/>
          </a:p>
        </p:txBody>
      </p:sp>
      <p:sp>
        <p:nvSpPr>
          <p:cNvPr id="92" name="Shape 92"/>
          <p:cNvSpPr txBox="1"/>
          <p:nvPr/>
        </p:nvSpPr>
        <p:spPr>
          <a:xfrm>
            <a:off x="990600" y="5334000"/>
            <a:ext cx="31089600" cy="35661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98650" tIns="49325" rIns="98650" bIns="49325"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rgbClr val="6C0B35"/>
                </a:solidFill>
                <a:latin typeface="Arial"/>
                <a:ea typeface="Arial"/>
                <a:cs typeface="Arial"/>
              </a:defRPr>
            </a:lvl1pPr>
          </a:lstStyle>
          <a:p>
            <a:endParaRPr dirty="0"/>
          </a:p>
        </p:txBody>
      </p:sp>
      <p:sp>
        <p:nvSpPr>
          <p:cNvPr id="95" name="Shape 95"/>
          <p:cNvSpPr txBox="1"/>
          <p:nvPr/>
        </p:nvSpPr>
        <p:spPr>
          <a:xfrm>
            <a:off x="1192212" y="41605200"/>
            <a:ext cx="4979987" cy="7302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98650" tIns="49325" rIns="98650" bIns="49325"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rgbClr val="6C0B35"/>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Acknowledgement</a:t>
            </a:r>
          </a:p>
        </p:txBody>
      </p:sp>
      <p:pic>
        <p:nvPicPr>
          <p:cNvPr id="97" name="Shape 97"/>
          <p:cNvPicPr preferRelativeResize="0"/>
          <p:nvPr/>
        </p:nvPicPr>
        <p:blipFill>
          <a:blip r:embed="rId5">
            <a:extLst>
              <a:ext uri="{28A0092B-C50C-407E-A947-70E740481C1C}">
                <a14:useLocalDpi xmlns:a14="http://schemas.microsoft.com/office/drawing/2010/main" val="0"/>
              </a:ext>
            </a:extLst>
          </a:blip>
          <a:stretch>
            <a:fillRect/>
          </a:stretch>
        </p:blipFill>
        <p:spPr>
          <a:xfrm>
            <a:off x="199657" y="495343"/>
            <a:ext cx="2897419" cy="1483479"/>
          </a:xfrm>
          <a:prstGeom prst="rect">
            <a:avLst/>
          </a:prstGeom>
          <a:noFill/>
          <a:ln>
            <a:noFill/>
          </a:ln>
        </p:spPr>
      </p:pic>
      <p:sp>
        <p:nvSpPr>
          <p:cNvPr id="98" name="Shape 98"/>
          <p:cNvSpPr txBox="1"/>
          <p:nvPr/>
        </p:nvSpPr>
        <p:spPr>
          <a:xfrm>
            <a:off x="13165110" y="6415182"/>
            <a:ext cx="9892172" cy="867239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137160" tIns="137160" rIns="137160" bIns="49325" anchor="t" anchorCtr="0">
            <a:noAutofit/>
          </a:bodyPr>
          <a:lstStyle>
            <a:defPPr marR="0" lvl="0" algn="l" rtl="0">
              <a:lnSpc>
                <a:spcPct val="100000"/>
              </a:lnSpc>
              <a:spcBef>
                <a:spcPts val="0"/>
              </a:spcBef>
              <a:spcAft>
                <a:spcPts val="0"/>
              </a:spcAft>
            </a:defPPr>
            <a:lvl1pPr marL="0" indent="0" algn="ctr">
              <a:buClr>
                <a:srgbClr val="336699"/>
              </a:buClr>
              <a:buSzPct val="25000"/>
              <a:buFont typeface="Arial"/>
              <a:defRPr sz="4100" b="1">
                <a:solidFill>
                  <a:srgbClr val="6C0B35"/>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r>
              <a:rPr lang="en-US" dirty="0">
                <a:solidFill>
                  <a:schemeClr val="tx1"/>
                </a:solidFill>
                <a:latin typeface="Arial"/>
                <a:ea typeface="Arial"/>
                <a:cs typeface="Arial"/>
              </a:rPr>
              <a:t>Current System</a:t>
            </a:r>
          </a:p>
          <a:p>
            <a:pPr lvl="0" algn="l"/>
            <a:r>
              <a:rPr lang="en-US" u="sng" dirty="0">
                <a:solidFill>
                  <a:schemeClr val="tx1"/>
                </a:solidFill>
                <a:latin typeface="Arial"/>
                <a:ea typeface="Arial"/>
                <a:cs typeface="Arial"/>
              </a:rPr>
              <a:t>Status</a:t>
            </a:r>
            <a:r>
              <a:rPr lang="en-US" sz="4400" u="sng" dirty="0">
                <a:solidFill>
                  <a:schemeClr val="tx1"/>
                </a:solidFill>
              </a:rPr>
              <a:t>: </a:t>
            </a:r>
          </a:p>
          <a:p>
            <a:pPr lvl="0" algn="l"/>
            <a:r>
              <a:rPr lang="en-US" sz="3600" b="0" dirty="0">
                <a:solidFill>
                  <a:schemeClr val="dk1"/>
                </a:solidFill>
              </a:rPr>
              <a:t>The </a:t>
            </a:r>
            <a:r>
              <a:rPr lang="en-US" sz="3600" b="0" dirty="0" smtClean="0">
                <a:solidFill>
                  <a:schemeClr val="dk1"/>
                </a:solidFill>
              </a:rPr>
              <a:t>HoloLens </a:t>
            </a:r>
            <a:r>
              <a:rPr lang="en-US" sz="3600" b="0" dirty="0" err="1" smtClean="0">
                <a:solidFill>
                  <a:schemeClr val="dk1"/>
                </a:solidFill>
              </a:rPr>
              <a:t>VariableColorPicker</a:t>
            </a:r>
            <a:r>
              <a:rPr lang="en-US" sz="3600" b="0" dirty="0" smtClean="0">
                <a:solidFill>
                  <a:schemeClr val="dk1"/>
                </a:solidFill>
              </a:rPr>
              <a:t> </a:t>
            </a:r>
            <a:r>
              <a:rPr lang="en-US" sz="3600" b="0" smtClean="0">
                <a:solidFill>
                  <a:schemeClr val="dk1"/>
                </a:solidFill>
              </a:rPr>
              <a:t>application executes </a:t>
            </a:r>
            <a:r>
              <a:rPr lang="en-US" sz="3600" b="0" dirty="0" smtClean="0">
                <a:solidFill>
                  <a:schemeClr val="dk1"/>
                </a:solidFill>
              </a:rPr>
              <a:t>and runs without issue.</a:t>
            </a:r>
            <a:endParaRPr lang="en-US" sz="3600" b="0" dirty="0">
              <a:solidFill>
                <a:schemeClr val="dk1"/>
              </a:solidFill>
            </a:endParaRPr>
          </a:p>
          <a:p>
            <a:pPr lvl="0" algn="l"/>
            <a:endParaRPr lang="en-US" sz="4400" u="sng" dirty="0">
              <a:solidFill>
                <a:schemeClr val="tx1"/>
              </a:solidFill>
            </a:endParaRPr>
          </a:p>
          <a:p>
            <a:pPr lvl="0" algn="l"/>
            <a:r>
              <a:rPr lang="en-US" u="sng" dirty="0" smtClean="0">
                <a:solidFill>
                  <a:schemeClr val="tx1"/>
                </a:solidFill>
                <a:latin typeface="Arial"/>
                <a:ea typeface="Arial"/>
                <a:cs typeface="Arial"/>
              </a:rPr>
              <a:t>My Core Contributions:</a:t>
            </a:r>
            <a:r>
              <a:rPr lang="en-US" sz="4800" dirty="0">
                <a:solidFill>
                  <a:schemeClr val="tx1"/>
                </a:solidFill>
              </a:rPr>
              <a:t/>
            </a:r>
            <a:br>
              <a:rPr lang="en-US" sz="4800" dirty="0">
                <a:solidFill>
                  <a:schemeClr val="tx1"/>
                </a:solidFill>
              </a:rPr>
            </a:br>
            <a:r>
              <a:rPr lang="en-US" sz="4400" dirty="0">
                <a:solidFill>
                  <a:schemeClr val="tx1"/>
                </a:solidFill>
              </a:rPr>
              <a:t>      </a:t>
            </a:r>
            <a:r>
              <a:rPr lang="en-US" sz="3800" b="0" dirty="0" smtClean="0">
                <a:solidFill>
                  <a:schemeClr val="dk1"/>
                </a:solidFill>
              </a:rPr>
              <a:t>Used Unity platform for basic implementation of holographic Computer </a:t>
            </a:r>
            <a:r>
              <a:rPr lang="en-US" sz="3800" b="0" dirty="0">
                <a:solidFill>
                  <a:schemeClr val="dk1"/>
                </a:solidFill>
              </a:rPr>
              <a:t>Science Education </a:t>
            </a:r>
            <a:r>
              <a:rPr lang="en-US" sz="3800" b="0" dirty="0" smtClean="0">
                <a:solidFill>
                  <a:schemeClr val="dk1"/>
                </a:solidFill>
              </a:rPr>
              <a:t>HoloLens Application</a:t>
            </a:r>
            <a:endParaRPr lang="en-US" sz="3800" b="0" dirty="0">
              <a:solidFill>
                <a:schemeClr val="dk1"/>
              </a:solidFill>
            </a:endParaRPr>
          </a:p>
          <a:p>
            <a:pPr lvl="0" algn="l"/>
            <a:r>
              <a:rPr lang="en-US" sz="3800" b="0" dirty="0">
                <a:solidFill>
                  <a:schemeClr val="dk1"/>
                </a:solidFill>
              </a:rPr>
              <a:t>      </a:t>
            </a:r>
            <a:r>
              <a:rPr lang="en-US" sz="3800" b="0" dirty="0" smtClean="0">
                <a:solidFill>
                  <a:schemeClr val="dk1"/>
                </a:solidFill>
              </a:rPr>
              <a:t> Implemented C# scripts for user input and object interactions.</a:t>
            </a:r>
            <a:endParaRPr lang="en-US" sz="3800" b="0" dirty="0">
              <a:solidFill>
                <a:schemeClr val="dk1"/>
              </a:solidFill>
            </a:endParaRPr>
          </a:p>
          <a:p>
            <a:pPr lvl="0" algn="l"/>
            <a:r>
              <a:rPr lang="en-US" sz="3800" b="0" dirty="0">
                <a:solidFill>
                  <a:schemeClr val="dk1"/>
                </a:solidFill>
              </a:rPr>
              <a:t>      </a:t>
            </a:r>
            <a:r>
              <a:rPr lang="en-US" sz="3800" b="0" dirty="0" smtClean="0">
                <a:solidFill>
                  <a:schemeClr val="dk1"/>
                </a:solidFill>
              </a:rPr>
              <a:t> Completed research on benefits of AR/VR technology within the Education domain. </a:t>
            </a:r>
            <a:endParaRPr lang="en-US" sz="3800" b="0" dirty="0">
              <a:solidFill>
                <a:schemeClr val="dk1"/>
              </a:solidFill>
            </a:endParaRPr>
          </a:p>
        </p:txBody>
      </p:sp>
      <p:sp>
        <p:nvSpPr>
          <p:cNvPr id="99" name="Shape 99"/>
          <p:cNvSpPr txBox="1"/>
          <p:nvPr/>
        </p:nvSpPr>
        <p:spPr>
          <a:xfrm>
            <a:off x="23311090" y="6415182"/>
            <a:ext cx="8540510" cy="86723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137160" tIns="137160" rIns="137160" bIns="49325"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chemeClr val="tx1"/>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latin typeface="Arial"/>
                <a:ea typeface="Arial"/>
                <a:cs typeface="Arial"/>
              </a:rPr>
              <a:t>Requirements</a:t>
            </a:r>
          </a:p>
          <a:p>
            <a:endParaRPr lang="en-US" sz="3600" u="sng" dirty="0">
              <a:latin typeface="Arial"/>
              <a:ea typeface="Arial"/>
              <a:cs typeface="Arial"/>
            </a:endParaRPr>
          </a:p>
          <a:p>
            <a:pPr algn="l"/>
            <a:r>
              <a:rPr lang="en-US" sz="3600" u="sng" dirty="0">
                <a:latin typeface="Arial"/>
                <a:ea typeface="Arial"/>
                <a:cs typeface="Arial"/>
              </a:rPr>
              <a:t>Provided Functionality to U</a:t>
            </a:r>
            <a:r>
              <a:rPr lang="en-US" sz="3600" u="sng" dirty="0" smtClean="0">
                <a:latin typeface="Arial"/>
                <a:ea typeface="Arial"/>
                <a:cs typeface="Arial"/>
              </a:rPr>
              <a:t>sers:</a:t>
            </a:r>
            <a:endParaRPr lang="en-US" dirty="0" smtClean="0"/>
          </a:p>
          <a:p>
            <a:pPr algn="l"/>
            <a:endParaRPr lang="en-US" sz="3600" u="sng" dirty="0">
              <a:latin typeface="Arial"/>
              <a:ea typeface="Arial"/>
              <a:cs typeface="Arial"/>
            </a:endParaRPr>
          </a:p>
          <a:p>
            <a:pPr algn="l"/>
            <a:r>
              <a:rPr lang="en-US" sz="3600" b="0" dirty="0">
                <a:latin typeface="Arial"/>
                <a:ea typeface="Arial"/>
                <a:cs typeface="Arial"/>
              </a:rPr>
              <a:t>	</a:t>
            </a:r>
            <a:r>
              <a:rPr lang="en-US" sz="3600" b="0" dirty="0" smtClean="0">
                <a:latin typeface="Arial"/>
                <a:ea typeface="Arial"/>
                <a:cs typeface="Arial"/>
              </a:rPr>
              <a:t>Application must should informational prompt for user</a:t>
            </a:r>
            <a:endParaRPr lang="en-US" sz="3600" b="0" dirty="0">
              <a:latin typeface="Arial"/>
              <a:ea typeface="Arial"/>
              <a:cs typeface="Arial"/>
            </a:endParaRPr>
          </a:p>
          <a:p>
            <a:pPr algn="l"/>
            <a:r>
              <a:rPr lang="en-US" sz="3600" b="0" dirty="0">
                <a:latin typeface="Arial"/>
                <a:ea typeface="Arial"/>
                <a:cs typeface="Arial"/>
              </a:rPr>
              <a:t>	</a:t>
            </a:r>
            <a:endParaRPr lang="en-US" sz="3600" b="0" dirty="0" smtClean="0">
              <a:latin typeface="Arial"/>
              <a:ea typeface="Arial"/>
              <a:cs typeface="Arial"/>
            </a:endParaRPr>
          </a:p>
          <a:p>
            <a:pPr algn="l"/>
            <a:r>
              <a:rPr lang="en-US" sz="3600" b="0" dirty="0">
                <a:latin typeface="Arial"/>
                <a:ea typeface="Arial"/>
                <a:cs typeface="Arial"/>
              </a:rPr>
              <a:t>	</a:t>
            </a:r>
            <a:r>
              <a:rPr lang="en-US" sz="3600" b="0" dirty="0" smtClean="0">
                <a:latin typeface="Arial"/>
                <a:ea typeface="Arial"/>
                <a:cs typeface="Arial"/>
              </a:rPr>
              <a:t>User can preview manipulation of object’s color variable via Preview UI</a:t>
            </a:r>
          </a:p>
          <a:p>
            <a:pPr algn="l"/>
            <a:r>
              <a:rPr lang="en-US" sz="3600" b="0" dirty="0">
                <a:latin typeface="Arial"/>
                <a:ea typeface="Arial"/>
                <a:cs typeface="Arial"/>
              </a:rPr>
              <a:t>	</a:t>
            </a:r>
            <a:endParaRPr lang="en-US" sz="3600" b="0" dirty="0" smtClean="0">
              <a:latin typeface="Arial"/>
              <a:ea typeface="Arial"/>
              <a:cs typeface="Arial"/>
            </a:endParaRPr>
          </a:p>
          <a:p>
            <a:pPr algn="l"/>
            <a:r>
              <a:rPr lang="en-US" sz="3600" b="0" dirty="0">
                <a:latin typeface="Arial"/>
                <a:ea typeface="Arial"/>
                <a:cs typeface="Arial"/>
              </a:rPr>
              <a:t>	</a:t>
            </a:r>
            <a:r>
              <a:rPr lang="en-US" sz="3600" b="0" dirty="0" smtClean="0">
                <a:latin typeface="Arial"/>
                <a:ea typeface="Arial"/>
                <a:cs typeface="Arial"/>
              </a:rPr>
              <a:t>User can use HoloLens Gaze functionality and ‘tap’ gestures for object variable color selection input</a:t>
            </a:r>
          </a:p>
        </p:txBody>
      </p:sp>
      <p:sp>
        <p:nvSpPr>
          <p:cNvPr id="102" name="Shape 102"/>
          <p:cNvSpPr txBox="1"/>
          <p:nvPr/>
        </p:nvSpPr>
        <p:spPr>
          <a:xfrm>
            <a:off x="23317200" y="15362838"/>
            <a:ext cx="8534400" cy="85674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98650" tIns="49325" rIns="98650" bIns="49325"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chemeClr val="tx1"/>
                </a:solidFill>
                <a:latin typeface="Arial"/>
                <a:ea typeface="Arial"/>
                <a:cs typeface="Arial"/>
              </a:defRPr>
            </a:lvl1pPr>
          </a:lstStyle>
          <a:p>
            <a:r>
              <a:rPr lang="en-US" dirty="0"/>
              <a:t>Implementation</a:t>
            </a:r>
          </a:p>
          <a:p>
            <a:endParaRPr lang="en-US" dirty="0"/>
          </a:p>
          <a:p>
            <a:endParaRPr dirty="0"/>
          </a:p>
        </p:txBody>
      </p:sp>
      <p:sp>
        <p:nvSpPr>
          <p:cNvPr id="103" name="Shape 103"/>
          <p:cNvSpPr txBox="1"/>
          <p:nvPr/>
        </p:nvSpPr>
        <p:spPr>
          <a:xfrm>
            <a:off x="23311090" y="24279514"/>
            <a:ext cx="8540511" cy="162271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137160" tIns="137160" rIns="137160" bIns="137160"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chemeClr val="tx1"/>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smtClean="0"/>
              <a:t>Verification</a:t>
            </a:r>
          </a:p>
          <a:p>
            <a:endParaRPr lang="en-US" dirty="0"/>
          </a:p>
          <a:p>
            <a:pPr algn="l"/>
            <a:r>
              <a:rPr lang="en-US" sz="2700" dirty="0" smtClean="0"/>
              <a:t>Test Case 1: Integration of Gaze &amp; 3D Cursor</a:t>
            </a:r>
          </a:p>
          <a:p>
            <a:pPr algn="l"/>
            <a:r>
              <a:rPr lang="en-US" sz="2700" b="0" dirty="0" smtClean="0">
                <a:sym typeface="Trebuchet MS"/>
              </a:rPr>
              <a:t>	Purpose:</a:t>
            </a:r>
          </a:p>
          <a:p>
            <a:pPr algn="l"/>
            <a:r>
              <a:rPr lang="en-US" sz="2700" b="0" dirty="0" smtClean="0"/>
              <a:t>User </a:t>
            </a:r>
            <a:r>
              <a:rPr lang="en-US" sz="2700" b="0" dirty="0"/>
              <a:t>uses HoloLens Gaze to hover over different colors within color palette using the implemented cursor. Preview Color UI element changes according to the color that cursor is focused on. </a:t>
            </a:r>
            <a:r>
              <a:rPr lang="en-US" sz="2700" b="0" dirty="0">
                <a:sym typeface="Trebuchet MS"/>
              </a:rPr>
              <a:t>	Preconditions:</a:t>
            </a:r>
          </a:p>
          <a:p>
            <a:pPr algn="l"/>
            <a:r>
              <a:rPr lang="en-US" sz="2700" b="0" dirty="0"/>
              <a:t>HoloLens app should be initialized and user must be wearing the </a:t>
            </a:r>
            <a:r>
              <a:rPr lang="en-US" sz="2700" b="0" dirty="0" smtClean="0"/>
              <a:t>HoloLens </a:t>
            </a:r>
            <a:r>
              <a:rPr lang="en-US" sz="2700" b="0" dirty="0"/>
              <a:t>device to be able to utilize Gaze and gesture </a:t>
            </a:r>
            <a:r>
              <a:rPr lang="en-US" sz="2700" b="0" dirty="0" smtClean="0"/>
              <a:t>functionality. </a:t>
            </a:r>
          </a:p>
          <a:p>
            <a:pPr algn="l"/>
            <a:r>
              <a:rPr lang="en-US" sz="2700" b="0" dirty="0" smtClean="0">
                <a:sym typeface="Trebuchet MS"/>
              </a:rPr>
              <a:t>	Input</a:t>
            </a:r>
            <a:r>
              <a:rPr lang="en-US" sz="2700" b="0" dirty="0">
                <a:sym typeface="Trebuchet MS"/>
              </a:rPr>
              <a:t>:</a:t>
            </a:r>
          </a:p>
          <a:p>
            <a:pPr algn="l"/>
            <a:r>
              <a:rPr lang="en-US" sz="2700" b="0" dirty="0" smtClean="0">
                <a:sym typeface="Trebuchet MS"/>
              </a:rPr>
              <a:t>A user uses sideways rotation of head to manipulate Gaze functionality.</a:t>
            </a:r>
            <a:r>
              <a:rPr lang="en-US" sz="2700" b="0" dirty="0">
                <a:sym typeface="Trebuchet MS"/>
              </a:rPr>
              <a:t/>
            </a:r>
            <a:br>
              <a:rPr lang="en-US" sz="2700" b="0" dirty="0">
                <a:sym typeface="Trebuchet MS"/>
              </a:rPr>
            </a:br>
            <a:r>
              <a:rPr lang="en-US" sz="2700" b="0" dirty="0">
                <a:sym typeface="Trebuchet MS"/>
              </a:rPr>
              <a:t>	Expected Result:</a:t>
            </a:r>
          </a:p>
          <a:p>
            <a:pPr algn="l"/>
            <a:r>
              <a:rPr lang="en-US" sz="2700" b="0" dirty="0"/>
              <a:t>User sees the 3D holographic object change color once they use ‘tap’ gesture on color palette</a:t>
            </a:r>
            <a:r>
              <a:rPr lang="en-US" sz="2700" b="0" dirty="0" smtClean="0"/>
              <a:t>.</a:t>
            </a:r>
          </a:p>
          <a:p>
            <a:pPr algn="l"/>
            <a:endParaRPr lang="en-US" sz="2700" b="0" dirty="0">
              <a:sym typeface="Trebuchet MS"/>
            </a:endParaRPr>
          </a:p>
          <a:p>
            <a:pPr algn="l"/>
            <a:r>
              <a:rPr lang="en-US" sz="2700" dirty="0"/>
              <a:t>Test </a:t>
            </a:r>
            <a:r>
              <a:rPr lang="en-US" sz="2700" dirty="0" smtClean="0"/>
              <a:t>Case </a:t>
            </a:r>
            <a:r>
              <a:rPr lang="en-US" sz="2700" dirty="0"/>
              <a:t>2: </a:t>
            </a:r>
            <a:r>
              <a:rPr lang="en-US" sz="2700" dirty="0" smtClean="0"/>
              <a:t>Use ‘tap’ Gesture for Color Manipulation</a:t>
            </a:r>
            <a:endParaRPr lang="en-US" sz="2700" b="0" dirty="0" smtClean="0">
              <a:sym typeface="Trebuchet MS"/>
            </a:endParaRPr>
          </a:p>
          <a:p>
            <a:pPr algn="l"/>
            <a:r>
              <a:rPr lang="en-US" sz="2700" b="0" dirty="0">
                <a:sym typeface="Trebuchet MS"/>
              </a:rPr>
              <a:t>	Purpose: </a:t>
            </a:r>
          </a:p>
          <a:p>
            <a:pPr algn="l"/>
            <a:r>
              <a:rPr lang="en-US" sz="2800" b="0" dirty="0"/>
              <a:t>User uses </a:t>
            </a:r>
            <a:r>
              <a:rPr lang="en-US" sz="2800" b="0" dirty="0" err="1"/>
              <a:t>Holens</a:t>
            </a:r>
            <a:r>
              <a:rPr lang="en-US" sz="2800" b="0" dirty="0"/>
              <a:t> Gaze to hover over a specific color using the implemented cursor. Once color is decided, user can use ‘tap’ gesture to change the color of floating 3D holographic </a:t>
            </a:r>
            <a:r>
              <a:rPr lang="en-US" sz="2800" b="0" dirty="0" smtClean="0"/>
              <a:t>object.</a:t>
            </a:r>
            <a:r>
              <a:rPr lang="en-US" sz="2700" b="0" dirty="0">
                <a:sym typeface="Trebuchet MS"/>
              </a:rPr>
              <a:t>	Preconditions:</a:t>
            </a:r>
          </a:p>
          <a:p>
            <a:pPr algn="l"/>
            <a:r>
              <a:rPr lang="en-US" sz="2800" b="0" dirty="0"/>
              <a:t>HoloLens app should be initialized and user must be wearing the </a:t>
            </a:r>
            <a:r>
              <a:rPr lang="en-US" sz="2800" b="0" dirty="0" smtClean="0"/>
              <a:t>HoloLens </a:t>
            </a:r>
            <a:r>
              <a:rPr lang="en-US" sz="2800" b="0" dirty="0"/>
              <a:t>device to be able to utilize Gaze and gesture </a:t>
            </a:r>
            <a:r>
              <a:rPr lang="en-US" sz="2800" b="0" dirty="0" smtClean="0"/>
              <a:t>functionality.</a:t>
            </a:r>
            <a:r>
              <a:rPr lang="en-US" sz="2700" b="0" dirty="0">
                <a:sym typeface="Trebuchet MS"/>
              </a:rPr>
              <a:t>	</a:t>
            </a:r>
            <a:endParaRPr lang="en-US" sz="2700" b="0" dirty="0" smtClean="0">
              <a:sym typeface="Trebuchet MS"/>
            </a:endParaRPr>
          </a:p>
          <a:p>
            <a:pPr algn="l"/>
            <a:r>
              <a:rPr lang="en-US" sz="2700" b="0" dirty="0" smtClean="0">
                <a:sym typeface="Trebuchet MS"/>
              </a:rPr>
              <a:t>	Input</a:t>
            </a:r>
            <a:r>
              <a:rPr lang="en-US" sz="2700" b="0" dirty="0">
                <a:sym typeface="Trebuchet MS"/>
              </a:rPr>
              <a:t>:</a:t>
            </a:r>
          </a:p>
          <a:p>
            <a:pPr algn="l"/>
            <a:r>
              <a:rPr lang="en-US" sz="2700" b="0" dirty="0">
                <a:sym typeface="Trebuchet MS"/>
              </a:rPr>
              <a:t>A user uses sideways rotation of head to manipulate Gaze functionality </a:t>
            </a:r>
            <a:r>
              <a:rPr lang="en-US" sz="2700" b="0" dirty="0" smtClean="0">
                <a:sym typeface="Trebuchet MS"/>
              </a:rPr>
              <a:t>&amp; ‘tap’ hand gesture for selections.</a:t>
            </a:r>
            <a:r>
              <a:rPr lang="en-US" sz="2700" b="0" dirty="0">
                <a:sym typeface="Trebuchet MS"/>
              </a:rPr>
              <a:t>	Expected Result:</a:t>
            </a:r>
          </a:p>
          <a:p>
            <a:pPr algn="l"/>
            <a:r>
              <a:rPr lang="en-US" sz="2800" b="0" dirty="0"/>
              <a:t>User sees the 3D holographic object change color once they use ‘tap’ gesture on color palette.</a:t>
            </a:r>
          </a:p>
          <a:p>
            <a:pPr algn="l"/>
            <a:endParaRPr lang="en-US" sz="2800" b="0" dirty="0"/>
          </a:p>
        </p:txBody>
      </p:sp>
      <p:sp>
        <p:nvSpPr>
          <p:cNvPr id="104" name="Shape 104"/>
          <p:cNvSpPr txBox="1"/>
          <p:nvPr/>
        </p:nvSpPr>
        <p:spPr>
          <a:xfrm>
            <a:off x="13165109" y="28871926"/>
            <a:ext cx="9892172" cy="116418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98650" tIns="49325" rIns="98650" bIns="49325"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chemeClr val="tx1"/>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smtClean="0"/>
              <a:t>Object Design</a:t>
            </a:r>
            <a:endParaRPr lang="en-US" dirty="0"/>
          </a:p>
        </p:txBody>
      </p:sp>
      <p:sp>
        <p:nvSpPr>
          <p:cNvPr id="105" name="Shape 105"/>
          <p:cNvSpPr txBox="1"/>
          <p:nvPr/>
        </p:nvSpPr>
        <p:spPr>
          <a:xfrm>
            <a:off x="2083347" y="25837923"/>
            <a:ext cx="10701925" cy="146687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137160" tIns="137160" rIns="137160" bIns="137160"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chemeClr val="tx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smtClean="0"/>
              <a:t>Summary</a:t>
            </a:r>
          </a:p>
          <a:p>
            <a:pPr algn="l"/>
            <a:endParaRPr lang="en-US" b="0" dirty="0" smtClean="0"/>
          </a:p>
          <a:p>
            <a:pPr algn="l"/>
            <a:r>
              <a:rPr lang="en-US" sz="3600" b="0" dirty="0" smtClean="0"/>
              <a:t>- Transformation </a:t>
            </a:r>
            <a:r>
              <a:rPr lang="en-US" sz="3600" b="0" dirty="0"/>
              <a:t>caused by technological advancements has offered exciting opportunities for the creation of proper learning environments. </a:t>
            </a:r>
            <a:endParaRPr lang="en-US" sz="3600" b="0" dirty="0" smtClean="0"/>
          </a:p>
          <a:p>
            <a:pPr algn="l"/>
            <a:endParaRPr lang="en-US" sz="3600" b="0" dirty="0" smtClean="0"/>
          </a:p>
          <a:p>
            <a:pPr algn="l"/>
            <a:r>
              <a:rPr lang="en-US" sz="3600" b="0" dirty="0" smtClean="0"/>
              <a:t>- Research within the Education/Learning domain </a:t>
            </a:r>
            <a:r>
              <a:rPr lang="en-US" sz="3600" b="0" dirty="0"/>
              <a:t>shows </a:t>
            </a:r>
            <a:r>
              <a:rPr lang="en-US" sz="3600" b="0" dirty="0" smtClean="0"/>
              <a:t>that implementation of interactive and engaging </a:t>
            </a:r>
            <a:r>
              <a:rPr lang="en-US" sz="3600" b="0" dirty="0"/>
              <a:t>technology</a:t>
            </a:r>
            <a:r>
              <a:rPr lang="en-US" sz="3600" b="0" dirty="0" smtClean="0"/>
              <a:t> such as AR/VR provides </a:t>
            </a:r>
            <a:r>
              <a:rPr lang="en-US" sz="3600" b="0" dirty="0"/>
              <a:t>a platform for improved student engagement and content </a:t>
            </a:r>
            <a:r>
              <a:rPr lang="en-US" sz="3600" b="0" dirty="0" smtClean="0"/>
              <a:t>comprehension, which leads to better academic performance.</a:t>
            </a:r>
          </a:p>
          <a:p>
            <a:pPr algn="l"/>
            <a:endParaRPr lang="en-US" sz="3600" b="0" dirty="0" smtClean="0"/>
          </a:p>
          <a:p>
            <a:pPr algn="l"/>
            <a:r>
              <a:rPr lang="en-US" sz="3600" b="0" dirty="0" smtClean="0"/>
              <a:t>- </a:t>
            </a:r>
            <a:r>
              <a:rPr lang="en-US" sz="3600" b="0" dirty="0"/>
              <a:t>This simple Unity/HoloLens application demonstrating the concept of an object’s variable manipulation via getters and setter methods, sets a basic framework of how Computer Science concepts can interactively be introduced to new students entering the field.</a:t>
            </a:r>
          </a:p>
          <a:p>
            <a:pPr algn="l"/>
            <a:endParaRPr lang="en-US" b="0" dirty="0"/>
          </a:p>
        </p:txBody>
      </p:sp>
      <p:sp>
        <p:nvSpPr>
          <p:cNvPr id="108" name="Shape 108"/>
          <p:cNvSpPr txBox="1"/>
          <p:nvPr/>
        </p:nvSpPr>
        <p:spPr>
          <a:xfrm>
            <a:off x="2083347" y="15365263"/>
            <a:ext cx="10701925" cy="101949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137160" tIns="137160" rIns="137160" bIns="137160"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rgbClr val="6C0B35"/>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solidFill>
                  <a:schemeClr val="tx1"/>
                </a:solidFill>
                <a:latin typeface="Arial"/>
                <a:ea typeface="Arial"/>
                <a:cs typeface="Arial"/>
              </a:rPr>
              <a:t>Solution</a:t>
            </a:r>
          </a:p>
          <a:p>
            <a:pPr algn="just"/>
            <a:r>
              <a:rPr lang="en-US" sz="4000" b="0" dirty="0">
                <a:solidFill>
                  <a:schemeClr val="dk1"/>
                </a:solidFill>
              </a:rPr>
              <a:t>The purpose of </a:t>
            </a:r>
            <a:r>
              <a:rPr lang="en-US" sz="4000" b="0" dirty="0" smtClean="0">
                <a:solidFill>
                  <a:schemeClr val="dk1"/>
                </a:solidFill>
              </a:rPr>
              <a:t>the implementation of the </a:t>
            </a:r>
            <a:r>
              <a:rPr lang="en-US" sz="4000" b="0" dirty="0" err="1" smtClean="0">
                <a:solidFill>
                  <a:schemeClr val="dk1"/>
                </a:solidFill>
              </a:rPr>
              <a:t>VariableColorPicker</a:t>
            </a:r>
            <a:r>
              <a:rPr lang="en-US" sz="4000" b="0" dirty="0" smtClean="0">
                <a:solidFill>
                  <a:schemeClr val="dk1"/>
                </a:solidFill>
              </a:rPr>
              <a:t> HoloLens Application, is to help new students that are beginning their studies within Computer Science. The project is for demonstrating the concepts of Object Variables within Object Oriented Programming, and to demonstrate how variables have Accessor/</a:t>
            </a:r>
            <a:r>
              <a:rPr lang="en-US" sz="4000" b="0" dirty="0" err="1" smtClean="0">
                <a:solidFill>
                  <a:schemeClr val="dk1"/>
                </a:solidFill>
              </a:rPr>
              <a:t>Mutator</a:t>
            </a:r>
            <a:r>
              <a:rPr lang="en-US" sz="4000" b="0" dirty="0" smtClean="0">
                <a:solidFill>
                  <a:schemeClr val="dk1"/>
                </a:solidFill>
              </a:rPr>
              <a:t> methods for dynamically accessing and setting information. By developing interactive holographic applications targeted for Computer Science students, learners are encouraged to actively participate during their lessons, which leads to a dramatic increase in knowledge acquisition and retention.</a:t>
            </a:r>
            <a:endParaRPr sz="4000" b="0" dirty="0">
              <a:solidFill>
                <a:schemeClr val="dk1"/>
              </a:solidFill>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9087" y="16296088"/>
            <a:ext cx="3390723" cy="18342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57993" y="18286925"/>
            <a:ext cx="1823176" cy="1367382"/>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35567" y="22169485"/>
            <a:ext cx="1745602" cy="1675778"/>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0979" y="20109876"/>
            <a:ext cx="2306423" cy="1729817"/>
          </a:xfrm>
          <a:prstGeom prst="rect">
            <a:avLst/>
          </a:prstGeom>
        </p:spPr>
      </p:pic>
      <p:sp>
        <p:nvSpPr>
          <p:cNvPr id="4" name="TextBox 3"/>
          <p:cNvSpPr txBox="1">
            <a:spLocks/>
          </p:cNvSpPr>
          <p:nvPr/>
        </p:nvSpPr>
        <p:spPr>
          <a:xfrm>
            <a:off x="27571181" y="16428368"/>
            <a:ext cx="4170691" cy="1569660"/>
          </a:xfrm>
          <a:prstGeom prst="rect">
            <a:avLst/>
          </a:prstGeom>
          <a:blipFill>
            <a:blip r:embed="rId8"/>
            <a:tile tx="0" ty="0" sx="100000" sy="100000" flip="none" algn="tl"/>
          </a:blipFill>
          <a:ln>
            <a:solidFill>
              <a:schemeClr val="accent2"/>
            </a:solidFill>
          </a:ln>
        </p:spPr>
        <p:txBody>
          <a:bodyPr wrap="square" rtlCol="0">
            <a:spAutoFit/>
          </a:bodyPr>
          <a:lstStyle/>
          <a:p>
            <a:r>
              <a:rPr lang="en-US" sz="3200" dirty="0" smtClean="0"/>
              <a:t>- Microsoft HoloLens platform and user interface</a:t>
            </a:r>
            <a:endParaRPr lang="en-US" sz="3200" dirty="0"/>
          </a:p>
        </p:txBody>
      </p:sp>
      <p:sp>
        <p:nvSpPr>
          <p:cNvPr id="34" name="TextBox 33"/>
          <p:cNvSpPr txBox="1"/>
          <p:nvPr/>
        </p:nvSpPr>
        <p:spPr>
          <a:xfrm>
            <a:off x="27571180" y="18188466"/>
            <a:ext cx="4170691" cy="1569660"/>
          </a:xfrm>
          <a:prstGeom prst="rect">
            <a:avLst/>
          </a:prstGeom>
          <a:blipFill>
            <a:blip r:embed="rId8"/>
            <a:tile tx="0" ty="0" sx="100000" sy="100000" flip="none" algn="tl"/>
          </a:blipFill>
          <a:ln>
            <a:solidFill>
              <a:schemeClr val="accent2"/>
            </a:solidFill>
          </a:ln>
        </p:spPr>
        <p:txBody>
          <a:bodyPr wrap="square" rtlCol="0">
            <a:spAutoFit/>
          </a:bodyPr>
          <a:lstStyle/>
          <a:p>
            <a:r>
              <a:rPr lang="en-US" sz="3200" dirty="0" smtClean="0"/>
              <a:t>- Visual Studio used for building and deployment of project</a:t>
            </a:r>
            <a:endParaRPr lang="en-US" sz="3200" dirty="0"/>
          </a:p>
        </p:txBody>
      </p:sp>
      <p:sp>
        <p:nvSpPr>
          <p:cNvPr id="35" name="TextBox 34"/>
          <p:cNvSpPr txBox="1"/>
          <p:nvPr/>
        </p:nvSpPr>
        <p:spPr>
          <a:xfrm>
            <a:off x="27571180" y="19935414"/>
            <a:ext cx="4160021" cy="2062103"/>
          </a:xfrm>
          <a:prstGeom prst="rect">
            <a:avLst/>
          </a:prstGeom>
          <a:blipFill>
            <a:blip r:embed="rId8"/>
            <a:tile tx="0" ty="0" sx="100000" sy="100000" flip="none" algn="tl"/>
          </a:blipFill>
          <a:ln>
            <a:solidFill>
              <a:schemeClr val="accent2"/>
            </a:solidFill>
          </a:ln>
        </p:spPr>
        <p:txBody>
          <a:bodyPr wrap="square" rtlCol="0">
            <a:spAutoFit/>
          </a:bodyPr>
          <a:lstStyle/>
          <a:p>
            <a:r>
              <a:rPr lang="en-US" sz="3200" dirty="0" smtClean="0"/>
              <a:t>- Unity used for holographic HoloLens 3D application development</a:t>
            </a:r>
            <a:endParaRPr lang="en-US" sz="3200" dirty="0"/>
          </a:p>
        </p:txBody>
      </p:sp>
      <p:sp>
        <p:nvSpPr>
          <p:cNvPr id="36" name="TextBox 35"/>
          <p:cNvSpPr txBox="1"/>
          <p:nvPr/>
        </p:nvSpPr>
        <p:spPr>
          <a:xfrm>
            <a:off x="27560510" y="22226250"/>
            <a:ext cx="4170691" cy="1569660"/>
          </a:xfrm>
          <a:prstGeom prst="rect">
            <a:avLst/>
          </a:prstGeom>
          <a:blipFill>
            <a:blip r:embed="rId8"/>
            <a:tile tx="0" ty="0" sx="100000" sy="100000" flip="none" algn="tl"/>
          </a:blipFill>
          <a:ln>
            <a:solidFill>
              <a:schemeClr val="accent2"/>
            </a:solidFill>
          </a:ln>
        </p:spPr>
        <p:txBody>
          <a:bodyPr wrap="square" rtlCol="0">
            <a:spAutoFit/>
          </a:bodyPr>
          <a:lstStyle/>
          <a:p>
            <a:r>
              <a:rPr lang="en-US" sz="3200" dirty="0" smtClean="0"/>
              <a:t>- C# used for project and  script development</a:t>
            </a:r>
            <a:endParaRPr lang="en-US" sz="3200" dirty="0"/>
          </a:p>
        </p:txBody>
      </p:sp>
      <p:sp>
        <p:nvSpPr>
          <p:cNvPr id="39" name="Shape 166"/>
          <p:cNvSpPr txBox="1">
            <a:spLocks/>
          </p:cNvSpPr>
          <p:nvPr/>
        </p:nvSpPr>
        <p:spPr>
          <a:xfrm>
            <a:off x="15896725" y="31720194"/>
            <a:ext cx="3643905" cy="497862"/>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smtClean="0"/>
          </a:p>
          <a:p>
            <a:pPr>
              <a:spcBef>
                <a:spcPts val="2000"/>
              </a:spcBef>
              <a:buClr>
                <a:srgbClr val="001D4D"/>
              </a:buClr>
              <a:buSzPct val="100000"/>
            </a:pPr>
            <a:endParaRPr lang="en-US" sz="1800" dirty="0"/>
          </a:p>
        </p:txBody>
      </p:sp>
      <p:pic>
        <p:nvPicPr>
          <p:cNvPr id="41" name="Pictur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17821" y="62520284"/>
            <a:ext cx="5780425" cy="2821513"/>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10280" y="348823"/>
            <a:ext cx="4476683" cy="1404265"/>
          </a:xfrm>
          <a:prstGeom prst="rect">
            <a:avLst/>
          </a:prstGeom>
        </p:spPr>
      </p:pic>
      <p:sp>
        <p:nvSpPr>
          <p:cNvPr id="46" name="Shape 98"/>
          <p:cNvSpPr txBox="1"/>
          <p:nvPr/>
        </p:nvSpPr>
        <p:spPr>
          <a:xfrm>
            <a:off x="13165109" y="15365263"/>
            <a:ext cx="9892172" cy="132186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98650" tIns="49325" rIns="98650" bIns="49325" anchor="t" anchorCtr="0">
            <a:noAutofit/>
          </a:bodyPr>
          <a:lstStyle>
            <a:defPPr marR="0" lvl="0" algn="l" rtl="0">
              <a:lnSpc>
                <a:spcPct val="100000"/>
              </a:lnSpc>
              <a:spcBef>
                <a:spcPts val="0"/>
              </a:spcBef>
              <a:spcAft>
                <a:spcPts val="0"/>
              </a:spcAft>
              <a:defRPr/>
            </a:defPPr>
            <a:lvl1pPr marL="0" indent="0" algn="ctr">
              <a:buClr>
                <a:srgbClr val="336699"/>
              </a:buClr>
              <a:buSzPct val="25000"/>
              <a:buFont typeface="Arial"/>
              <a:defRPr sz="4100" b="1">
                <a:solidFill>
                  <a:srgbClr val="6C0B35"/>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smtClean="0">
                <a:solidFill>
                  <a:schemeClr val="tx1"/>
                </a:solidFill>
                <a:latin typeface="Arial"/>
                <a:ea typeface="Arial"/>
                <a:cs typeface="Arial"/>
              </a:rPr>
              <a:t>Screen Shots</a:t>
            </a:r>
            <a:endParaRPr lang="en-US" dirty="0">
              <a:solidFill>
                <a:schemeClr val="tx1"/>
              </a:solidFill>
              <a:latin typeface="Arial"/>
              <a:ea typeface="Arial"/>
              <a:cs typeface="Arial"/>
            </a:endParaRPr>
          </a:p>
          <a:p>
            <a:endParaRPr lang="en-US" dirty="0"/>
          </a:p>
          <a:p>
            <a:endParaRPr lang="en-US" dirty="0"/>
          </a:p>
          <a:p>
            <a:endParaRPr lang="en-US" dirty="0"/>
          </a:p>
          <a:p>
            <a:endParaRPr dirty="0"/>
          </a:p>
        </p:txBody>
      </p:sp>
      <p:pic>
        <p:nvPicPr>
          <p:cNvPr id="48" name="image09.png"/>
          <p:cNvPicPr/>
          <p:nvPr/>
        </p:nvPicPr>
        <p:blipFill>
          <a:blip r:embed="rId11">
            <a:extLst>
              <a:ext uri="{28A0092B-C50C-407E-A947-70E740481C1C}">
                <a14:useLocalDpi xmlns:a14="http://schemas.microsoft.com/office/drawing/2010/main" val="0"/>
              </a:ext>
            </a:extLst>
          </a:blip>
          <a:stretch>
            <a:fillRect/>
          </a:stretch>
        </p:blipFill>
        <p:spPr>
          <a:xfrm>
            <a:off x="14182830" y="29616825"/>
            <a:ext cx="7834957" cy="4524411"/>
          </a:xfrm>
          <a:prstGeom prst="rect">
            <a:avLst/>
          </a:prstGeom>
          <a:ln/>
        </p:spPr>
      </p:pic>
      <p:sp>
        <p:nvSpPr>
          <p:cNvPr id="8" name="Right Arrow 7"/>
          <p:cNvSpPr/>
          <p:nvPr/>
        </p:nvSpPr>
        <p:spPr>
          <a:xfrm>
            <a:off x="23557404" y="33576914"/>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a:off x="23632377" y="28231147"/>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23632378" y="26156972"/>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23557404" y="38586216"/>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23557404" y="37372052"/>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23557404" y="35661866"/>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a:off x="23628963" y="31090587"/>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a:off x="23628963" y="29866943"/>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56772" y="2993299"/>
            <a:ext cx="2138180" cy="2052653"/>
          </a:xfrm>
          <a:prstGeom prst="rect">
            <a:avLst/>
          </a:prstGeom>
        </p:spPr>
      </p:pic>
      <p:sp>
        <p:nvSpPr>
          <p:cNvPr id="7" name="TextBox 6"/>
          <p:cNvSpPr txBox="1"/>
          <p:nvPr/>
        </p:nvSpPr>
        <p:spPr>
          <a:xfrm>
            <a:off x="3062640" y="285241"/>
            <a:ext cx="26876647" cy="1754326"/>
          </a:xfrm>
          <a:prstGeom prst="rect">
            <a:avLst/>
          </a:prstGeom>
          <a:noFill/>
        </p:spPr>
        <p:txBody>
          <a:bodyPr wrap="square" rtlCol="0">
            <a:spAutoFit/>
          </a:bodyPr>
          <a:lstStyle/>
          <a:p>
            <a:pPr algn="ctr"/>
            <a:r>
              <a:rPr lang="en-US" sz="5400" b="1" dirty="0" smtClean="0"/>
              <a:t>TAM: MULTI-TOUCH-MIDAIR-AND MOTION  </a:t>
            </a:r>
          </a:p>
          <a:p>
            <a:pPr algn="ctr"/>
            <a:r>
              <a:rPr lang="en-US" sz="5400" b="1" dirty="0" smtClean="0"/>
              <a:t>FOR VIRTUAL AND AUGMENTED REALITY 6.0</a:t>
            </a:r>
            <a:endParaRPr lang="en-US" sz="5400" b="1" dirty="0"/>
          </a:p>
        </p:txBody>
      </p:sp>
      <p:sp>
        <p:nvSpPr>
          <p:cNvPr id="93" name="Shape 93"/>
          <p:cNvSpPr txBox="1"/>
          <p:nvPr/>
        </p:nvSpPr>
        <p:spPr>
          <a:xfrm>
            <a:off x="2083347" y="6415182"/>
            <a:ext cx="10701925" cy="867239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headEnd type="none" w="med" len="med"/>
            <a:tailEnd type="none" w="med" len="med"/>
          </a:ln>
          <a:effectLst>
            <a:glow rad="12700">
              <a:schemeClr val="tx1"/>
            </a:glow>
          </a:effectLst>
        </p:spPr>
        <p:style>
          <a:lnRef idx="2">
            <a:schemeClr val="accent1"/>
          </a:lnRef>
          <a:fillRef idx="1">
            <a:schemeClr val="lt1"/>
          </a:fillRef>
          <a:effectRef idx="0">
            <a:schemeClr val="accent1"/>
          </a:effectRef>
          <a:fontRef idx="minor">
            <a:schemeClr val="dk1"/>
          </a:fontRef>
        </p:style>
        <p:txBody>
          <a:bodyPr lIns="137160" tIns="137160" rIns="137160" bIns="45720"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dirty="0" smtClean="0">
                <a:solidFill>
                  <a:schemeClr val="tx1"/>
                </a:solidFill>
                <a:latin typeface="Arial"/>
                <a:ea typeface="Arial"/>
                <a:cs typeface="Arial"/>
              </a:rPr>
              <a:t>Problem</a:t>
            </a:r>
          </a:p>
          <a:p>
            <a:pPr algn="just"/>
            <a:r>
              <a:rPr lang="en-US" sz="4000" dirty="0" smtClean="0"/>
              <a:t>The </a:t>
            </a:r>
            <a:r>
              <a:rPr lang="en-US" sz="4000" dirty="0"/>
              <a:t>technological advances that humans have </a:t>
            </a:r>
            <a:r>
              <a:rPr lang="en-US" sz="4000" dirty="0" smtClean="0"/>
              <a:t>experienced </a:t>
            </a:r>
            <a:r>
              <a:rPr lang="en-US" sz="4000" dirty="0"/>
              <a:t>in the past decade have had an influence upon several sectors within our society. </a:t>
            </a:r>
            <a:r>
              <a:rPr lang="en-US" sz="4000" dirty="0" smtClean="0"/>
              <a:t>Traditional </a:t>
            </a:r>
            <a:r>
              <a:rPr lang="en-US" sz="4000" dirty="0"/>
              <a:t>educational methods involved a face to face interaction, as class activities were arranged and conveyed by the </a:t>
            </a:r>
            <a:r>
              <a:rPr lang="en-US" sz="4000" dirty="0" smtClean="0"/>
              <a:t>teacher</a:t>
            </a:r>
            <a:r>
              <a:rPr lang="en-US" sz="4000" dirty="0"/>
              <a:t>. </a:t>
            </a:r>
            <a:r>
              <a:rPr lang="en-US" sz="4000" dirty="0" smtClean="0"/>
              <a:t>These </a:t>
            </a:r>
            <a:r>
              <a:rPr lang="en-US" sz="4000" dirty="0"/>
              <a:t>different mediums are dated in today’s </a:t>
            </a:r>
            <a:r>
              <a:rPr lang="en-US" sz="4000" dirty="0" smtClean="0"/>
              <a:t>high-tech modern </a:t>
            </a:r>
            <a:r>
              <a:rPr lang="en-US" sz="4000" dirty="0"/>
              <a:t>society, and effectively </a:t>
            </a:r>
            <a:r>
              <a:rPr lang="en-US" sz="4000" dirty="0" smtClean="0"/>
              <a:t>slow </a:t>
            </a:r>
            <a:r>
              <a:rPr lang="en-US" sz="4000" dirty="0"/>
              <a:t>down the process of knowledge </a:t>
            </a:r>
            <a:r>
              <a:rPr lang="en-US" sz="4000" dirty="0" smtClean="0"/>
              <a:t>acquisition and retention. </a:t>
            </a:r>
            <a:endParaRPr lang="en-US" sz="4000" dirty="0"/>
          </a:p>
        </p:txBody>
      </p:sp>
      <p:pic>
        <p:nvPicPr>
          <p:cNvPr id="1026" name="Picture 2" descr="lassDiagram.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82829" y="34855181"/>
            <a:ext cx="7834957" cy="50476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729507" y="39943673"/>
            <a:ext cx="6235230" cy="584775"/>
          </a:xfrm>
          <a:prstGeom prst="rect">
            <a:avLst/>
          </a:prstGeom>
          <a:noFill/>
        </p:spPr>
        <p:txBody>
          <a:bodyPr wrap="square" rtlCol="0">
            <a:spAutoFit/>
          </a:bodyPr>
          <a:lstStyle/>
          <a:p>
            <a:r>
              <a:rPr lang="en-US" sz="1600" b="1" dirty="0" smtClean="0"/>
              <a:t>- Figure 2: Visual Studio Generated Class Diagram for HoloLens </a:t>
            </a:r>
            <a:r>
              <a:rPr lang="en-US" sz="1600" b="1" dirty="0" err="1" smtClean="0"/>
              <a:t>VariableColorPicker</a:t>
            </a:r>
            <a:r>
              <a:rPr lang="en-US" sz="1600" b="1" dirty="0" smtClean="0"/>
              <a:t> Holographic Application</a:t>
            </a:r>
            <a:endParaRPr lang="en-US" sz="1600" b="1" dirty="0"/>
          </a:p>
        </p:txBody>
      </p:sp>
      <p:pic>
        <p:nvPicPr>
          <p:cNvPr id="1028" name="Picture 4" descr="print5_1.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67954" y="16491773"/>
            <a:ext cx="9064062" cy="55303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nt5_3.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38334" y="22511034"/>
            <a:ext cx="9139078" cy="5257899"/>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14164613" y="22108557"/>
            <a:ext cx="5159201" cy="338554"/>
          </a:xfrm>
          <a:prstGeom prst="rect">
            <a:avLst/>
          </a:prstGeom>
          <a:noFill/>
        </p:spPr>
        <p:txBody>
          <a:bodyPr wrap="square" rtlCol="0">
            <a:spAutoFit/>
          </a:bodyPr>
          <a:lstStyle/>
          <a:p>
            <a:r>
              <a:rPr lang="en-US" sz="1600" b="1" dirty="0" smtClean="0"/>
              <a:t>- Figure 1: Main HoloLens Application Scene</a:t>
            </a:r>
            <a:endParaRPr lang="en-US" sz="1600" b="1" dirty="0"/>
          </a:p>
        </p:txBody>
      </p:sp>
      <p:sp>
        <p:nvSpPr>
          <p:cNvPr id="69" name="TextBox 68"/>
          <p:cNvSpPr txBox="1"/>
          <p:nvPr/>
        </p:nvSpPr>
        <p:spPr>
          <a:xfrm>
            <a:off x="14037189" y="27915856"/>
            <a:ext cx="7857909" cy="338554"/>
          </a:xfrm>
          <a:prstGeom prst="rect">
            <a:avLst/>
          </a:prstGeom>
          <a:noFill/>
        </p:spPr>
        <p:txBody>
          <a:bodyPr wrap="square" rtlCol="0">
            <a:spAutoFit/>
          </a:bodyPr>
          <a:lstStyle/>
          <a:p>
            <a:r>
              <a:rPr lang="en-US" sz="1600" b="1" dirty="0" smtClean="0"/>
              <a:t>- Figure 2: Side-View of 3D Holographic Unity Project</a:t>
            </a:r>
            <a:endParaRPr lang="en-US" sz="1600" b="1" dirty="0"/>
          </a:p>
        </p:txBody>
      </p:sp>
      <p:sp>
        <p:nvSpPr>
          <p:cNvPr id="70" name="TextBox 69"/>
          <p:cNvSpPr txBox="1"/>
          <p:nvPr/>
        </p:nvSpPr>
        <p:spPr>
          <a:xfrm>
            <a:off x="14501495" y="34152984"/>
            <a:ext cx="6235230" cy="584775"/>
          </a:xfrm>
          <a:prstGeom prst="rect">
            <a:avLst/>
          </a:prstGeom>
          <a:noFill/>
        </p:spPr>
        <p:txBody>
          <a:bodyPr wrap="square" rtlCol="0">
            <a:spAutoFit/>
          </a:bodyPr>
          <a:lstStyle/>
          <a:p>
            <a:r>
              <a:rPr lang="en-US" sz="1600" b="1" dirty="0" smtClean="0"/>
              <a:t>- Figure 1: </a:t>
            </a:r>
            <a:r>
              <a:rPr lang="en-US" sz="1600" b="1" dirty="0" err="1" smtClean="0"/>
              <a:t>VariableColorPicker</a:t>
            </a:r>
            <a:r>
              <a:rPr lang="en-US" sz="1600" b="1" dirty="0" smtClean="0"/>
              <a:t> HoloLens Application Sequence Diagram</a:t>
            </a:r>
            <a:endParaRPr lang="en-US" sz="1600" b="1" dirty="0"/>
          </a:p>
        </p:txBody>
      </p:sp>
      <p:sp>
        <p:nvSpPr>
          <p:cNvPr id="71" name="Right Arrow 70"/>
          <p:cNvSpPr/>
          <p:nvPr/>
        </p:nvSpPr>
        <p:spPr>
          <a:xfrm>
            <a:off x="23607913" y="8949527"/>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23646668" y="10608003"/>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23605143" y="12252244"/>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5109" y="36692837"/>
            <a:ext cx="10169308" cy="3197747"/>
          </a:xfrm>
          <a:prstGeom prst="rect">
            <a:avLst/>
          </a:prstGeom>
        </p:spPr>
      </p:pic>
      <p:sp>
        <p:nvSpPr>
          <p:cNvPr id="10" name="Rectangle 9"/>
          <p:cNvSpPr/>
          <p:nvPr/>
        </p:nvSpPr>
        <p:spPr>
          <a:xfrm>
            <a:off x="7624809" y="3527344"/>
            <a:ext cx="17890179" cy="1569660"/>
          </a:xfrm>
          <a:prstGeom prst="rect">
            <a:avLst/>
          </a:prstGeom>
        </p:spPr>
        <p:txBody>
          <a:bodyPr wrap="square">
            <a:spAutoFit/>
          </a:bodyPr>
          <a:lstStyle/>
          <a:p>
            <a:pPr lvl="0" algn="ctr">
              <a:buClr>
                <a:srgbClr val="3333CC"/>
              </a:buClr>
              <a:buSzPct val="25000"/>
            </a:pPr>
            <a:r>
              <a:rPr lang="en-US" sz="3200" b="1" dirty="0">
                <a:solidFill>
                  <a:schemeClr val="bg2"/>
                </a:solidFill>
              </a:rPr>
              <a:t>Student: </a:t>
            </a:r>
            <a:r>
              <a:rPr lang="en-US" sz="3200" dirty="0">
                <a:solidFill>
                  <a:schemeClr val="bg2"/>
                </a:solidFill>
              </a:rPr>
              <a:t>Andres Chalela, Florida International University</a:t>
            </a:r>
          </a:p>
          <a:p>
            <a:pPr lvl="0" algn="ctr">
              <a:buClr>
                <a:srgbClr val="3333CC"/>
              </a:buClr>
              <a:buSzPct val="25000"/>
            </a:pPr>
            <a:r>
              <a:rPr lang="en-US" sz="3200" b="1" dirty="0">
                <a:solidFill>
                  <a:schemeClr val="bg2"/>
                </a:solidFill>
              </a:rPr>
              <a:t>Mentor: </a:t>
            </a:r>
            <a:r>
              <a:rPr lang="en-US" sz="3200" b="1" i="1" dirty="0">
                <a:solidFill>
                  <a:schemeClr val="bg2"/>
                </a:solidFill>
              </a:rPr>
              <a:t> </a:t>
            </a:r>
            <a:r>
              <a:rPr lang="en-US" sz="3200" dirty="0">
                <a:solidFill>
                  <a:schemeClr val="bg2"/>
                </a:solidFill>
              </a:rPr>
              <a:t>Francisco </a:t>
            </a:r>
            <a:r>
              <a:rPr lang="en-US" sz="3200" dirty="0" smtClean="0">
                <a:solidFill>
                  <a:schemeClr val="bg2"/>
                </a:solidFill>
              </a:rPr>
              <a:t>Ortega</a:t>
            </a:r>
          </a:p>
          <a:p>
            <a:pPr lvl="0" algn="ctr">
              <a:buClr>
                <a:srgbClr val="3333CC"/>
              </a:buClr>
              <a:buSzPct val="25000"/>
            </a:pPr>
            <a:r>
              <a:rPr lang="en-US" sz="3200" b="1" dirty="0" smtClean="0">
                <a:solidFill>
                  <a:schemeClr val="bg2"/>
                </a:solidFill>
              </a:rPr>
              <a:t>Instructor</a:t>
            </a:r>
            <a:r>
              <a:rPr lang="en-US" sz="3200" b="1" dirty="0">
                <a:solidFill>
                  <a:schemeClr val="bg2"/>
                </a:solidFill>
              </a:rPr>
              <a:t>:</a:t>
            </a:r>
            <a:r>
              <a:rPr lang="en-US" sz="3200" b="1" i="1" dirty="0">
                <a:solidFill>
                  <a:schemeClr val="bg2"/>
                </a:solidFill>
              </a:rPr>
              <a:t> </a:t>
            </a:r>
            <a:r>
              <a:rPr lang="en-US" sz="3200" dirty="0">
                <a:solidFill>
                  <a:schemeClr val="bg2"/>
                </a:solidFill>
              </a:rPr>
              <a:t>Francisco Ortega</a:t>
            </a:r>
            <a:r>
              <a:rPr lang="en-US" sz="3200" dirty="0" smtClean="0">
                <a:solidFill>
                  <a:schemeClr val="bg2"/>
                </a:solidFill>
              </a:rPr>
              <a:t>, </a:t>
            </a:r>
            <a:r>
              <a:rPr lang="en-US" sz="3200" dirty="0" err="1"/>
              <a:t>Masoud</a:t>
            </a:r>
            <a:r>
              <a:rPr lang="en-US" sz="3200" dirty="0"/>
              <a:t> </a:t>
            </a:r>
            <a:r>
              <a:rPr lang="en-US" sz="3200" dirty="0" err="1" smtClean="0"/>
              <a:t>Sadjadi</a:t>
            </a:r>
            <a:r>
              <a:rPr lang="en-US" sz="3200" dirty="0"/>
              <a:t>,</a:t>
            </a:r>
            <a:r>
              <a:rPr lang="en-US" sz="3200" dirty="0" smtClean="0">
                <a:solidFill>
                  <a:schemeClr val="bg2"/>
                </a:solidFill>
              </a:rPr>
              <a:t> </a:t>
            </a:r>
            <a:r>
              <a:rPr lang="en-US" sz="3200" dirty="0">
                <a:solidFill>
                  <a:schemeClr val="bg2"/>
                </a:solidFill>
              </a:rPr>
              <a:t>Florida International University</a:t>
            </a:r>
          </a:p>
        </p:txBody>
      </p:sp>
      <p:pic>
        <p:nvPicPr>
          <p:cNvPr id="11" name="Picture 1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38915" y="2506231"/>
            <a:ext cx="3419411" cy="2993803"/>
          </a:xfrm>
          <a:prstGeom prst="rect">
            <a:avLst/>
          </a:prstGeom>
        </p:spPr>
      </p:pic>
      <p:sp>
        <p:nvSpPr>
          <p:cNvPr id="74" name="Right Arrow 73"/>
          <p:cNvSpPr/>
          <p:nvPr/>
        </p:nvSpPr>
        <p:spPr>
          <a:xfrm>
            <a:off x="13505676" y="10465780"/>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p:cNvSpPr/>
          <p:nvPr/>
        </p:nvSpPr>
        <p:spPr>
          <a:xfrm>
            <a:off x="13500234" y="12207333"/>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p:cNvSpPr/>
          <p:nvPr/>
        </p:nvSpPr>
        <p:spPr>
          <a:xfrm>
            <a:off x="13500234" y="13368783"/>
            <a:ext cx="536955" cy="27867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474</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Diseño predeterminado</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Chalela, Andres J</cp:lastModifiedBy>
  <cp:revision>53</cp:revision>
  <cp:lastPrinted>2017-04-17T05:46:45Z</cp:lastPrinted>
  <dcterms:modified xsi:type="dcterms:W3CDTF">2017-04-17T05:49:09Z</dcterms:modified>
</cp:coreProperties>
</file>