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1"/>
  </p:notesMasterIdLst>
  <p:sldIdLst>
    <p:sldId id="256" r:id="rId5"/>
    <p:sldId id="276" r:id="rId6"/>
    <p:sldId id="286" r:id="rId7"/>
    <p:sldId id="293" r:id="rId8"/>
    <p:sldId id="310" r:id="rId9"/>
    <p:sldId id="311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y Paola Moreno" initials="JPM" lastIdx="1" clrIdx="0">
    <p:extLst>
      <p:ext uri="{19B8F6BF-5375-455C-9EA6-DF929625EA0E}">
        <p15:presenceInfo xmlns:p15="http://schemas.microsoft.com/office/powerpoint/2012/main" userId="July Paola More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9BBB"/>
    <a:srgbClr val="1421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291" autoAdjust="0"/>
  </p:normalViewPr>
  <p:slideViewPr>
    <p:cSldViewPr>
      <p:cViewPr varScale="1">
        <p:scale>
          <a:sx n="105" d="100"/>
          <a:sy n="105" d="100"/>
        </p:scale>
        <p:origin x="1476" y="108"/>
      </p:cViewPr>
      <p:guideLst>
        <p:guide orient="horz" pos="2160"/>
        <p:guide pos="288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7B4A46-269F-4AF1-9507-8BBB4CBCC467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2F727AC-B4F6-421F-BB15-6F5FBEDCB69C}">
      <dgm:prSet phldrT="[Text]" phldr="0" custT="1"/>
      <dgm:spPr/>
      <dgm:t>
        <a:bodyPr/>
        <a:lstStyle/>
        <a:p>
          <a:pPr rtl="0"/>
          <a:r>
            <a:rPr lang="es-CO" sz="1100" dirty="0">
              <a:latin typeface="Calibri"/>
            </a:rPr>
            <a:t>Estudiantes que se encuentran próximos a culminar sus estudios técnicos y tecnológicos </a:t>
          </a:r>
          <a:r>
            <a:rPr lang="en-US" sz="1100" dirty="0"/>
            <a:t>(ICFES,2019) </a:t>
          </a:r>
        </a:p>
      </dgm:t>
    </dgm:pt>
    <dgm:pt modelId="{D7394796-F98E-4947-A974-59755120A183}" type="parTrans" cxnId="{5FCCBBE7-D7A2-4DDA-93EB-DCC475FD9263}">
      <dgm:prSet/>
      <dgm:spPr/>
      <dgm:t>
        <a:bodyPr/>
        <a:lstStyle/>
        <a:p>
          <a:endParaRPr lang="en-US"/>
        </a:p>
      </dgm:t>
    </dgm:pt>
    <dgm:pt modelId="{F013E621-8132-4E3E-BB68-3B75DD8B6A44}" type="sibTrans" cxnId="{5FCCBBE7-D7A2-4DDA-93EB-DCC475FD9263}">
      <dgm:prSet/>
      <dgm:spPr/>
      <dgm:t>
        <a:bodyPr/>
        <a:lstStyle/>
        <a:p>
          <a:endParaRPr lang="en-US"/>
        </a:p>
      </dgm:t>
    </dgm:pt>
    <dgm:pt modelId="{FAB1847A-1D3A-4E00-AD8F-1AA5261893A3}">
      <dgm:prSet phldr="0" custT="1"/>
      <dgm:spPr/>
      <dgm:t>
        <a:bodyPr/>
        <a:lstStyle/>
        <a:p>
          <a:pPr rtl="0"/>
          <a:r>
            <a:rPr lang="es-CO" sz="1200" dirty="0"/>
            <a:t> </a:t>
          </a:r>
          <a:r>
            <a:rPr lang="es-CO" sz="1100" dirty="0"/>
            <a:t>Evalúa la fortalezas y falencias de las competencias de los estudiantes (Barrera Rodríguez et al., 2019)</a:t>
          </a:r>
          <a:endParaRPr lang="en-US" sz="1100" dirty="0">
            <a:latin typeface="Calibri"/>
          </a:endParaRPr>
        </a:p>
      </dgm:t>
    </dgm:pt>
    <dgm:pt modelId="{B86628E9-5A0C-43A2-9DF7-096D284C47A4}" type="parTrans" cxnId="{F7C1751D-CFD4-4DFC-96BD-DDEFBA9FACB8}">
      <dgm:prSet/>
      <dgm:spPr/>
      <dgm:t>
        <a:bodyPr/>
        <a:lstStyle/>
        <a:p>
          <a:endParaRPr lang="es-ES"/>
        </a:p>
      </dgm:t>
    </dgm:pt>
    <dgm:pt modelId="{F54F1B4F-DF94-431A-AFC4-E561A547096A}" type="sibTrans" cxnId="{F7C1751D-CFD4-4DFC-96BD-DDEFBA9FACB8}">
      <dgm:prSet/>
      <dgm:spPr/>
      <dgm:t>
        <a:bodyPr/>
        <a:lstStyle/>
        <a:p>
          <a:endParaRPr lang="es-ES"/>
        </a:p>
      </dgm:t>
    </dgm:pt>
    <dgm:pt modelId="{145711A7-28A2-47BF-B956-728F4D881988}">
      <dgm:prSet phldr="0" custT="1"/>
      <dgm:spPr/>
      <dgm:t>
        <a:bodyPr/>
        <a:lstStyle/>
        <a:p>
          <a:pPr rtl="0"/>
          <a:r>
            <a:rPr lang="es-CO" sz="1100" dirty="0">
              <a:latin typeface="Calibri"/>
            </a:rPr>
            <a:t>Bajo Resolución 1016 de 2013 deja de ser opcional y como requisito para obtener el título requerido</a:t>
          </a:r>
          <a:endParaRPr lang="en-US" sz="1100" dirty="0"/>
        </a:p>
      </dgm:t>
    </dgm:pt>
    <dgm:pt modelId="{7A1CE118-D7DA-448E-B8AF-5E49DAAA7D2B}" type="parTrans" cxnId="{D6E622B8-E05E-4012-8629-FB988672FE13}">
      <dgm:prSet/>
      <dgm:spPr/>
      <dgm:t>
        <a:bodyPr/>
        <a:lstStyle/>
        <a:p>
          <a:endParaRPr lang="es-ES"/>
        </a:p>
      </dgm:t>
    </dgm:pt>
    <dgm:pt modelId="{2D8DB067-B9A9-4140-89CB-545C64DFEDE6}" type="sibTrans" cxnId="{D6E622B8-E05E-4012-8629-FB988672FE13}">
      <dgm:prSet/>
      <dgm:spPr/>
      <dgm:t>
        <a:bodyPr/>
        <a:lstStyle/>
        <a:p>
          <a:endParaRPr lang="es-ES"/>
        </a:p>
      </dgm:t>
    </dgm:pt>
    <dgm:pt modelId="{77E4BD2C-8ED2-4EE6-B031-89A0B6057758}">
      <dgm:prSet phldr="0" custT="1"/>
      <dgm:spPr/>
      <dgm:t>
        <a:bodyPr/>
        <a:lstStyle/>
        <a:p>
          <a:pPr rtl="0"/>
          <a:r>
            <a:rPr lang="en-US" sz="1200" dirty="0"/>
            <a:t>Planes de </a:t>
          </a:r>
          <a:r>
            <a:rPr lang="es-CO" sz="1200" noProof="0" dirty="0"/>
            <a:t>mejora de acuerdo a los resultados obtenidos.</a:t>
          </a:r>
        </a:p>
      </dgm:t>
    </dgm:pt>
    <dgm:pt modelId="{87CBB40A-446E-48BF-97E6-D7B20BCF26F9}" type="parTrans" cxnId="{7E42AF75-5434-464D-9FED-2038052FD07E}">
      <dgm:prSet/>
      <dgm:spPr/>
      <dgm:t>
        <a:bodyPr/>
        <a:lstStyle/>
        <a:p>
          <a:endParaRPr lang="es-ES"/>
        </a:p>
      </dgm:t>
    </dgm:pt>
    <dgm:pt modelId="{E1FA7466-FE6C-4189-A607-55744F8860BC}" type="sibTrans" cxnId="{7E42AF75-5434-464D-9FED-2038052FD07E}">
      <dgm:prSet/>
      <dgm:spPr/>
      <dgm:t>
        <a:bodyPr/>
        <a:lstStyle/>
        <a:p>
          <a:endParaRPr lang="es-ES"/>
        </a:p>
      </dgm:t>
    </dgm:pt>
    <dgm:pt modelId="{36D2353F-BFD6-4CA7-A178-6F3C0E2DC2ED}">
      <dgm:prSet phldr="0" custT="1"/>
      <dgm:spPr/>
      <dgm:t>
        <a:bodyPr/>
        <a:lstStyle/>
        <a:p>
          <a:pPr rtl="0"/>
          <a:r>
            <a:rPr lang="es-CO" sz="900" dirty="0"/>
            <a:t>De los 1982 programas tecnológicos ofrecidos en el país a finales de 2018, el SENA ofrece 151 distribuidos en 28 departamentos a lo largo del territorio nacional (Rincón-Báez et al.,2019)</a:t>
          </a:r>
          <a:endParaRPr lang="en-US" sz="900" dirty="0"/>
        </a:p>
      </dgm:t>
    </dgm:pt>
    <dgm:pt modelId="{4C29B8AC-CEEA-480B-9754-12825B14FDC4}" type="parTrans" cxnId="{D7F79CF7-3A6E-4988-8887-B3D3EBB6C8B9}">
      <dgm:prSet/>
      <dgm:spPr/>
      <dgm:t>
        <a:bodyPr/>
        <a:lstStyle/>
        <a:p>
          <a:endParaRPr lang="es-ES"/>
        </a:p>
      </dgm:t>
    </dgm:pt>
    <dgm:pt modelId="{E9033434-1930-4B2C-982A-2A4BEAB7DB95}" type="sibTrans" cxnId="{D7F79CF7-3A6E-4988-8887-B3D3EBB6C8B9}">
      <dgm:prSet/>
      <dgm:spPr/>
      <dgm:t>
        <a:bodyPr/>
        <a:lstStyle/>
        <a:p>
          <a:endParaRPr lang="es-ES"/>
        </a:p>
      </dgm:t>
    </dgm:pt>
    <dgm:pt modelId="{23E882C6-D4A2-41B9-BCDF-696EE703F365}" type="pres">
      <dgm:prSet presAssocID="{1E7B4A46-269F-4AF1-9507-8BBB4CBCC467}" presName="Name0" presStyleCnt="0">
        <dgm:presLayoutVars>
          <dgm:dir/>
          <dgm:resizeHandles val="exact"/>
        </dgm:presLayoutVars>
      </dgm:prSet>
      <dgm:spPr/>
    </dgm:pt>
    <dgm:pt modelId="{14147481-9A75-49E8-84EF-2B8903B449B5}" type="pres">
      <dgm:prSet presAssocID="{F2F727AC-B4F6-421F-BB15-6F5FBEDCB69C}" presName="node" presStyleLbl="node1" presStyleIdx="0" presStyleCnt="5">
        <dgm:presLayoutVars>
          <dgm:bulletEnabled val="1"/>
        </dgm:presLayoutVars>
      </dgm:prSet>
      <dgm:spPr/>
    </dgm:pt>
    <dgm:pt modelId="{E944F787-A716-469A-BE33-6A0E0E86E7D0}" type="pres">
      <dgm:prSet presAssocID="{F013E621-8132-4E3E-BB68-3B75DD8B6A44}" presName="sibTrans" presStyleCnt="0"/>
      <dgm:spPr/>
    </dgm:pt>
    <dgm:pt modelId="{DAAB538A-A794-4143-8C35-62A2C33349B1}" type="pres">
      <dgm:prSet presAssocID="{FAB1847A-1D3A-4E00-AD8F-1AA5261893A3}" presName="node" presStyleLbl="node1" presStyleIdx="1" presStyleCnt="5">
        <dgm:presLayoutVars>
          <dgm:bulletEnabled val="1"/>
        </dgm:presLayoutVars>
      </dgm:prSet>
      <dgm:spPr/>
    </dgm:pt>
    <dgm:pt modelId="{AD50BC6D-9485-48CF-A763-BC7380E4609C}" type="pres">
      <dgm:prSet presAssocID="{F54F1B4F-DF94-431A-AFC4-E561A547096A}" presName="sibTrans" presStyleCnt="0"/>
      <dgm:spPr/>
    </dgm:pt>
    <dgm:pt modelId="{A74AB05A-868A-4A87-84CE-8B1539C53840}" type="pres">
      <dgm:prSet presAssocID="{145711A7-28A2-47BF-B956-728F4D881988}" presName="node" presStyleLbl="node1" presStyleIdx="2" presStyleCnt="5">
        <dgm:presLayoutVars>
          <dgm:bulletEnabled val="1"/>
        </dgm:presLayoutVars>
      </dgm:prSet>
      <dgm:spPr/>
    </dgm:pt>
    <dgm:pt modelId="{2B86A1B3-E4B5-4B3B-8422-A90039CC0DB2}" type="pres">
      <dgm:prSet presAssocID="{2D8DB067-B9A9-4140-89CB-545C64DFEDE6}" presName="sibTrans" presStyleCnt="0"/>
      <dgm:spPr/>
    </dgm:pt>
    <dgm:pt modelId="{FDD2C225-EF4F-460F-B203-AE4148E183B2}" type="pres">
      <dgm:prSet presAssocID="{36D2353F-BFD6-4CA7-A178-6F3C0E2DC2ED}" presName="node" presStyleLbl="node1" presStyleIdx="3" presStyleCnt="5">
        <dgm:presLayoutVars>
          <dgm:bulletEnabled val="1"/>
        </dgm:presLayoutVars>
      </dgm:prSet>
      <dgm:spPr/>
    </dgm:pt>
    <dgm:pt modelId="{1EAF88CA-305C-4F2D-815B-29E620D9014F}" type="pres">
      <dgm:prSet presAssocID="{E9033434-1930-4B2C-982A-2A4BEAB7DB95}" presName="sibTrans" presStyleCnt="0"/>
      <dgm:spPr/>
    </dgm:pt>
    <dgm:pt modelId="{C4D22DB9-840F-4026-AECD-8597F5E542F1}" type="pres">
      <dgm:prSet presAssocID="{77E4BD2C-8ED2-4EE6-B031-89A0B6057758}" presName="node" presStyleLbl="node1" presStyleIdx="4" presStyleCnt="5">
        <dgm:presLayoutVars>
          <dgm:bulletEnabled val="1"/>
        </dgm:presLayoutVars>
      </dgm:prSet>
      <dgm:spPr/>
    </dgm:pt>
  </dgm:ptLst>
  <dgm:cxnLst>
    <dgm:cxn modelId="{9AA7C400-F17E-4BF8-A66F-D7CC7F2C09AC}" type="presOf" srcId="{F2F727AC-B4F6-421F-BB15-6F5FBEDCB69C}" destId="{14147481-9A75-49E8-84EF-2B8903B449B5}" srcOrd="0" destOrd="0" presId="urn:microsoft.com/office/officeart/2005/8/layout/hList6"/>
    <dgm:cxn modelId="{F7C1751D-CFD4-4DFC-96BD-DDEFBA9FACB8}" srcId="{1E7B4A46-269F-4AF1-9507-8BBB4CBCC467}" destId="{FAB1847A-1D3A-4E00-AD8F-1AA5261893A3}" srcOrd="1" destOrd="0" parTransId="{B86628E9-5A0C-43A2-9DF7-096D284C47A4}" sibTransId="{F54F1B4F-DF94-431A-AFC4-E561A547096A}"/>
    <dgm:cxn modelId="{F226B460-86E2-4C7F-9E05-B17F000B3D28}" type="presOf" srcId="{145711A7-28A2-47BF-B956-728F4D881988}" destId="{A74AB05A-868A-4A87-84CE-8B1539C53840}" srcOrd="0" destOrd="0" presId="urn:microsoft.com/office/officeart/2005/8/layout/hList6"/>
    <dgm:cxn modelId="{7E42AF75-5434-464D-9FED-2038052FD07E}" srcId="{1E7B4A46-269F-4AF1-9507-8BBB4CBCC467}" destId="{77E4BD2C-8ED2-4EE6-B031-89A0B6057758}" srcOrd="4" destOrd="0" parTransId="{87CBB40A-446E-48BF-97E6-D7B20BCF26F9}" sibTransId="{E1FA7466-FE6C-4189-A607-55744F8860BC}"/>
    <dgm:cxn modelId="{B6CA6A82-3264-4190-83BF-36ED0797B75B}" type="presOf" srcId="{36D2353F-BFD6-4CA7-A178-6F3C0E2DC2ED}" destId="{FDD2C225-EF4F-460F-B203-AE4148E183B2}" srcOrd="0" destOrd="0" presId="urn:microsoft.com/office/officeart/2005/8/layout/hList6"/>
    <dgm:cxn modelId="{19A1CA8E-A4E8-4FDA-9F9E-71A3D62FB613}" type="presOf" srcId="{77E4BD2C-8ED2-4EE6-B031-89A0B6057758}" destId="{C4D22DB9-840F-4026-AECD-8597F5E542F1}" srcOrd="0" destOrd="0" presId="urn:microsoft.com/office/officeart/2005/8/layout/hList6"/>
    <dgm:cxn modelId="{D6E622B8-E05E-4012-8629-FB988672FE13}" srcId="{1E7B4A46-269F-4AF1-9507-8BBB4CBCC467}" destId="{145711A7-28A2-47BF-B956-728F4D881988}" srcOrd="2" destOrd="0" parTransId="{7A1CE118-D7DA-448E-B8AF-5E49DAAA7D2B}" sibTransId="{2D8DB067-B9A9-4140-89CB-545C64DFEDE6}"/>
    <dgm:cxn modelId="{E16BB9B8-02C5-4988-8700-0F4F92F21054}" type="presOf" srcId="{FAB1847A-1D3A-4E00-AD8F-1AA5261893A3}" destId="{DAAB538A-A794-4143-8C35-62A2C33349B1}" srcOrd="0" destOrd="0" presId="urn:microsoft.com/office/officeart/2005/8/layout/hList6"/>
    <dgm:cxn modelId="{D68847D2-70BC-49E2-926C-A57F40EBDF0B}" type="presOf" srcId="{1E7B4A46-269F-4AF1-9507-8BBB4CBCC467}" destId="{23E882C6-D4A2-41B9-BCDF-696EE703F365}" srcOrd="0" destOrd="0" presId="urn:microsoft.com/office/officeart/2005/8/layout/hList6"/>
    <dgm:cxn modelId="{5FCCBBE7-D7A2-4DDA-93EB-DCC475FD9263}" srcId="{1E7B4A46-269F-4AF1-9507-8BBB4CBCC467}" destId="{F2F727AC-B4F6-421F-BB15-6F5FBEDCB69C}" srcOrd="0" destOrd="0" parTransId="{D7394796-F98E-4947-A974-59755120A183}" sibTransId="{F013E621-8132-4E3E-BB68-3B75DD8B6A44}"/>
    <dgm:cxn modelId="{D7F79CF7-3A6E-4988-8887-B3D3EBB6C8B9}" srcId="{1E7B4A46-269F-4AF1-9507-8BBB4CBCC467}" destId="{36D2353F-BFD6-4CA7-A178-6F3C0E2DC2ED}" srcOrd="3" destOrd="0" parTransId="{4C29B8AC-CEEA-480B-9754-12825B14FDC4}" sibTransId="{E9033434-1930-4B2C-982A-2A4BEAB7DB95}"/>
    <dgm:cxn modelId="{1C1C62A5-7BDA-4300-ABE6-3547A9151DA7}" type="presParOf" srcId="{23E882C6-D4A2-41B9-BCDF-696EE703F365}" destId="{14147481-9A75-49E8-84EF-2B8903B449B5}" srcOrd="0" destOrd="0" presId="urn:microsoft.com/office/officeart/2005/8/layout/hList6"/>
    <dgm:cxn modelId="{1324421B-437D-4915-807C-640373BE7F61}" type="presParOf" srcId="{23E882C6-D4A2-41B9-BCDF-696EE703F365}" destId="{E944F787-A716-469A-BE33-6A0E0E86E7D0}" srcOrd="1" destOrd="0" presId="urn:microsoft.com/office/officeart/2005/8/layout/hList6"/>
    <dgm:cxn modelId="{AD87CDF9-0DD9-4E1F-8CB5-8AA52C175BD7}" type="presParOf" srcId="{23E882C6-D4A2-41B9-BCDF-696EE703F365}" destId="{DAAB538A-A794-4143-8C35-62A2C33349B1}" srcOrd="2" destOrd="0" presId="urn:microsoft.com/office/officeart/2005/8/layout/hList6"/>
    <dgm:cxn modelId="{163A5C02-F7C9-4B5F-9E9D-9E8608E7E638}" type="presParOf" srcId="{23E882C6-D4A2-41B9-BCDF-696EE703F365}" destId="{AD50BC6D-9485-48CF-A763-BC7380E4609C}" srcOrd="3" destOrd="0" presId="urn:microsoft.com/office/officeart/2005/8/layout/hList6"/>
    <dgm:cxn modelId="{C690A9CD-6FFE-4627-90F7-13A3C5B238C2}" type="presParOf" srcId="{23E882C6-D4A2-41B9-BCDF-696EE703F365}" destId="{A74AB05A-868A-4A87-84CE-8B1539C53840}" srcOrd="4" destOrd="0" presId="urn:microsoft.com/office/officeart/2005/8/layout/hList6"/>
    <dgm:cxn modelId="{8686C93B-4016-4186-8E93-F86A08469E36}" type="presParOf" srcId="{23E882C6-D4A2-41B9-BCDF-696EE703F365}" destId="{2B86A1B3-E4B5-4B3B-8422-A90039CC0DB2}" srcOrd="5" destOrd="0" presId="urn:microsoft.com/office/officeart/2005/8/layout/hList6"/>
    <dgm:cxn modelId="{4FE97155-7DF4-4E58-A88C-BFEB60337717}" type="presParOf" srcId="{23E882C6-D4A2-41B9-BCDF-696EE703F365}" destId="{FDD2C225-EF4F-460F-B203-AE4148E183B2}" srcOrd="6" destOrd="0" presId="urn:microsoft.com/office/officeart/2005/8/layout/hList6"/>
    <dgm:cxn modelId="{E0E58D48-1BCA-4B44-B430-905D0874A666}" type="presParOf" srcId="{23E882C6-D4A2-41B9-BCDF-696EE703F365}" destId="{1EAF88CA-305C-4F2D-815B-29E620D9014F}" srcOrd="7" destOrd="0" presId="urn:microsoft.com/office/officeart/2005/8/layout/hList6"/>
    <dgm:cxn modelId="{25162ED3-F432-4C80-9F1B-D6F848D716A3}" type="presParOf" srcId="{23E882C6-D4A2-41B9-BCDF-696EE703F365}" destId="{C4D22DB9-840F-4026-AECD-8597F5E542F1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B8CC2-43FF-40C4-B4A1-86215B4F4096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3E61D10-FDEF-48D7-B788-9ADBF64F239C}">
      <dgm:prSet phldrT="[Text]" phldr="0" custT="1"/>
      <dgm:spPr/>
      <dgm:t>
        <a:bodyPr/>
        <a:lstStyle/>
        <a:p>
          <a:pPr rtl="0"/>
          <a:r>
            <a:rPr lang="es-CO" sz="800" dirty="0"/>
            <a:t>(</a:t>
          </a:r>
          <a:r>
            <a:rPr lang="es-CO" sz="1000" dirty="0"/>
            <a:t>Rincón-Báez et al., 2019)</a:t>
          </a:r>
          <a:endParaRPr lang="en-US" sz="1000" dirty="0"/>
        </a:p>
      </dgm:t>
    </dgm:pt>
    <dgm:pt modelId="{1F1520B0-EF2A-42A2-952D-54CEB42BAB98}" type="parTrans" cxnId="{3595E851-5D4C-4EA8-A112-01BC2C33D4FC}">
      <dgm:prSet/>
      <dgm:spPr/>
      <dgm:t>
        <a:bodyPr/>
        <a:lstStyle/>
        <a:p>
          <a:endParaRPr lang="en-US"/>
        </a:p>
      </dgm:t>
    </dgm:pt>
    <dgm:pt modelId="{43F6C193-D9C8-4FB6-890A-F2408B20CE64}" type="sibTrans" cxnId="{3595E851-5D4C-4EA8-A112-01BC2C33D4FC}">
      <dgm:prSet/>
      <dgm:spPr/>
      <dgm:t>
        <a:bodyPr/>
        <a:lstStyle/>
        <a:p>
          <a:endParaRPr lang="en-US"/>
        </a:p>
      </dgm:t>
    </dgm:pt>
    <dgm:pt modelId="{55D27D5E-60B6-4AE1-BAD6-FBCC11C99369}">
      <dgm:prSet phldrT="[Text]" phldr="0"/>
      <dgm:spPr/>
      <dgm:t>
        <a:bodyPr/>
        <a:lstStyle/>
        <a:p>
          <a:pPr rtl="0"/>
          <a:r>
            <a:rPr lang="es-CO" dirty="0">
              <a:latin typeface="Calibri"/>
            </a:rPr>
            <a:t> los estudiantes provenientes de instituciones educativas subsidiadas registraron el menor puntaje para ese año.</a:t>
          </a:r>
          <a:endParaRPr lang="es-CO" dirty="0"/>
        </a:p>
      </dgm:t>
    </dgm:pt>
    <dgm:pt modelId="{2939A001-249B-446B-8C00-B58B1C2FDAF6}" type="parTrans" cxnId="{6D84657D-6925-444B-A71D-4C059B03E6C9}">
      <dgm:prSet/>
      <dgm:spPr/>
      <dgm:t>
        <a:bodyPr/>
        <a:lstStyle/>
        <a:p>
          <a:endParaRPr lang="en-US"/>
        </a:p>
      </dgm:t>
    </dgm:pt>
    <dgm:pt modelId="{329D5C09-AD48-4907-BEFE-D5791DEAA34C}" type="sibTrans" cxnId="{6D84657D-6925-444B-A71D-4C059B03E6C9}">
      <dgm:prSet/>
      <dgm:spPr/>
      <dgm:t>
        <a:bodyPr/>
        <a:lstStyle/>
        <a:p>
          <a:endParaRPr lang="en-US"/>
        </a:p>
      </dgm:t>
    </dgm:pt>
    <dgm:pt modelId="{4E22B21B-BBF1-48A6-8C24-220DD0997DCF}">
      <dgm:prSet phldrT="[Text]" phldr="0" custT="1"/>
      <dgm:spPr/>
      <dgm:t>
        <a:bodyPr/>
        <a:lstStyle/>
        <a:p>
          <a:pPr rtl="0"/>
          <a:r>
            <a:rPr lang="es-CO" sz="800" dirty="0"/>
            <a:t>(Contreras and Baleriola,2021)</a:t>
          </a:r>
          <a:endParaRPr lang="en-US" sz="800" dirty="0"/>
        </a:p>
      </dgm:t>
    </dgm:pt>
    <dgm:pt modelId="{CCB14296-7264-4EEE-97C3-40A7E3F91304}" type="parTrans" cxnId="{C75CDC5A-198A-4AED-832E-BA76783C94F8}">
      <dgm:prSet/>
      <dgm:spPr/>
      <dgm:t>
        <a:bodyPr/>
        <a:lstStyle/>
        <a:p>
          <a:endParaRPr lang="en-US"/>
        </a:p>
      </dgm:t>
    </dgm:pt>
    <dgm:pt modelId="{92B31D0F-A76F-4E90-A7FA-2FA2D8D7D2BD}" type="sibTrans" cxnId="{C75CDC5A-198A-4AED-832E-BA76783C94F8}">
      <dgm:prSet/>
      <dgm:spPr/>
      <dgm:t>
        <a:bodyPr/>
        <a:lstStyle/>
        <a:p>
          <a:endParaRPr lang="en-US"/>
        </a:p>
      </dgm:t>
    </dgm:pt>
    <dgm:pt modelId="{821F1750-A179-49E0-8DEF-10650261B26B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COVID-19, l</a:t>
          </a:r>
          <a:r>
            <a:rPr lang="es-CO" dirty="0">
              <a:latin typeface="Calibri"/>
            </a:rPr>
            <a:t>os mejores puntajes reportados corresponden a los estudiantes de cuya metodología de estudio se ubica en la formación de tipo distancia virtual.</a:t>
          </a:r>
          <a:endParaRPr lang="en-US" dirty="0"/>
        </a:p>
      </dgm:t>
    </dgm:pt>
    <dgm:pt modelId="{E9D9BFD2-6A90-4A95-8040-CFEC5764E4F7}" type="parTrans" cxnId="{F1301891-5D89-44CD-B1C7-AA91ED417E00}">
      <dgm:prSet/>
      <dgm:spPr/>
      <dgm:t>
        <a:bodyPr/>
        <a:lstStyle/>
        <a:p>
          <a:endParaRPr lang="en-US"/>
        </a:p>
      </dgm:t>
    </dgm:pt>
    <dgm:pt modelId="{6EF72D60-E8E2-402A-AA38-B94F82C77D90}" type="sibTrans" cxnId="{F1301891-5D89-44CD-B1C7-AA91ED417E00}">
      <dgm:prSet/>
      <dgm:spPr/>
      <dgm:t>
        <a:bodyPr/>
        <a:lstStyle/>
        <a:p>
          <a:endParaRPr lang="en-US"/>
        </a:p>
      </dgm:t>
    </dgm:pt>
    <dgm:pt modelId="{70339EA1-055A-4E53-BE87-940344CE1673}">
      <dgm:prSet phldrT="[Text]" phldr="0"/>
      <dgm:spPr/>
      <dgm:t>
        <a:bodyPr/>
        <a:lstStyle/>
        <a:p>
          <a:pPr rtl="0"/>
          <a:r>
            <a:rPr lang="es-CO" dirty="0">
              <a:latin typeface="Calibri"/>
            </a:rPr>
            <a:t>El factor de educación virtual favorece o no al resultado de las pruebas y es necesario que el SENA genere una reevaluación de los planes educativos dirigidos en la educación presencial ya que se encuentra en su retorno.</a:t>
          </a:r>
          <a:endParaRPr lang="en-US" dirty="0"/>
        </a:p>
      </dgm:t>
    </dgm:pt>
    <dgm:pt modelId="{EB7FCC77-7E83-4A08-B840-6F7E3FCBFFFC}" type="parTrans" cxnId="{E03A2FE7-FCA2-4C2F-AAEC-35FD99D71EE1}">
      <dgm:prSet/>
      <dgm:spPr/>
      <dgm:t>
        <a:bodyPr/>
        <a:lstStyle/>
        <a:p>
          <a:endParaRPr lang="en-US"/>
        </a:p>
      </dgm:t>
    </dgm:pt>
    <dgm:pt modelId="{53C7ADA3-5A82-4614-805F-46BD377AC8DF}" type="sibTrans" cxnId="{E03A2FE7-FCA2-4C2F-AAEC-35FD99D71EE1}">
      <dgm:prSet/>
      <dgm:spPr/>
      <dgm:t>
        <a:bodyPr/>
        <a:lstStyle/>
        <a:p>
          <a:endParaRPr lang="en-US"/>
        </a:p>
      </dgm:t>
    </dgm:pt>
    <dgm:pt modelId="{4BB169AE-20A8-458F-9CF2-7A1D43BB08AD}">
      <dgm:prSet phldrT="[Text]" phldr="0"/>
      <dgm:spPr/>
      <dgm:t>
        <a:bodyPr/>
        <a:lstStyle/>
        <a:p>
          <a:pPr rtl="0"/>
          <a:r>
            <a:rPr lang="es-CO" dirty="0"/>
            <a:t>?</a:t>
          </a:r>
          <a:endParaRPr lang="en-US" dirty="0"/>
        </a:p>
      </dgm:t>
    </dgm:pt>
    <dgm:pt modelId="{88770925-68A9-40EE-B247-462DCBBF669C}" type="sibTrans" cxnId="{079097C8-9BE1-48DE-AC77-754719F0E85B}">
      <dgm:prSet/>
      <dgm:spPr/>
      <dgm:t>
        <a:bodyPr/>
        <a:lstStyle/>
        <a:p>
          <a:endParaRPr lang="en-US"/>
        </a:p>
      </dgm:t>
    </dgm:pt>
    <dgm:pt modelId="{5AD25AB2-E679-4A40-880E-5738EF429E16}" type="parTrans" cxnId="{079097C8-9BE1-48DE-AC77-754719F0E85B}">
      <dgm:prSet/>
      <dgm:spPr/>
      <dgm:t>
        <a:bodyPr/>
        <a:lstStyle/>
        <a:p>
          <a:endParaRPr lang="en-US"/>
        </a:p>
      </dgm:t>
    </dgm:pt>
    <dgm:pt modelId="{0D1F3FD6-B655-474C-B64B-D68EDAC3482B}" type="pres">
      <dgm:prSet presAssocID="{03CB8CC2-43FF-40C4-B4A1-86215B4F4096}" presName="linearFlow" presStyleCnt="0">
        <dgm:presLayoutVars>
          <dgm:dir/>
          <dgm:animLvl val="lvl"/>
          <dgm:resizeHandles val="exact"/>
        </dgm:presLayoutVars>
      </dgm:prSet>
      <dgm:spPr/>
    </dgm:pt>
    <dgm:pt modelId="{F367F9EB-348C-41D4-991C-F35A022F1842}" type="pres">
      <dgm:prSet presAssocID="{63E61D10-FDEF-48D7-B788-9ADBF64F239C}" presName="composite" presStyleCnt="0"/>
      <dgm:spPr/>
    </dgm:pt>
    <dgm:pt modelId="{A22D57C1-39E2-4F92-AF84-3A0321E1D173}" type="pres">
      <dgm:prSet presAssocID="{63E61D10-FDEF-48D7-B788-9ADBF64F239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85758B-978F-42C2-9D4D-35F93F96333A}" type="pres">
      <dgm:prSet presAssocID="{63E61D10-FDEF-48D7-B788-9ADBF64F239C}" presName="descendantText" presStyleLbl="alignAcc1" presStyleIdx="0" presStyleCnt="3">
        <dgm:presLayoutVars>
          <dgm:bulletEnabled val="1"/>
        </dgm:presLayoutVars>
      </dgm:prSet>
      <dgm:spPr/>
    </dgm:pt>
    <dgm:pt modelId="{32C3FBDB-B9D5-4ADA-A528-E9C653C42D22}" type="pres">
      <dgm:prSet presAssocID="{43F6C193-D9C8-4FB6-890A-F2408B20CE64}" presName="sp" presStyleCnt="0"/>
      <dgm:spPr/>
    </dgm:pt>
    <dgm:pt modelId="{B393343A-0A39-469F-AA23-168A2AB184E7}" type="pres">
      <dgm:prSet presAssocID="{4E22B21B-BBF1-48A6-8C24-220DD0997DCF}" presName="composite" presStyleCnt="0"/>
      <dgm:spPr/>
    </dgm:pt>
    <dgm:pt modelId="{02D26261-CB64-4291-876F-8E54FF9171DB}" type="pres">
      <dgm:prSet presAssocID="{4E22B21B-BBF1-48A6-8C24-220DD0997DC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9A8BE3-9D0D-42DD-A280-28D80DF8AC55}" type="pres">
      <dgm:prSet presAssocID="{4E22B21B-BBF1-48A6-8C24-220DD0997DCF}" presName="descendantText" presStyleLbl="alignAcc1" presStyleIdx="1" presStyleCnt="3">
        <dgm:presLayoutVars>
          <dgm:bulletEnabled val="1"/>
        </dgm:presLayoutVars>
      </dgm:prSet>
      <dgm:spPr/>
    </dgm:pt>
    <dgm:pt modelId="{75E8E92B-FCD7-4B4E-A291-E22FAE2543E6}" type="pres">
      <dgm:prSet presAssocID="{92B31D0F-A76F-4E90-A7FA-2FA2D8D7D2BD}" presName="sp" presStyleCnt="0"/>
      <dgm:spPr/>
    </dgm:pt>
    <dgm:pt modelId="{3008FB7B-DA9A-4FE5-8D83-3DF4F1F92E86}" type="pres">
      <dgm:prSet presAssocID="{4BB169AE-20A8-458F-9CF2-7A1D43BB08AD}" presName="composite" presStyleCnt="0"/>
      <dgm:spPr/>
    </dgm:pt>
    <dgm:pt modelId="{85065425-D152-4F16-892A-BB79F891ADCC}" type="pres">
      <dgm:prSet presAssocID="{4BB169AE-20A8-458F-9CF2-7A1D43BB08A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7C749FE-FF07-4E67-8E48-DC48F9A37C57}" type="pres">
      <dgm:prSet presAssocID="{4BB169AE-20A8-458F-9CF2-7A1D43BB08A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4B4702-6399-4CB2-B8AE-2D157FAAC5D8}" type="presOf" srcId="{55D27D5E-60B6-4AE1-BAD6-FBCC11C99369}" destId="{E785758B-978F-42C2-9D4D-35F93F96333A}" srcOrd="0" destOrd="0" presId="urn:microsoft.com/office/officeart/2005/8/layout/chevron2"/>
    <dgm:cxn modelId="{F5BEE92C-BF65-44ED-9651-7E9ACAA45B48}" type="presOf" srcId="{70339EA1-055A-4E53-BE87-940344CE1673}" destId="{97C749FE-FF07-4E67-8E48-DC48F9A37C57}" srcOrd="0" destOrd="0" presId="urn:microsoft.com/office/officeart/2005/8/layout/chevron2"/>
    <dgm:cxn modelId="{A9E15F60-6CF9-403C-AFA1-5FE82CEC559E}" type="presOf" srcId="{03CB8CC2-43FF-40C4-B4A1-86215B4F4096}" destId="{0D1F3FD6-B655-474C-B64B-D68EDAC3482B}" srcOrd="0" destOrd="0" presId="urn:microsoft.com/office/officeart/2005/8/layout/chevron2"/>
    <dgm:cxn modelId="{3595E851-5D4C-4EA8-A112-01BC2C33D4FC}" srcId="{03CB8CC2-43FF-40C4-B4A1-86215B4F4096}" destId="{63E61D10-FDEF-48D7-B788-9ADBF64F239C}" srcOrd="0" destOrd="0" parTransId="{1F1520B0-EF2A-42A2-952D-54CEB42BAB98}" sibTransId="{43F6C193-D9C8-4FB6-890A-F2408B20CE64}"/>
    <dgm:cxn modelId="{C75CDC5A-198A-4AED-832E-BA76783C94F8}" srcId="{03CB8CC2-43FF-40C4-B4A1-86215B4F4096}" destId="{4E22B21B-BBF1-48A6-8C24-220DD0997DCF}" srcOrd="1" destOrd="0" parTransId="{CCB14296-7264-4EEE-97C3-40A7E3F91304}" sibTransId="{92B31D0F-A76F-4E90-A7FA-2FA2D8D7D2BD}"/>
    <dgm:cxn modelId="{6D84657D-6925-444B-A71D-4C059B03E6C9}" srcId="{63E61D10-FDEF-48D7-B788-9ADBF64F239C}" destId="{55D27D5E-60B6-4AE1-BAD6-FBCC11C99369}" srcOrd="0" destOrd="0" parTransId="{2939A001-249B-446B-8C00-B58B1C2FDAF6}" sibTransId="{329D5C09-AD48-4907-BEFE-D5791DEAA34C}"/>
    <dgm:cxn modelId="{F1301891-5D89-44CD-B1C7-AA91ED417E00}" srcId="{4E22B21B-BBF1-48A6-8C24-220DD0997DCF}" destId="{821F1750-A179-49E0-8DEF-10650261B26B}" srcOrd="0" destOrd="0" parTransId="{E9D9BFD2-6A90-4A95-8040-CFEC5764E4F7}" sibTransId="{6EF72D60-E8E2-402A-AA38-B94F82C77D90}"/>
    <dgm:cxn modelId="{62FC90A0-7A93-43A8-83B2-66CC76144B1C}" type="presOf" srcId="{63E61D10-FDEF-48D7-B788-9ADBF64F239C}" destId="{A22D57C1-39E2-4F92-AF84-3A0321E1D173}" srcOrd="0" destOrd="0" presId="urn:microsoft.com/office/officeart/2005/8/layout/chevron2"/>
    <dgm:cxn modelId="{6E32DFA0-9445-42D0-B21D-E0A3DAC14D27}" type="presOf" srcId="{4BB169AE-20A8-458F-9CF2-7A1D43BB08AD}" destId="{85065425-D152-4F16-892A-BB79F891ADCC}" srcOrd="0" destOrd="0" presId="urn:microsoft.com/office/officeart/2005/8/layout/chevron2"/>
    <dgm:cxn modelId="{C13E53A8-15EB-4A4B-B273-1B50DF492F5D}" type="presOf" srcId="{821F1750-A179-49E0-8DEF-10650261B26B}" destId="{0A9A8BE3-9D0D-42DD-A280-28D80DF8AC55}" srcOrd="0" destOrd="0" presId="urn:microsoft.com/office/officeart/2005/8/layout/chevron2"/>
    <dgm:cxn modelId="{1B55A4B2-5FE6-4494-B2B3-8CA7826D3184}" type="presOf" srcId="{4E22B21B-BBF1-48A6-8C24-220DD0997DCF}" destId="{02D26261-CB64-4291-876F-8E54FF9171DB}" srcOrd="0" destOrd="0" presId="urn:microsoft.com/office/officeart/2005/8/layout/chevron2"/>
    <dgm:cxn modelId="{079097C8-9BE1-48DE-AC77-754719F0E85B}" srcId="{03CB8CC2-43FF-40C4-B4A1-86215B4F4096}" destId="{4BB169AE-20A8-458F-9CF2-7A1D43BB08AD}" srcOrd="2" destOrd="0" parTransId="{5AD25AB2-E679-4A40-880E-5738EF429E16}" sibTransId="{88770925-68A9-40EE-B247-462DCBBF669C}"/>
    <dgm:cxn modelId="{E03A2FE7-FCA2-4C2F-AAEC-35FD99D71EE1}" srcId="{4BB169AE-20A8-458F-9CF2-7A1D43BB08AD}" destId="{70339EA1-055A-4E53-BE87-940344CE1673}" srcOrd="0" destOrd="0" parTransId="{EB7FCC77-7E83-4A08-B840-6F7E3FCBFFFC}" sibTransId="{53C7ADA3-5A82-4614-805F-46BD377AC8DF}"/>
    <dgm:cxn modelId="{65C62871-24ED-465F-8860-FE13ADEC0E1F}" type="presParOf" srcId="{0D1F3FD6-B655-474C-B64B-D68EDAC3482B}" destId="{F367F9EB-348C-41D4-991C-F35A022F1842}" srcOrd="0" destOrd="0" presId="urn:microsoft.com/office/officeart/2005/8/layout/chevron2"/>
    <dgm:cxn modelId="{58AF9D3F-3299-4CB0-BB1F-50403038FF38}" type="presParOf" srcId="{F367F9EB-348C-41D4-991C-F35A022F1842}" destId="{A22D57C1-39E2-4F92-AF84-3A0321E1D173}" srcOrd="0" destOrd="0" presId="urn:microsoft.com/office/officeart/2005/8/layout/chevron2"/>
    <dgm:cxn modelId="{F3E5534B-810C-41E7-B533-E8E88868F4F2}" type="presParOf" srcId="{F367F9EB-348C-41D4-991C-F35A022F1842}" destId="{E785758B-978F-42C2-9D4D-35F93F96333A}" srcOrd="1" destOrd="0" presId="urn:microsoft.com/office/officeart/2005/8/layout/chevron2"/>
    <dgm:cxn modelId="{79CCAAF9-D62B-4EF4-9A42-5E0A3E74A874}" type="presParOf" srcId="{0D1F3FD6-B655-474C-B64B-D68EDAC3482B}" destId="{32C3FBDB-B9D5-4ADA-A528-E9C653C42D22}" srcOrd="1" destOrd="0" presId="urn:microsoft.com/office/officeart/2005/8/layout/chevron2"/>
    <dgm:cxn modelId="{760E0701-3223-4DE3-A31D-50095EC8BF1E}" type="presParOf" srcId="{0D1F3FD6-B655-474C-B64B-D68EDAC3482B}" destId="{B393343A-0A39-469F-AA23-168A2AB184E7}" srcOrd="2" destOrd="0" presId="urn:microsoft.com/office/officeart/2005/8/layout/chevron2"/>
    <dgm:cxn modelId="{64544BB9-3D65-4E1F-92B7-F7ABD194070B}" type="presParOf" srcId="{B393343A-0A39-469F-AA23-168A2AB184E7}" destId="{02D26261-CB64-4291-876F-8E54FF9171DB}" srcOrd="0" destOrd="0" presId="urn:microsoft.com/office/officeart/2005/8/layout/chevron2"/>
    <dgm:cxn modelId="{299F0DE6-CBC5-40E7-98AF-D263100CC456}" type="presParOf" srcId="{B393343A-0A39-469F-AA23-168A2AB184E7}" destId="{0A9A8BE3-9D0D-42DD-A280-28D80DF8AC55}" srcOrd="1" destOrd="0" presId="urn:microsoft.com/office/officeart/2005/8/layout/chevron2"/>
    <dgm:cxn modelId="{CBCD8A5D-5527-47A8-9344-E613D583E87F}" type="presParOf" srcId="{0D1F3FD6-B655-474C-B64B-D68EDAC3482B}" destId="{75E8E92B-FCD7-4B4E-A291-E22FAE2543E6}" srcOrd="3" destOrd="0" presId="urn:microsoft.com/office/officeart/2005/8/layout/chevron2"/>
    <dgm:cxn modelId="{246247C8-0D55-4CBE-829E-4CB344DBAB0E}" type="presParOf" srcId="{0D1F3FD6-B655-474C-B64B-D68EDAC3482B}" destId="{3008FB7B-DA9A-4FE5-8D83-3DF4F1F92E86}" srcOrd="4" destOrd="0" presId="urn:microsoft.com/office/officeart/2005/8/layout/chevron2"/>
    <dgm:cxn modelId="{D04F529D-E374-4626-9A1F-D0632CA6DEC9}" type="presParOf" srcId="{3008FB7B-DA9A-4FE5-8D83-3DF4F1F92E86}" destId="{85065425-D152-4F16-892A-BB79F891ADCC}" srcOrd="0" destOrd="0" presId="urn:microsoft.com/office/officeart/2005/8/layout/chevron2"/>
    <dgm:cxn modelId="{C0BC859A-934D-43F1-A685-667DD98A6C34}" type="presParOf" srcId="{3008FB7B-DA9A-4FE5-8D83-3DF4F1F92E86}" destId="{97C749FE-FF07-4E67-8E48-DC48F9A37C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47481-9A75-49E8-84EF-2B8903B449B5}">
      <dsp:nvSpPr>
        <dsp:cNvPr id="0" name=""/>
        <dsp:cNvSpPr/>
      </dsp:nvSpPr>
      <dsp:spPr>
        <a:xfrm rot="16200000">
          <a:off x="-1884490" y="1888046"/>
          <a:ext cx="5024138" cy="124804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/>
            </a:rPr>
            <a:t>Estudiantes que se encuentran próximos a culminar sus estudios técnicos y tecnológicos </a:t>
          </a:r>
          <a:r>
            <a:rPr lang="en-US" sz="1100" kern="1200" dirty="0"/>
            <a:t>(ICFES,2019) </a:t>
          </a:r>
        </a:p>
      </dsp:txBody>
      <dsp:txXfrm rot="5400000">
        <a:off x="3557" y="1004827"/>
        <a:ext cx="1248044" cy="3014482"/>
      </dsp:txXfrm>
    </dsp:sp>
    <dsp:sp modelId="{DAAB538A-A794-4143-8C35-62A2C33349B1}">
      <dsp:nvSpPr>
        <dsp:cNvPr id="0" name=""/>
        <dsp:cNvSpPr/>
      </dsp:nvSpPr>
      <dsp:spPr>
        <a:xfrm rot="16200000">
          <a:off x="-542842" y="1888046"/>
          <a:ext cx="5024138" cy="1248044"/>
        </a:xfrm>
        <a:prstGeom prst="flowChartManualOperation">
          <a:avLst/>
        </a:prstGeom>
        <a:solidFill>
          <a:schemeClr val="accent4">
            <a:hueOff val="235830"/>
            <a:satOff val="1752"/>
            <a:lumOff val="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 </a:t>
          </a:r>
          <a:r>
            <a:rPr lang="es-CO" sz="1100" kern="1200" dirty="0"/>
            <a:t>Evalúa la fortalezas y falencias de las competencias de los estudiantes (Barrera Rodríguez et al., 2019)</a:t>
          </a:r>
          <a:endParaRPr lang="en-US" sz="1100" kern="1200" dirty="0">
            <a:latin typeface="Calibri"/>
          </a:endParaRPr>
        </a:p>
      </dsp:txBody>
      <dsp:txXfrm rot="5400000">
        <a:off x="1345205" y="1004827"/>
        <a:ext cx="1248044" cy="3014482"/>
      </dsp:txXfrm>
    </dsp:sp>
    <dsp:sp modelId="{A74AB05A-868A-4A87-84CE-8B1539C53840}">
      <dsp:nvSpPr>
        <dsp:cNvPr id="0" name=""/>
        <dsp:cNvSpPr/>
      </dsp:nvSpPr>
      <dsp:spPr>
        <a:xfrm rot="16200000">
          <a:off x="798804" y="1888046"/>
          <a:ext cx="5024138" cy="1248044"/>
        </a:xfrm>
        <a:prstGeom prst="flowChartManualOperation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0" rIns="69850" bIns="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Calibri"/>
            </a:rPr>
            <a:t>Bajo Resolución 1016 de 2013 deja de ser opcional y como requisito para obtener el título requerido</a:t>
          </a:r>
          <a:endParaRPr lang="en-US" sz="1100" kern="1200" dirty="0"/>
        </a:p>
      </dsp:txBody>
      <dsp:txXfrm rot="5400000">
        <a:off x="2686851" y="1004827"/>
        <a:ext cx="1248044" cy="3014482"/>
      </dsp:txXfrm>
    </dsp:sp>
    <dsp:sp modelId="{FDD2C225-EF4F-460F-B203-AE4148E183B2}">
      <dsp:nvSpPr>
        <dsp:cNvPr id="0" name=""/>
        <dsp:cNvSpPr/>
      </dsp:nvSpPr>
      <dsp:spPr>
        <a:xfrm rot="16200000">
          <a:off x="2140451" y="1888046"/>
          <a:ext cx="5024138" cy="1248044"/>
        </a:xfrm>
        <a:prstGeom prst="flowChartManualOperation">
          <a:avLst/>
        </a:prstGeom>
        <a:solidFill>
          <a:schemeClr val="accent4">
            <a:hueOff val="707491"/>
            <a:satOff val="5255"/>
            <a:lumOff val="117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57150" bIns="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900" kern="1200" dirty="0"/>
            <a:t>De los 1982 programas tecnológicos ofrecidos en el país a finales de 2018, el SENA ofrece 151 distribuidos en 28 departamentos a lo largo del territorio nacional (Rincón-Báez et al.,2019)</a:t>
          </a:r>
          <a:endParaRPr lang="en-US" sz="900" kern="1200" dirty="0"/>
        </a:p>
      </dsp:txBody>
      <dsp:txXfrm rot="5400000">
        <a:off x="4028498" y="1004827"/>
        <a:ext cx="1248044" cy="3014482"/>
      </dsp:txXfrm>
    </dsp:sp>
    <dsp:sp modelId="{C4D22DB9-840F-4026-AECD-8597F5E542F1}">
      <dsp:nvSpPr>
        <dsp:cNvPr id="0" name=""/>
        <dsp:cNvSpPr/>
      </dsp:nvSpPr>
      <dsp:spPr>
        <a:xfrm rot="16200000">
          <a:off x="3482099" y="1888046"/>
          <a:ext cx="5024138" cy="1248044"/>
        </a:xfrm>
        <a:prstGeom prst="flowChartManualOperation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Planes de </a:t>
          </a:r>
          <a:r>
            <a:rPr lang="es-CO" sz="1200" kern="1200" noProof="0" dirty="0"/>
            <a:t>mejora de acuerdo a los resultados obtenidos.</a:t>
          </a:r>
        </a:p>
      </dsp:txBody>
      <dsp:txXfrm rot="5400000">
        <a:off x="5370146" y="1004827"/>
        <a:ext cx="1248044" cy="3014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D57C1-39E2-4F92-AF84-3A0321E1D173}">
      <dsp:nvSpPr>
        <dsp:cNvPr id="0" name=""/>
        <dsp:cNvSpPr/>
      </dsp:nvSpPr>
      <dsp:spPr>
        <a:xfrm rot="5400000">
          <a:off x="-208234" y="210691"/>
          <a:ext cx="1388231" cy="97176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(</a:t>
          </a:r>
          <a:r>
            <a:rPr lang="es-CO" sz="1000" kern="1200" dirty="0"/>
            <a:t>Rincón-Báez et al., 2019)</a:t>
          </a:r>
          <a:endParaRPr lang="en-US" sz="1000" kern="1200" dirty="0"/>
        </a:p>
      </dsp:txBody>
      <dsp:txXfrm rot="-5400000">
        <a:off x="1" y="488337"/>
        <a:ext cx="971762" cy="416469"/>
      </dsp:txXfrm>
    </dsp:sp>
    <dsp:sp modelId="{E785758B-978F-42C2-9D4D-35F93F96333A}">
      <dsp:nvSpPr>
        <dsp:cNvPr id="0" name=""/>
        <dsp:cNvSpPr/>
      </dsp:nvSpPr>
      <dsp:spPr>
        <a:xfrm rot="5400000">
          <a:off x="2915385" y="-1941166"/>
          <a:ext cx="902350" cy="4789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>
              <a:latin typeface="Calibri"/>
            </a:rPr>
            <a:t> los estudiantes provenientes de instituciones educativas subsidiadas registraron el menor puntaje para ese año.</a:t>
          </a:r>
          <a:endParaRPr lang="es-CO" sz="1400" kern="1200" dirty="0"/>
        </a:p>
      </dsp:txBody>
      <dsp:txXfrm rot="-5400000">
        <a:off x="971763" y="46505"/>
        <a:ext cx="4745547" cy="814252"/>
      </dsp:txXfrm>
    </dsp:sp>
    <dsp:sp modelId="{02D26261-CB64-4291-876F-8E54FF9171DB}">
      <dsp:nvSpPr>
        <dsp:cNvPr id="0" name=""/>
        <dsp:cNvSpPr/>
      </dsp:nvSpPr>
      <dsp:spPr>
        <a:xfrm rot="5400000">
          <a:off x="-208234" y="1401966"/>
          <a:ext cx="1388231" cy="971762"/>
        </a:xfrm>
        <a:prstGeom prst="chevron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 w="15875" cap="flat" cmpd="sng" algn="ctr">
          <a:solidFill>
            <a:schemeClr val="accent4">
              <a:hueOff val="471660"/>
              <a:satOff val="3503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800" kern="1200" dirty="0"/>
            <a:t>(Contreras and Baleriola,2021)</a:t>
          </a:r>
          <a:endParaRPr lang="en-US" sz="800" kern="1200" dirty="0"/>
        </a:p>
      </dsp:txBody>
      <dsp:txXfrm rot="-5400000">
        <a:off x="1" y="1679612"/>
        <a:ext cx="971762" cy="416469"/>
      </dsp:txXfrm>
    </dsp:sp>
    <dsp:sp modelId="{0A9A8BE3-9D0D-42DD-A280-28D80DF8AC55}">
      <dsp:nvSpPr>
        <dsp:cNvPr id="0" name=""/>
        <dsp:cNvSpPr/>
      </dsp:nvSpPr>
      <dsp:spPr>
        <a:xfrm rot="5400000">
          <a:off x="2915385" y="-749891"/>
          <a:ext cx="902350" cy="4789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471660"/>
              <a:satOff val="3503"/>
              <a:lumOff val="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Calibri"/>
            </a:rPr>
            <a:t>COVID-19, l</a:t>
          </a:r>
          <a:r>
            <a:rPr lang="es-CO" sz="1400" kern="1200" dirty="0">
              <a:latin typeface="Calibri"/>
            </a:rPr>
            <a:t>os mejores puntajes reportados corresponden a los estudiantes de cuya metodología de estudio se ubica en la formación de tipo distancia virtual.</a:t>
          </a:r>
          <a:endParaRPr lang="en-US" sz="1400" kern="1200" dirty="0"/>
        </a:p>
      </dsp:txBody>
      <dsp:txXfrm rot="-5400000">
        <a:off x="971763" y="1237780"/>
        <a:ext cx="4745547" cy="814252"/>
      </dsp:txXfrm>
    </dsp:sp>
    <dsp:sp modelId="{85065425-D152-4F16-892A-BB79F891ADCC}">
      <dsp:nvSpPr>
        <dsp:cNvPr id="0" name=""/>
        <dsp:cNvSpPr/>
      </dsp:nvSpPr>
      <dsp:spPr>
        <a:xfrm rot="5400000">
          <a:off x="-208234" y="2593241"/>
          <a:ext cx="1388231" cy="971762"/>
        </a:xfrm>
        <a:prstGeom prst="chevron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 w="15875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 dirty="0"/>
            <a:t>?</a:t>
          </a:r>
          <a:endParaRPr lang="en-US" sz="2700" kern="1200" dirty="0"/>
        </a:p>
      </dsp:txBody>
      <dsp:txXfrm rot="-5400000">
        <a:off x="1" y="2870887"/>
        <a:ext cx="971762" cy="416469"/>
      </dsp:txXfrm>
    </dsp:sp>
    <dsp:sp modelId="{97C749FE-FF07-4E67-8E48-DC48F9A37C57}">
      <dsp:nvSpPr>
        <dsp:cNvPr id="0" name=""/>
        <dsp:cNvSpPr/>
      </dsp:nvSpPr>
      <dsp:spPr>
        <a:xfrm rot="5400000">
          <a:off x="2915385" y="441383"/>
          <a:ext cx="902350" cy="47895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943321"/>
              <a:satOff val="7007"/>
              <a:lumOff val="1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400" kern="1200" dirty="0">
              <a:latin typeface="Calibri"/>
            </a:rPr>
            <a:t>El factor de educación virtual favorece o no al resultado de las pruebas y es necesario que el SENA genere una reevaluación de los planes educativos dirigidos en la educación presencial ya que se encuentra en su retorno.</a:t>
          </a:r>
          <a:endParaRPr lang="en-US" sz="1400" kern="1200" dirty="0"/>
        </a:p>
      </dsp:txBody>
      <dsp:txXfrm rot="-5400000">
        <a:off x="971763" y="2429055"/>
        <a:ext cx="4745547" cy="81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263A0-8E75-4E2A-B88A-042560C1D0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9D2B7-9E6A-422A-81C1-9827DE2B5B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9D2B7-9E6A-422A-81C1-9827DE2B5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0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9D2B7-9E6A-422A-81C1-9827DE2B5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84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69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421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9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2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33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4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61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245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658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119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772C25-D6D2-4327-B841-572F37A43D2C}" type="datetimeFigureOut">
              <a:rPr lang="es-CO" smtClean="0"/>
              <a:t>5/02/2024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68289E-7FD7-44DD-9FEA-23ECD1E5DF0F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33833" y="5229201"/>
            <a:ext cx="10906232" cy="378683"/>
          </a:xfrm>
        </p:spPr>
        <p:txBody>
          <a:bodyPr>
            <a:normAutofit fontScale="90000"/>
          </a:bodyPr>
          <a:lstStyle/>
          <a:p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r>
              <a:rPr lang="es-CO" sz="1500" b="1" dirty="0">
                <a:latin typeface="Tahoma Bold"/>
                <a:cs typeface="Tahoma Bold"/>
              </a:rPr>
              <a:t>Resultados pruebas Saber T&amp;T 2021 y 2022 en los programas de Actividad Física y Entrenamiento Deportivo del SENA seccional Bogotá D.C.</a:t>
            </a:r>
            <a:br>
              <a:rPr lang="es-MX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br>
              <a:rPr lang="es-CO" sz="1500" b="1" dirty="0">
                <a:latin typeface="Tahoma Bold"/>
                <a:cs typeface="Tahoma Bold"/>
              </a:rPr>
            </a:br>
            <a:r>
              <a:rPr lang="es-CO" sz="1500" b="1" dirty="0">
                <a:latin typeface="Tahoma Bold"/>
                <a:cs typeface="Tahoma Bold"/>
              </a:rPr>
              <a:t>July Paola Moreno </a:t>
            </a:r>
            <a:br>
              <a:rPr lang="es-CO" sz="1500" b="1" dirty="0">
                <a:latin typeface="Tahoma Bold"/>
                <a:cs typeface="Tahoma Bold"/>
              </a:rPr>
            </a:br>
            <a:r>
              <a:rPr lang="es-CO" sz="1500" b="1" dirty="0">
                <a:latin typeface="Tahoma Bold"/>
                <a:cs typeface="Tahoma Bold"/>
              </a:rPr>
              <a:t>Ingeniera </a:t>
            </a:r>
            <a:r>
              <a:rPr lang="es-CO" sz="1500" b="1">
                <a:latin typeface="Tahoma Bold"/>
                <a:cs typeface="Tahoma Bold"/>
              </a:rPr>
              <a:t>en Sistemas</a:t>
            </a:r>
            <a:endParaRPr lang="es-CO" sz="1500" b="1" dirty="0">
              <a:latin typeface="Tahoma Bold"/>
              <a:cs typeface="Tahoma Bol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E32168-AE63-0BFB-6E7E-D34FC31C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91" y="1158869"/>
            <a:ext cx="5130317" cy="2565158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2416" y="886968"/>
            <a:ext cx="63992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dentidad institucional | Universidad Central">
            <a:extLst>
              <a:ext uri="{FF2B5EF4-FFF2-40B4-BE49-F238E27FC236}">
                <a16:creationId xmlns:a16="http://schemas.microsoft.com/office/drawing/2014/main" id="{A63D06DD-CA26-C5CE-4C14-CE5D9B309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3217" y="653939"/>
            <a:ext cx="5116849" cy="35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898" y="5618770"/>
            <a:ext cx="10512861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" y="6334316"/>
            <a:ext cx="1218881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419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772" y="332656"/>
            <a:ext cx="11017224" cy="1143000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FORMULACIÓN ANTECEDENTES 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4150196" y="1475656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Diagram 14">
            <a:extLst>
              <a:ext uri="{FF2B5EF4-FFF2-40B4-BE49-F238E27FC236}">
                <a16:creationId xmlns:a16="http://schemas.microsoft.com/office/drawing/2014/main" id="{B295C46D-56F2-44C1-9568-9AED2CAB5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998369"/>
              </p:ext>
            </p:extLst>
          </p:nvPr>
        </p:nvGraphicFramePr>
        <p:xfrm>
          <a:off x="3133598" y="1752038"/>
          <a:ext cx="6621747" cy="5024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2" name="Picture 262" descr="Icon&#10;&#10;Description automatically generated">
            <a:extLst>
              <a:ext uri="{FF2B5EF4-FFF2-40B4-BE49-F238E27FC236}">
                <a16:creationId xmlns:a16="http://schemas.microsoft.com/office/drawing/2014/main" id="{88F3451F-56EE-41E1-A53C-636A0709B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8989" y="2941603"/>
            <a:ext cx="1037687" cy="6483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79D5BC3-1DE5-9A7A-95ED-45474226E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2794" y="2981764"/>
            <a:ext cx="1161431" cy="6030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F43D0E5-3FCB-D264-074A-C7D34F7BEE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751" y="2978546"/>
            <a:ext cx="1057193" cy="648314"/>
          </a:xfrm>
          <a:prstGeom prst="rect">
            <a:avLst/>
          </a:prstGeom>
        </p:spPr>
      </p:pic>
      <p:pic>
        <p:nvPicPr>
          <p:cNvPr id="1026" name="Picture 2" descr="SERVICIO NACIONAL DE APRENDIZAJE-SENA- | ORMET Boyacá">
            <a:extLst>
              <a:ext uri="{FF2B5EF4-FFF2-40B4-BE49-F238E27FC236}">
                <a16:creationId xmlns:a16="http://schemas.microsoft.com/office/drawing/2014/main" id="{70D45420-D626-36E8-475B-457F2768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39" y="2936499"/>
            <a:ext cx="1009638" cy="6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nsejo Económico y Social de GuatemalaEducación de calidad: Pilar  fundamental para el desarrollo">
            <a:extLst>
              <a:ext uri="{FF2B5EF4-FFF2-40B4-BE49-F238E27FC236}">
                <a16:creationId xmlns:a16="http://schemas.microsoft.com/office/drawing/2014/main" id="{5BC8DFCC-7F31-4ADE-55CE-31B80007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649" y="2936499"/>
            <a:ext cx="1160085" cy="64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3772" y="332656"/>
            <a:ext cx="11017224" cy="1143000"/>
          </a:xfrm>
        </p:spPr>
        <p:txBody>
          <a:bodyPr>
            <a:normAutofit/>
          </a:bodyPr>
          <a:lstStyle/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JUSTIFICACIÓN</a:t>
            </a:r>
          </a:p>
        </p:txBody>
      </p:sp>
      <p:cxnSp>
        <p:nvCxnSpPr>
          <p:cNvPr id="10" name="Conector recto 9"/>
          <p:cNvCxnSpPr/>
          <p:nvPr/>
        </p:nvCxnSpPr>
        <p:spPr>
          <a:xfrm>
            <a:off x="4150196" y="1475656"/>
            <a:ext cx="4362985" cy="0"/>
          </a:xfrm>
          <a:prstGeom prst="line">
            <a:avLst/>
          </a:prstGeom>
          <a:ln>
            <a:solidFill>
              <a:srgbClr val="139B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3E7E0789-FE62-4819-9A39-C08D2FDE41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830180"/>
              </p:ext>
            </p:extLst>
          </p:nvPr>
        </p:nvGraphicFramePr>
        <p:xfrm>
          <a:off x="4510236" y="2060848"/>
          <a:ext cx="5761359" cy="377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Pruebas Saber TyT y Pro 2023-1">
            <a:extLst>
              <a:ext uri="{FF2B5EF4-FFF2-40B4-BE49-F238E27FC236}">
                <a16:creationId xmlns:a16="http://schemas.microsoft.com/office/drawing/2014/main" id="{EE4A0300-DA28-AC01-8856-62990AD6B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276872"/>
            <a:ext cx="3280420" cy="308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9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7CB7C8AF-7599-B46C-EF35-C518A0E8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88" y="737627"/>
            <a:ext cx="6925221" cy="4066364"/>
          </a:xfrm>
          <a:prstGeom prst="rect">
            <a:avLst/>
          </a:prstGeom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E2B1A6ED-9A6C-3E14-AF89-04BDA8F4E073}"/>
              </a:ext>
            </a:extLst>
          </p:cNvPr>
          <p:cNvSpPr txBox="1">
            <a:spLocks/>
          </p:cNvSpPr>
          <p:nvPr/>
        </p:nvSpPr>
        <p:spPr>
          <a:xfrm>
            <a:off x="333772" y="332656"/>
            <a:ext cx="1101722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Análisis Estadístico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880D9E-F703-0D2F-AD89-37973BFB2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8" y="1476800"/>
            <a:ext cx="4176464" cy="4141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C6B57E-D716-255C-7E2B-73A52260C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356" y="4776961"/>
            <a:ext cx="1793354" cy="1172655"/>
          </a:xfrm>
          <a:prstGeom prst="rect">
            <a:avLst/>
          </a:prstGeom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6F59552E-3D0E-F5A9-2B99-A12AC3D90DF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26260" y="4509120"/>
            <a:ext cx="864096" cy="854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84059149-8825-F4CE-7C4F-CF69A164E00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73465" y="3952734"/>
            <a:ext cx="794023" cy="720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KNIME la herramienta para bigdata (para novatos) - garciareal.com">
            <a:extLst>
              <a:ext uri="{FF2B5EF4-FFF2-40B4-BE49-F238E27FC236}">
                <a16:creationId xmlns:a16="http://schemas.microsoft.com/office/drawing/2014/main" id="{9ED2069B-EDE2-FBCE-8E6F-10637731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26" y="4978332"/>
            <a:ext cx="1510951" cy="769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 de texto 2">
            <a:extLst>
              <a:ext uri="{FF2B5EF4-FFF2-40B4-BE49-F238E27FC236}">
                <a16:creationId xmlns:a16="http://schemas.microsoft.com/office/drawing/2014/main" id="{B07FE16E-10BD-60E2-13B7-FE980635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32" y="2465392"/>
            <a:ext cx="4573695" cy="330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Segmentar los resultados con algoritmo K-</a:t>
            </a:r>
            <a:r>
              <a:rPr lang="es-CO" sz="1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</a:t>
            </a:r>
            <a:endParaRPr lang="es-CO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E08D703F-E10F-111C-E21A-2C78C8FF4299}"/>
              </a:ext>
            </a:extLst>
          </p:cNvPr>
          <p:cNvSpPr txBox="1">
            <a:spLocks/>
          </p:cNvSpPr>
          <p:nvPr/>
        </p:nvSpPr>
        <p:spPr>
          <a:xfrm>
            <a:off x="585800" y="332656"/>
            <a:ext cx="1101722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Análisis Estadístico</a:t>
            </a:r>
          </a:p>
        </p:txBody>
      </p:sp>
      <p:pic>
        <p:nvPicPr>
          <p:cNvPr id="4098" name="Picture 2" descr="Ejemplo de clustering con k-means en Python – Exponentis">
            <a:extLst>
              <a:ext uri="{FF2B5EF4-FFF2-40B4-BE49-F238E27FC236}">
                <a16:creationId xmlns:a16="http://schemas.microsoft.com/office/drawing/2014/main" id="{6CA7AFA7-7AD2-77C3-43A0-235853120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90" y="1031552"/>
            <a:ext cx="3565583" cy="15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0BC9A1-0445-95EE-14CE-E7F1DDFDC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80" y="2325519"/>
            <a:ext cx="5543283" cy="381935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2FEF68F-3E0A-7231-E614-A153207D7CC0}"/>
              </a:ext>
            </a:extLst>
          </p:cNvPr>
          <p:cNvSpPr txBox="1"/>
          <p:nvPr/>
        </p:nvSpPr>
        <p:spPr>
          <a:xfrm>
            <a:off x="6166422" y="1153836"/>
            <a:ext cx="5543283" cy="871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generan 3 clúster verificados con curva de ROC para validar la calidad de la clasificación obteniendo para el clúster cero (0), valores cercanos a 1.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C6A7D92-A819-045E-7B6C-F0D17044B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84" y="2939942"/>
            <a:ext cx="4120727" cy="2943377"/>
          </a:xfrm>
          <a:prstGeom prst="rect">
            <a:avLst/>
          </a:prstGeom>
        </p:spPr>
      </p:pic>
      <p:sp>
        <p:nvSpPr>
          <p:cNvPr id="15" name="Cuadro de texto 2">
            <a:extLst>
              <a:ext uri="{FF2B5EF4-FFF2-40B4-BE49-F238E27FC236}">
                <a16:creationId xmlns:a16="http://schemas.microsoft.com/office/drawing/2014/main" id="{962083AF-9A76-BD67-962C-BACF7AA29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43" y="5894767"/>
            <a:ext cx="4573695" cy="330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Distribución de los datos para cada Clúster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CBF5DD4-1137-AB86-E4A3-DB520F067B58}"/>
              </a:ext>
            </a:extLst>
          </p:cNvPr>
          <p:cNvCxnSpPr/>
          <p:nvPr/>
        </p:nvCxnSpPr>
        <p:spPr>
          <a:xfrm>
            <a:off x="333772" y="2996952"/>
            <a:ext cx="5400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C8D6C2D-64D8-2FC9-A1E1-C0003C81E09E}"/>
              </a:ext>
            </a:extLst>
          </p:cNvPr>
          <p:cNvCxnSpPr>
            <a:cxnSpLocks/>
          </p:cNvCxnSpPr>
          <p:nvPr/>
        </p:nvCxnSpPr>
        <p:spPr>
          <a:xfrm flipV="1">
            <a:off x="5734372" y="332656"/>
            <a:ext cx="0" cy="5976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 de texto 2">
            <a:extLst>
              <a:ext uri="{FF2B5EF4-FFF2-40B4-BE49-F238E27FC236}">
                <a16:creationId xmlns:a16="http://schemas.microsoft.com/office/drawing/2014/main" id="{B07FE16E-10BD-60E2-13B7-FE980635C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2" y="1052736"/>
            <a:ext cx="4573695" cy="3301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Clúster de acuerdo a los resultados del puntaje total</a:t>
            </a:r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E08D703F-E10F-111C-E21A-2C78C8FF4299}"/>
              </a:ext>
            </a:extLst>
          </p:cNvPr>
          <p:cNvSpPr txBox="1">
            <a:spLocks/>
          </p:cNvSpPr>
          <p:nvPr/>
        </p:nvSpPr>
        <p:spPr>
          <a:xfrm>
            <a:off x="585800" y="332656"/>
            <a:ext cx="11017224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799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200" b="1" dirty="0">
                <a:solidFill>
                  <a:srgbClr val="139BBB"/>
                </a:solidFill>
                <a:latin typeface="Tahoma Bold"/>
                <a:cs typeface="Tahoma Bold"/>
              </a:rPr>
              <a:t>Resultados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FEF68F-3E0A-7231-E614-A153207D7CC0}"/>
              </a:ext>
            </a:extLst>
          </p:cNvPr>
          <p:cNvSpPr txBox="1"/>
          <p:nvPr/>
        </p:nvSpPr>
        <p:spPr>
          <a:xfrm>
            <a:off x="549796" y="4529482"/>
            <a:ext cx="5832648" cy="1705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variable Competencias Ciudadanas presenta mayor correlación respecto al puntaje total.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clúster_0  representa los estudiantes con mejores resultados.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clúster_1  representa los estudiantes con resultados bajos.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clúster_2  representa los estudiantes con mejores regulares.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CB6A1A-2A39-FD8E-E1F0-8FEF580E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45" y="1475656"/>
            <a:ext cx="4101676" cy="27855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9315D7-AD7E-27C8-45B8-97DE6FDA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835" y="476672"/>
            <a:ext cx="3432196" cy="27169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782650-21D3-06F0-8B15-19737FEA9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259" y="3398986"/>
            <a:ext cx="3576212" cy="2937604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9B9E5FB-517F-F90F-D9A5-CEC88DD91341}"/>
              </a:ext>
            </a:extLst>
          </p:cNvPr>
          <p:cNvCxnSpPr>
            <a:cxnSpLocks/>
          </p:cNvCxnSpPr>
          <p:nvPr/>
        </p:nvCxnSpPr>
        <p:spPr>
          <a:xfrm flipV="1">
            <a:off x="6382444" y="410654"/>
            <a:ext cx="0" cy="59766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66B6727B-45C2-AB09-7150-1BC12088AAFC}"/>
              </a:ext>
            </a:extLst>
          </p:cNvPr>
          <p:cNvCxnSpPr/>
          <p:nvPr/>
        </p:nvCxnSpPr>
        <p:spPr>
          <a:xfrm>
            <a:off x="6382444" y="3284984"/>
            <a:ext cx="5400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276ACF5-C74C-7563-37C1-DA005193B792}"/>
              </a:ext>
            </a:extLst>
          </p:cNvPr>
          <p:cNvSpPr/>
          <p:nvPr/>
        </p:nvSpPr>
        <p:spPr>
          <a:xfrm>
            <a:off x="585800" y="836712"/>
            <a:ext cx="5526421" cy="3531538"/>
          </a:xfrm>
          <a:prstGeom prst="round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8557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3B9C7CC9E31B4AB67176CFABDCEF89" ma:contentTypeVersion="0" ma:contentTypeDescription="Crear nuevo documento." ma:contentTypeScope="" ma:versionID="58eca6e94df307946bbcf623fbeb20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f6edc329ff236629c56e3b879b320d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3564D-F064-4A3B-8B09-ABBF037A7F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7B06E4-6E57-4D0D-8547-C1D0CBEB7B9D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CA1998A-10DE-4E5A-AFCE-9D130655EF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2391</TotalTime>
  <Words>344</Words>
  <Application>Microsoft Office PowerPoint</Application>
  <PresentationFormat>Personalizado</PresentationFormat>
  <Paragraphs>27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Tahoma Bold</vt:lpstr>
      <vt:lpstr>Wingdings</vt:lpstr>
      <vt:lpstr>Retrospección</vt:lpstr>
      <vt:lpstr>    Resultados pruebas Saber T&amp;T 2021 y 2022 en los programas de Actividad Física y Entrenamiento Deportivo del SENA seccional Bogotá D.C.      July Paola Moreno  Ingeniera en Sistemas</vt:lpstr>
      <vt:lpstr>FORMULACIÓN ANTECEDENTES </vt:lpstr>
      <vt:lpstr>JUSTIFICACIÓN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CELEBRACIÓN DÍA DEL PROFESOR</dc:title>
  <dc:creator>Luisa Fernanda Restrepo Marin</dc:creator>
  <cp:lastModifiedBy>Autocad Install</cp:lastModifiedBy>
  <cp:revision>675</cp:revision>
  <dcterms:created xsi:type="dcterms:W3CDTF">2016-03-18T12:52:08Z</dcterms:created>
  <dcterms:modified xsi:type="dcterms:W3CDTF">2024-02-05T18:05:29Z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0x0101003E3B9C7CC9E31B4AB67176CFABDCEF89</vt:lpwstr>
  </property>
</Properties>
</file>